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8" r:id="rId2"/>
    <p:sldId id="269" r:id="rId3"/>
    <p:sldId id="293" r:id="rId4"/>
    <p:sldId id="292" r:id="rId5"/>
    <p:sldId id="291" r:id="rId6"/>
    <p:sldId id="294" r:id="rId7"/>
    <p:sldId id="270" r:id="rId8"/>
    <p:sldId id="288" r:id="rId9"/>
    <p:sldId id="297" r:id="rId10"/>
    <p:sldId id="272" r:id="rId11"/>
    <p:sldId id="273" r:id="rId12"/>
    <p:sldId id="274" r:id="rId13"/>
    <p:sldId id="275" r:id="rId14"/>
    <p:sldId id="276" r:id="rId15"/>
    <p:sldId id="277" r:id="rId16"/>
    <p:sldId id="266" r:id="rId17"/>
    <p:sldId id="267" r:id="rId18"/>
    <p:sldId id="278" r:id="rId19"/>
    <p:sldId id="279" r:id="rId20"/>
    <p:sldId id="280" r:id="rId21"/>
    <p:sldId id="281" r:id="rId22"/>
    <p:sldId id="282" r:id="rId23"/>
    <p:sldId id="283" r:id="rId24"/>
    <p:sldId id="289" r:id="rId25"/>
    <p:sldId id="284" r:id="rId26"/>
    <p:sldId id="285" r:id="rId27"/>
    <p:sldId id="290" r:id="rId28"/>
    <p:sldId id="295" r:id="rId29"/>
    <p:sldId id="286" r:id="rId30"/>
    <p:sldId id="287" r:id="rId31"/>
    <p:sldId id="296" r:id="rId32"/>
  </p:sldIdLst>
  <p:sldSz cx="9144000" cy="6858000" type="screen4x3"/>
  <p:notesSz cx="6858000" cy="9144000"/>
  <p:defaultTextStyle>
    <a:defPPr>
      <a:defRPr lang="es-A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00" d="100"/>
          <a:sy n="100" d="100"/>
        </p:scale>
        <p:origin x="-516"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B81FE3-F817-46E7-ABF3-D6789995A9E4}" type="datetimeFigureOut">
              <a:rPr lang="es-AR" smtClean="0"/>
              <a:pPr/>
              <a:t>20/05/2014</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533B8-F3BC-4159-BC7B-D28018C12AE0}"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endParaRPr lang="es-AR" dirty="0"/>
          </a:p>
        </p:txBody>
      </p:sp>
      <p:sp>
        <p:nvSpPr>
          <p:cNvPr id="4" name="3 Marcador de número de diapositiva"/>
          <p:cNvSpPr>
            <a:spLocks noGrp="1"/>
          </p:cNvSpPr>
          <p:nvPr>
            <p:ph type="sldNum" sz="quarter" idx="10"/>
          </p:nvPr>
        </p:nvSpPr>
        <p:spPr/>
        <p:txBody>
          <a:bodyPr/>
          <a:lstStyle/>
          <a:p>
            <a:fld id="{7AE533B8-F3BC-4159-BC7B-D28018C12AE0}" type="slidenum">
              <a:rPr lang="es-AR" smtClean="0"/>
              <a:pPr/>
              <a:t>2</a:t>
            </a:fld>
            <a:endParaRPr 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endParaRPr lang="es-AR" dirty="0"/>
          </a:p>
        </p:txBody>
      </p:sp>
      <p:sp>
        <p:nvSpPr>
          <p:cNvPr id="4" name="3 Marcador de número de diapositiva"/>
          <p:cNvSpPr>
            <a:spLocks noGrp="1"/>
          </p:cNvSpPr>
          <p:nvPr>
            <p:ph type="sldNum" sz="quarter" idx="10"/>
          </p:nvPr>
        </p:nvSpPr>
        <p:spPr/>
        <p:txBody>
          <a:bodyPr/>
          <a:lstStyle/>
          <a:p>
            <a:fld id="{7AE533B8-F3BC-4159-BC7B-D28018C12AE0}" type="slidenum">
              <a:rPr lang="es-AR" smtClean="0"/>
              <a:pPr/>
              <a:t>3</a:t>
            </a:fld>
            <a:endParaRPr lang="es-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endParaRPr lang="es-AR" dirty="0"/>
          </a:p>
        </p:txBody>
      </p:sp>
      <p:sp>
        <p:nvSpPr>
          <p:cNvPr id="4" name="3 Marcador de número de diapositiva"/>
          <p:cNvSpPr>
            <a:spLocks noGrp="1"/>
          </p:cNvSpPr>
          <p:nvPr>
            <p:ph type="sldNum" sz="quarter" idx="10"/>
          </p:nvPr>
        </p:nvSpPr>
        <p:spPr/>
        <p:txBody>
          <a:bodyPr/>
          <a:lstStyle/>
          <a:p>
            <a:fld id="{7AE533B8-F3BC-4159-BC7B-D28018C12AE0}" type="slidenum">
              <a:rPr lang="es-AR" smtClean="0"/>
              <a:pPr/>
              <a:t>4</a:t>
            </a:fld>
            <a:endParaRPr lang="es-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eaLnBrk="0" hangingPunct="0">
              <a:buFontTx/>
              <a:buChar char="•"/>
              <a:tabLst>
                <a:tab pos="227013" algn="l"/>
              </a:tabLst>
            </a:pPr>
            <a:r>
              <a:rPr lang="es-AR" sz="1200" dirty="0" smtClean="0">
                <a:latin typeface="Times" pitchFamily="18" charset="0"/>
                <a:ea typeface="Times New Roman" pitchFamily="18" charset="0"/>
                <a:cs typeface="Arial" pitchFamily="34" charset="0"/>
              </a:rPr>
              <a:t>Una pieza que presenta una alta vulnerabilidad a la falla es la unión roscada (moldeada o mecanizada). Las uniones roscadas se caracterizan por métodos complementarios:</a:t>
            </a:r>
            <a:endParaRPr lang="es-ES" sz="1200" dirty="0" smtClean="0">
              <a:latin typeface="Times" pitchFamily="18" charset="0"/>
              <a:ea typeface="Times New Roman" pitchFamily="18" charset="0"/>
              <a:cs typeface="Arial" pitchFamily="34" charset="0"/>
            </a:endParaRPr>
          </a:p>
          <a:p>
            <a:pPr algn="just" eaLnBrk="0" hangingPunct="0">
              <a:buFontTx/>
              <a:buChar char="•"/>
              <a:tabLst>
                <a:tab pos="227013" algn="l"/>
              </a:tabLst>
            </a:pPr>
            <a:r>
              <a:rPr lang="es-AR" sz="1200" dirty="0" smtClean="0">
                <a:latin typeface="Times" pitchFamily="18" charset="0"/>
                <a:ea typeface="Times New Roman" pitchFamily="18" charset="0"/>
                <a:cs typeface="Arial" pitchFamily="34" charset="0"/>
              </a:rPr>
              <a:t>Medición dimensional de las roscas (muestras nuevas y en servicio), para comparación con el estándar vigente (Figura 10).</a:t>
            </a:r>
            <a:endParaRPr lang="es-ES" sz="1200" dirty="0" smtClean="0">
              <a:latin typeface="Times" pitchFamily="18" charset="0"/>
              <a:ea typeface="Times New Roman" pitchFamily="18" charset="0"/>
              <a:cs typeface="Arial" pitchFamily="34" charset="0"/>
            </a:endParaRPr>
          </a:p>
          <a:p>
            <a:pPr algn="just" eaLnBrk="0" hangingPunct="0">
              <a:buFontTx/>
              <a:buChar char="•"/>
              <a:tabLst>
                <a:tab pos="227013" algn="l"/>
              </a:tabLst>
            </a:pPr>
            <a:r>
              <a:rPr lang="es-AR" sz="1200" dirty="0" smtClean="0">
                <a:latin typeface="Times" pitchFamily="18" charset="0"/>
                <a:ea typeface="Times New Roman" pitchFamily="18" charset="0"/>
                <a:cs typeface="Arial" pitchFamily="34" charset="0"/>
              </a:rPr>
              <a:t>Inspección microscópica de uniones roscadas (Figura 11), para evaluación del contacto entre perfiles y de la distribución del adhesivo.</a:t>
            </a:r>
            <a:endParaRPr lang="es-ES" sz="1200" dirty="0" smtClean="0">
              <a:latin typeface="Times" pitchFamily="18" charset="0"/>
              <a:ea typeface="Times New Roman" pitchFamily="18" charset="0"/>
              <a:cs typeface="Arial" pitchFamily="34" charset="0"/>
            </a:endParaRPr>
          </a:p>
          <a:p>
            <a:pPr algn="just" eaLnBrk="0" hangingPunct="0">
              <a:buFontTx/>
              <a:buChar char="•"/>
              <a:tabLst>
                <a:tab pos="227013" algn="l"/>
              </a:tabLst>
            </a:pPr>
            <a:r>
              <a:rPr lang="es-AR" sz="1200" dirty="0" smtClean="0">
                <a:latin typeface="Times" pitchFamily="18" charset="0"/>
                <a:ea typeface="Times New Roman" pitchFamily="18" charset="0"/>
                <a:cs typeface="Arial" pitchFamily="34" charset="0"/>
              </a:rPr>
              <a:t>Evaluación de la unión rosca/tubo en uniones moldeadas (evaluación de la pasta adhesiva utilizada y del proceso de curado).</a:t>
            </a:r>
            <a:endParaRPr lang="es-ES" sz="1200" dirty="0" smtClean="0">
              <a:latin typeface="Times" pitchFamily="18" charset="0"/>
              <a:ea typeface="Times New Roman" pitchFamily="18" charset="0"/>
              <a:cs typeface="Arial" pitchFamily="34" charset="0"/>
            </a:endParaRPr>
          </a:p>
          <a:p>
            <a:pPr algn="just" eaLnBrk="0" hangingPunct="0">
              <a:buFontTx/>
              <a:buChar char="•"/>
              <a:tabLst>
                <a:tab pos="227013" algn="l"/>
              </a:tabLst>
            </a:pPr>
            <a:r>
              <a:rPr lang="es-AR" sz="1200" dirty="0" smtClean="0">
                <a:latin typeface="Times" pitchFamily="18" charset="0"/>
                <a:ea typeface="Times New Roman" pitchFamily="18" charset="0"/>
                <a:cs typeface="Arial" pitchFamily="34" charset="0"/>
              </a:rPr>
              <a:t>Análisis del procedimiento de montaje y el torque aplicado. </a:t>
            </a:r>
            <a:endParaRPr lang="es-AR" dirty="0"/>
          </a:p>
        </p:txBody>
      </p:sp>
      <p:sp>
        <p:nvSpPr>
          <p:cNvPr id="4" name="3 Marcador de número de diapositiva"/>
          <p:cNvSpPr>
            <a:spLocks noGrp="1"/>
          </p:cNvSpPr>
          <p:nvPr>
            <p:ph type="sldNum" sz="quarter" idx="10"/>
          </p:nvPr>
        </p:nvSpPr>
        <p:spPr/>
        <p:txBody>
          <a:bodyPr/>
          <a:lstStyle/>
          <a:p>
            <a:fld id="{7AE533B8-F3BC-4159-BC7B-D28018C12AE0}" type="slidenum">
              <a:rPr lang="es-AR" smtClean="0"/>
              <a:pPr/>
              <a:t>22</a:t>
            </a:fld>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lvl1pPr>
              <a:defRPr/>
            </a:lvl1pPr>
          </a:lstStyle>
          <a:p>
            <a:pPr>
              <a:defRPr/>
            </a:pPr>
            <a:fld id="{EECC0E07-7D3A-4800-BE62-5F36614C73CA}" type="datetimeFigureOut">
              <a:rPr lang="es-AR"/>
              <a:pPr>
                <a:defRPr/>
              </a:pPr>
              <a:t>20/05/2014</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82206145-755B-4830-8417-ED9D86B24BBB}" type="slidenum">
              <a:rPr lang="es-AR"/>
              <a:pPr>
                <a:defRPr/>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2CAE892F-0C72-42B6-9F7E-DB5FFC8318B4}" type="datetimeFigureOut">
              <a:rPr lang="es-AR"/>
              <a:pPr>
                <a:defRPr/>
              </a:pPr>
              <a:t>20/05/2014</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5E12AD05-6448-4DCD-BB82-055D7A020F8D}" type="slidenum">
              <a:rPr lang="es-AR"/>
              <a:pPr>
                <a:defRPr/>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00523777-68CB-4B22-94D9-DA8B43F42B95}" type="datetimeFigureOut">
              <a:rPr lang="es-AR"/>
              <a:pPr>
                <a:defRPr/>
              </a:pPr>
              <a:t>20/05/2014</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494D800A-92CF-4E37-8A5E-75B8167D1290}" type="slidenum">
              <a:rPr lang="es-AR"/>
              <a:pPr>
                <a:defRPr/>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951BADFF-F5B5-462C-A7A4-A00318DC446C}" type="datetimeFigureOut">
              <a:rPr lang="es-AR"/>
              <a:pPr>
                <a:defRPr/>
              </a:pPr>
              <a:t>20/05/2014</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BADA7FB8-A240-46D8-BA12-A275D556E5FE}" type="slidenum">
              <a:rPr lang="es-AR"/>
              <a:pPr>
                <a:defRPr/>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1717145-1BC4-466D-9003-47FDD3D3FD18}" type="datetimeFigureOut">
              <a:rPr lang="es-AR"/>
              <a:pPr>
                <a:defRPr/>
              </a:pPr>
              <a:t>20/05/2014</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1780A1E1-B17C-496B-AC67-1CB127881DA1}" type="slidenum">
              <a:rPr lang="es-AR"/>
              <a:pPr>
                <a:defRPr/>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3 Marcador de fecha"/>
          <p:cNvSpPr>
            <a:spLocks noGrp="1"/>
          </p:cNvSpPr>
          <p:nvPr>
            <p:ph type="dt" sz="half" idx="10"/>
          </p:nvPr>
        </p:nvSpPr>
        <p:spPr/>
        <p:txBody>
          <a:bodyPr/>
          <a:lstStyle>
            <a:lvl1pPr>
              <a:defRPr/>
            </a:lvl1pPr>
          </a:lstStyle>
          <a:p>
            <a:pPr>
              <a:defRPr/>
            </a:pPr>
            <a:fld id="{E2A9C626-5847-463F-BC05-FF821E19BEB4}" type="datetimeFigureOut">
              <a:rPr lang="es-AR"/>
              <a:pPr>
                <a:defRPr/>
              </a:pPr>
              <a:t>20/05/2014</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2137B5C9-078D-414D-8A40-25A93932B52B}" type="slidenum">
              <a:rPr lang="es-AR"/>
              <a:pPr>
                <a:defRPr/>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3 Marcador de fecha"/>
          <p:cNvSpPr>
            <a:spLocks noGrp="1"/>
          </p:cNvSpPr>
          <p:nvPr>
            <p:ph type="dt" sz="half" idx="10"/>
          </p:nvPr>
        </p:nvSpPr>
        <p:spPr/>
        <p:txBody>
          <a:bodyPr/>
          <a:lstStyle>
            <a:lvl1pPr>
              <a:defRPr/>
            </a:lvl1pPr>
          </a:lstStyle>
          <a:p>
            <a:pPr>
              <a:defRPr/>
            </a:pPr>
            <a:fld id="{E7415F2A-20A4-4FAC-BC79-DE1C884DF511}" type="datetimeFigureOut">
              <a:rPr lang="es-AR"/>
              <a:pPr>
                <a:defRPr/>
              </a:pPr>
              <a:t>20/05/2014</a:t>
            </a:fld>
            <a:endParaRPr lang="es-AR"/>
          </a:p>
        </p:txBody>
      </p:sp>
      <p:sp>
        <p:nvSpPr>
          <p:cNvPr id="8" name="4 Marcador de pie de página"/>
          <p:cNvSpPr>
            <a:spLocks noGrp="1"/>
          </p:cNvSpPr>
          <p:nvPr>
            <p:ph type="ftr" sz="quarter" idx="11"/>
          </p:nvPr>
        </p:nvSpPr>
        <p:spPr/>
        <p:txBody>
          <a:bodyPr/>
          <a:lstStyle>
            <a:lvl1pPr>
              <a:defRPr/>
            </a:lvl1pPr>
          </a:lstStyle>
          <a:p>
            <a:pPr>
              <a:defRPr/>
            </a:pPr>
            <a:endParaRPr lang="es-AR"/>
          </a:p>
        </p:txBody>
      </p:sp>
      <p:sp>
        <p:nvSpPr>
          <p:cNvPr id="9" name="5 Marcador de número de diapositiva"/>
          <p:cNvSpPr>
            <a:spLocks noGrp="1"/>
          </p:cNvSpPr>
          <p:nvPr>
            <p:ph type="sldNum" sz="quarter" idx="12"/>
          </p:nvPr>
        </p:nvSpPr>
        <p:spPr/>
        <p:txBody>
          <a:bodyPr/>
          <a:lstStyle>
            <a:lvl1pPr>
              <a:defRPr/>
            </a:lvl1pPr>
          </a:lstStyle>
          <a:p>
            <a:pPr>
              <a:defRPr/>
            </a:pPr>
            <a:fld id="{2FB1E763-5745-4BD6-94D1-BEFCB9DBAA13}" type="slidenum">
              <a:rPr lang="es-AR"/>
              <a:pPr>
                <a:defRPr/>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fecha"/>
          <p:cNvSpPr>
            <a:spLocks noGrp="1"/>
          </p:cNvSpPr>
          <p:nvPr>
            <p:ph type="dt" sz="half" idx="10"/>
          </p:nvPr>
        </p:nvSpPr>
        <p:spPr/>
        <p:txBody>
          <a:bodyPr/>
          <a:lstStyle>
            <a:lvl1pPr>
              <a:defRPr/>
            </a:lvl1pPr>
          </a:lstStyle>
          <a:p>
            <a:pPr>
              <a:defRPr/>
            </a:pPr>
            <a:fld id="{CD92018B-9707-42C9-9E1E-884BCD568250}" type="datetimeFigureOut">
              <a:rPr lang="es-AR"/>
              <a:pPr>
                <a:defRPr/>
              </a:pPr>
              <a:t>20/05/2014</a:t>
            </a:fld>
            <a:endParaRPr lang="es-AR"/>
          </a:p>
        </p:txBody>
      </p:sp>
      <p:sp>
        <p:nvSpPr>
          <p:cNvPr id="4" name="4 Marcador de pie de página"/>
          <p:cNvSpPr>
            <a:spLocks noGrp="1"/>
          </p:cNvSpPr>
          <p:nvPr>
            <p:ph type="ftr" sz="quarter" idx="11"/>
          </p:nvPr>
        </p:nvSpPr>
        <p:spPr/>
        <p:txBody>
          <a:bodyPr/>
          <a:lstStyle>
            <a:lvl1pPr>
              <a:defRPr/>
            </a:lvl1pPr>
          </a:lstStyle>
          <a:p>
            <a:pPr>
              <a:defRPr/>
            </a:pPr>
            <a:endParaRPr lang="es-AR"/>
          </a:p>
        </p:txBody>
      </p:sp>
      <p:sp>
        <p:nvSpPr>
          <p:cNvPr id="5" name="5 Marcador de número de diapositiva"/>
          <p:cNvSpPr>
            <a:spLocks noGrp="1"/>
          </p:cNvSpPr>
          <p:nvPr>
            <p:ph type="sldNum" sz="quarter" idx="12"/>
          </p:nvPr>
        </p:nvSpPr>
        <p:spPr/>
        <p:txBody>
          <a:bodyPr/>
          <a:lstStyle>
            <a:lvl1pPr>
              <a:defRPr/>
            </a:lvl1pPr>
          </a:lstStyle>
          <a:p>
            <a:pPr>
              <a:defRPr/>
            </a:pPr>
            <a:fld id="{EC32823B-53D9-4900-8885-61E74F3EB692}" type="slidenum">
              <a:rPr lang="es-AR"/>
              <a:pPr>
                <a:defRPr/>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062A162-5AD7-4DAB-9E8A-569F9B213756}" type="datetimeFigureOut">
              <a:rPr lang="es-AR"/>
              <a:pPr>
                <a:defRPr/>
              </a:pPr>
              <a:t>20/05/2014</a:t>
            </a:fld>
            <a:endParaRPr lang="es-AR"/>
          </a:p>
        </p:txBody>
      </p:sp>
      <p:sp>
        <p:nvSpPr>
          <p:cNvPr id="3" name="4 Marcador de pie de página"/>
          <p:cNvSpPr>
            <a:spLocks noGrp="1"/>
          </p:cNvSpPr>
          <p:nvPr>
            <p:ph type="ftr" sz="quarter" idx="11"/>
          </p:nvPr>
        </p:nvSpPr>
        <p:spPr/>
        <p:txBody>
          <a:bodyPr/>
          <a:lstStyle>
            <a:lvl1pPr>
              <a:defRPr/>
            </a:lvl1pPr>
          </a:lstStyle>
          <a:p>
            <a:pPr>
              <a:defRPr/>
            </a:pPr>
            <a:endParaRPr lang="es-AR"/>
          </a:p>
        </p:txBody>
      </p:sp>
      <p:sp>
        <p:nvSpPr>
          <p:cNvPr id="4" name="5 Marcador de número de diapositiva"/>
          <p:cNvSpPr>
            <a:spLocks noGrp="1"/>
          </p:cNvSpPr>
          <p:nvPr>
            <p:ph type="sldNum" sz="quarter" idx="12"/>
          </p:nvPr>
        </p:nvSpPr>
        <p:spPr/>
        <p:txBody>
          <a:bodyPr/>
          <a:lstStyle>
            <a:lvl1pPr>
              <a:defRPr/>
            </a:lvl1pPr>
          </a:lstStyle>
          <a:p>
            <a:pPr>
              <a:defRPr/>
            </a:pPr>
            <a:fld id="{75CB195C-FE38-460B-8F2F-93F7E888A929}" type="slidenum">
              <a:rPr lang="es-AR"/>
              <a:pPr>
                <a:defRPr/>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0B7014D-199A-4B9B-8F0E-78E9E8338217}" type="datetimeFigureOut">
              <a:rPr lang="es-AR"/>
              <a:pPr>
                <a:defRPr/>
              </a:pPr>
              <a:t>20/05/2014</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DE7889D8-E574-4877-B9E5-C1070D302619}" type="slidenum">
              <a:rPr lang="es-AR"/>
              <a:pPr>
                <a:defRPr/>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3E0CF84-C2A0-4CD1-8A73-78BA07262FC5}" type="datetimeFigureOut">
              <a:rPr lang="es-AR"/>
              <a:pPr>
                <a:defRPr/>
              </a:pPr>
              <a:t>20/05/2014</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81CFFE2B-A851-4ED9-A070-9928A79C4D8E}" type="slidenum">
              <a:rPr lang="es-AR"/>
              <a:pPr>
                <a:defRPr/>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AR"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C599F20-C309-4754-967A-18DD2B563E3C}" type="datetimeFigureOut">
              <a:rPr lang="es-AR"/>
              <a:pPr>
                <a:defRPr/>
              </a:pPr>
              <a:t>20/05/2014</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3BBF9F2-BA4C-406F-BC5F-13B288846E38}" type="slidenum">
              <a:rPr lang="es-AR"/>
              <a:pPr>
                <a:defRPr/>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pellicano@sintecsa.com.ar"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mailto:jprossi@sintecsa.com.ar"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mailto:apellicano@sintecsa.com.ar"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70396"/>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553" name="Rectangle 1"/>
          <p:cNvSpPr>
            <a:spLocks noChangeArrowheads="1"/>
          </p:cNvSpPr>
          <p:nvPr/>
        </p:nvSpPr>
        <p:spPr bwMode="auto">
          <a:xfrm>
            <a:off x="652614" y="1359346"/>
            <a:ext cx="7836393" cy="2662267"/>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AR" sz="1600" b="1" i="0" u="none" strike="noStrike" cap="none" normalizeH="0" baseline="0" dirty="0" smtClean="0">
                <a:ln>
                  <a:noFill/>
                </a:ln>
                <a:solidFill>
                  <a:schemeClr val="tx1"/>
                </a:solidFill>
                <a:effectLst/>
                <a:latin typeface="Times New Roman" pitchFamily="18" charset="0"/>
                <a:cs typeface="Arial" pitchFamily="34" charset="0"/>
              </a:rPr>
              <a:t>IMPLEMENTACI</a:t>
            </a:r>
            <a:r>
              <a:rPr kumimoji="0" lang="es-AR" sz="1600" b="1" i="0" u="none" strike="noStrike" cap="none" normalizeH="0" baseline="0" dirty="0" smtClean="0">
                <a:ln>
                  <a:noFill/>
                </a:ln>
                <a:solidFill>
                  <a:schemeClr val="tx1"/>
                </a:solidFill>
                <a:effectLst/>
                <a:latin typeface="Arial"/>
                <a:cs typeface="Arial" pitchFamily="34" charset="0"/>
              </a:rPr>
              <a:t>Ó</a:t>
            </a:r>
            <a:r>
              <a:rPr kumimoji="0" lang="es-AR" sz="1600" b="1" i="0" u="none" strike="noStrike" cap="none" normalizeH="0" baseline="0" dirty="0" smtClean="0">
                <a:ln>
                  <a:noFill/>
                </a:ln>
                <a:solidFill>
                  <a:schemeClr val="tx1"/>
                </a:solidFill>
                <a:effectLst/>
                <a:latin typeface="Times New Roman" pitchFamily="18" charset="0"/>
                <a:cs typeface="Arial" pitchFamily="34" charset="0"/>
              </a:rPr>
              <a:t>N DE UN SISTEMA DE GERENCIAMIENTO DE INTEGRIDAD DE L</a:t>
            </a:r>
            <a:r>
              <a:rPr kumimoji="0" lang="es-AR" sz="1600" b="1" i="0" u="none" strike="noStrike" cap="none" normalizeH="0" baseline="0" dirty="0" smtClean="0">
                <a:ln>
                  <a:noFill/>
                </a:ln>
                <a:solidFill>
                  <a:schemeClr val="tx1"/>
                </a:solidFill>
                <a:effectLst/>
                <a:latin typeface="Arial"/>
                <a:cs typeface="Arial" pitchFamily="34" charset="0"/>
              </a:rPr>
              <a:t>Í</a:t>
            </a:r>
            <a:r>
              <a:rPr kumimoji="0" lang="es-AR" sz="1600" b="1" i="0" u="none" strike="noStrike" cap="none" normalizeH="0" baseline="0" dirty="0" smtClean="0">
                <a:ln>
                  <a:noFill/>
                </a:ln>
                <a:solidFill>
                  <a:schemeClr val="tx1"/>
                </a:solidFill>
                <a:effectLst/>
                <a:latin typeface="Times New Roman" pitchFamily="18" charset="0"/>
                <a:cs typeface="Arial" pitchFamily="34" charset="0"/>
              </a:rPr>
              <a:t>NEAS DE ERFV EN SERVICIO</a:t>
            </a:r>
          </a:p>
          <a:p>
            <a:pPr marL="0" marR="0" lvl="0" indent="0" algn="l" defTabSz="914400" rtl="0" eaLnBrk="0" fontAlgn="base" latinLnBrk="0" hangingPunct="0">
              <a:lnSpc>
                <a:spcPct val="100000"/>
              </a:lnSpc>
              <a:spcBef>
                <a:spcPct val="0"/>
              </a:spcBef>
              <a:spcAft>
                <a:spcPct val="0"/>
              </a:spcAft>
              <a:buClrTx/>
              <a:buSzTx/>
              <a:buFontTx/>
              <a:buNone/>
              <a:tabLst/>
            </a:pPr>
            <a:endParaRPr lang="es-AR" sz="1600" b="1" dirty="0">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600" b="1" i="0" u="sng"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30000" dirty="0" smtClean="0">
                <a:ln>
                  <a:noFill/>
                </a:ln>
                <a:solidFill>
                  <a:schemeClr val="tx1"/>
                </a:solidFill>
                <a:effectLst/>
                <a:latin typeface="Times New Roman" pitchFamily="18" charset="0"/>
                <a:ea typeface="Times New Roman" pitchFamily="18" charset="0"/>
                <a:cs typeface="Arial" pitchFamily="34" charset="0"/>
              </a:rPr>
              <a:t>1</a:t>
            </a:r>
            <a:r>
              <a:rPr kumimoji="0" lang="fr-FR"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A.Pellicano, </a:t>
            </a:r>
            <a:r>
              <a:rPr kumimoji="0" lang="fr-FR" sz="1600" b="1" i="0" u="none" strike="noStrike" cap="none" normalizeH="0" baseline="30000" dirty="0" smtClean="0">
                <a:ln>
                  <a:noFill/>
                </a:ln>
                <a:solidFill>
                  <a:schemeClr val="tx1"/>
                </a:solidFill>
                <a:effectLst/>
                <a:latin typeface="Times New Roman" pitchFamily="18" charset="0"/>
                <a:ea typeface="Times New Roman" pitchFamily="18" charset="0"/>
                <a:cs typeface="Arial" pitchFamily="34" charset="0"/>
              </a:rPr>
              <a:t>2</a:t>
            </a:r>
            <a:r>
              <a:rPr kumimoji="0" lang="fr-FR"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J.</a:t>
            </a:r>
            <a:r>
              <a:rPr kumimoji="0" lang="fr-FR" sz="1600" b="1" i="0" u="none" strike="noStrike" cap="none" normalizeH="0" baseline="0" dirty="0" err="1" smtClean="0">
                <a:ln>
                  <a:noFill/>
                </a:ln>
                <a:solidFill>
                  <a:schemeClr val="tx1"/>
                </a:solidFill>
                <a:effectLst/>
                <a:latin typeface="Times New Roman" pitchFamily="18" charset="0"/>
                <a:ea typeface="Times New Roman" pitchFamily="18" charset="0"/>
                <a:cs typeface="Arial" pitchFamily="34" charset="0"/>
              </a:rPr>
              <a:t>P.Rossi</a:t>
            </a:r>
            <a:r>
              <a:rPr kumimoji="0" lang="fr-FR"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a:t>
            </a:r>
            <a:r>
              <a:rPr kumimoji="0" lang="fr-FR" sz="1600" b="1" i="0" u="none" strike="noStrike" cap="none" normalizeH="0" baseline="30000" dirty="0" smtClean="0">
                <a:ln>
                  <a:noFill/>
                </a:ln>
                <a:solidFill>
                  <a:schemeClr val="tx1"/>
                </a:solidFill>
                <a:effectLst/>
                <a:latin typeface="Times New Roman" pitchFamily="18" charset="0"/>
                <a:ea typeface="Times New Roman" pitchFamily="18" charset="0"/>
                <a:cs typeface="Arial" pitchFamily="34" charset="0"/>
              </a:rPr>
              <a:t>3</a:t>
            </a:r>
            <a:r>
              <a:rPr kumimoji="0" lang="fr-FR"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F.</a:t>
            </a:r>
            <a:r>
              <a:rPr kumimoji="0" lang="fr-FR" sz="1600" b="1" i="0" u="none" strike="noStrike" cap="none" normalizeH="0" baseline="0" dirty="0" err="1" smtClean="0">
                <a:ln>
                  <a:noFill/>
                </a:ln>
                <a:solidFill>
                  <a:schemeClr val="tx1"/>
                </a:solidFill>
                <a:effectLst/>
                <a:latin typeface="Times New Roman" pitchFamily="18" charset="0"/>
                <a:ea typeface="Times New Roman" pitchFamily="18" charset="0"/>
                <a:cs typeface="Arial" pitchFamily="34" charset="0"/>
              </a:rPr>
              <a:t>Stupenengo</a:t>
            </a:r>
            <a:endParaRPr kumimoji="0" lang="fr-FR" sz="16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600" b="1" dirty="0">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30000" dirty="0" smtClean="0">
                <a:ln>
                  <a:noFill/>
                </a:ln>
                <a:solidFill>
                  <a:schemeClr val="tx1"/>
                </a:solidFill>
                <a:effectLst/>
                <a:latin typeface="Times New Roman" pitchFamily="18" charset="0"/>
                <a:ea typeface="Times New Roman" pitchFamily="18" charset="0"/>
                <a:cs typeface="Arial" pitchFamily="34" charset="0"/>
              </a:rPr>
              <a:t>1 </a:t>
            </a:r>
            <a:r>
              <a:rPr kumimoji="0" lang="es-MX" sz="1400" b="0" i="0" u="none" strike="noStrike" cap="none" normalizeH="0" baseline="0" dirty="0" err="1" smtClean="0">
                <a:ln>
                  <a:noFill/>
                </a:ln>
                <a:solidFill>
                  <a:schemeClr val="tx1"/>
                </a:solidFill>
                <a:effectLst/>
                <a:latin typeface="Times New Roman" pitchFamily="18" charset="0"/>
                <a:ea typeface="Times New Roman" pitchFamily="18" charset="0"/>
                <a:cs typeface="Arial" pitchFamily="34" charset="0"/>
              </a:rPr>
              <a:t>Sintec</a:t>
            </a:r>
            <a:r>
              <a:rPr kumimoji="0" lang="es-MX"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S.A. - Falucho 2981 4</a:t>
            </a:r>
            <a:r>
              <a:rPr kumimoji="0" lang="es-MX" sz="1400" b="0" i="0" u="none" strike="noStrike" cap="none" normalizeH="0" baseline="0" dirty="0" smtClean="0">
                <a:ln>
                  <a:noFill/>
                </a:ln>
                <a:solidFill>
                  <a:schemeClr val="tx1"/>
                </a:solidFill>
                <a:effectLst/>
                <a:latin typeface="Arial"/>
                <a:ea typeface="Times New Roman" pitchFamily="18" charset="0"/>
                <a:cs typeface="Arial" pitchFamily="34" charset="0"/>
              </a:rPr>
              <a:t>º</a:t>
            </a:r>
            <a:r>
              <a:rPr kumimoji="0" lang="es-MX"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B - Mar del Plata </a:t>
            </a:r>
            <a:r>
              <a:rPr kumimoji="0" lang="es-MX" sz="1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s-MX"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Bs. As. </a:t>
            </a:r>
            <a:r>
              <a:rPr kumimoji="0" lang="es-MX" sz="1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s-MX"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Argentina </a:t>
            </a:r>
            <a:r>
              <a:rPr kumimoji="0" lang="es-MX" sz="1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s-MX"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a:t>
            </a:r>
            <a:r>
              <a:rPr kumimoji="0" lang="es-AR"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hlinkClick r:id="rId3"/>
              </a:rPr>
              <a:t>apellicano@sintecsa.com.ar</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30000" dirty="0" smtClean="0">
                <a:ln>
                  <a:noFill/>
                </a:ln>
                <a:solidFill>
                  <a:schemeClr val="tx1"/>
                </a:solidFill>
                <a:effectLst/>
                <a:latin typeface="Times New Roman" pitchFamily="18" charset="0"/>
                <a:ea typeface="Times New Roman" pitchFamily="18" charset="0"/>
                <a:cs typeface="Arial" pitchFamily="34" charset="0"/>
              </a:rPr>
              <a:t>2</a:t>
            </a:r>
            <a:r>
              <a:rPr kumimoji="0" lang="es-E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a:t>
            </a:r>
            <a:r>
              <a:rPr kumimoji="0" lang="es-MX" sz="1400" b="0" i="0" u="none" strike="noStrike" cap="none" normalizeH="0" baseline="0" dirty="0" err="1" smtClean="0">
                <a:ln>
                  <a:noFill/>
                </a:ln>
                <a:solidFill>
                  <a:schemeClr val="tx1"/>
                </a:solidFill>
                <a:effectLst/>
                <a:latin typeface="Times New Roman" pitchFamily="18" charset="0"/>
                <a:ea typeface="Times New Roman" pitchFamily="18" charset="0"/>
                <a:cs typeface="Arial" pitchFamily="34" charset="0"/>
              </a:rPr>
              <a:t>Sintec</a:t>
            </a:r>
            <a:r>
              <a:rPr kumimoji="0" lang="es-MX"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S.A. - Falucho 2981 4</a:t>
            </a:r>
            <a:r>
              <a:rPr kumimoji="0" lang="es-MX" sz="1400" b="0" i="0" u="none" strike="noStrike" cap="none" normalizeH="0" baseline="0" dirty="0" smtClean="0">
                <a:ln>
                  <a:noFill/>
                </a:ln>
                <a:solidFill>
                  <a:schemeClr val="tx1"/>
                </a:solidFill>
                <a:effectLst/>
                <a:latin typeface="Arial"/>
                <a:ea typeface="Times New Roman" pitchFamily="18" charset="0"/>
                <a:cs typeface="Arial" pitchFamily="34" charset="0"/>
              </a:rPr>
              <a:t>º</a:t>
            </a:r>
            <a:r>
              <a:rPr kumimoji="0" lang="es-MX"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B - Mar del Plata </a:t>
            </a:r>
            <a:r>
              <a:rPr kumimoji="0" lang="es-MX" sz="1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s-MX"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Bs. As. </a:t>
            </a:r>
            <a:r>
              <a:rPr kumimoji="0" lang="es-MX" sz="1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s-MX"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Argentina </a:t>
            </a:r>
            <a:r>
              <a:rPr kumimoji="0" lang="es-MX" sz="1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s-MX"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a:t>
            </a:r>
            <a:r>
              <a:rPr kumimoji="0" lang="es-AR" sz="14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hlinkClick r:id="rId4"/>
              </a:rPr>
              <a:t>jprossi@sintecsa.com.ar</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AR" sz="1400" b="0" i="0" u="none" strike="noStrike" cap="none" normalizeH="0" baseline="30000" dirty="0" smtClean="0">
                <a:ln>
                  <a:noFill/>
                </a:ln>
                <a:solidFill>
                  <a:schemeClr val="tx1"/>
                </a:solidFill>
                <a:effectLst/>
                <a:latin typeface="Times New Roman" pitchFamily="18" charset="0"/>
                <a:ea typeface="Times New Roman" pitchFamily="18" charset="0"/>
                <a:cs typeface="Arial" pitchFamily="34" charset="0"/>
              </a:rPr>
              <a:t>3</a:t>
            </a:r>
            <a:r>
              <a:rPr kumimoji="0" lang="es-AR"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SIFIMAC </a:t>
            </a:r>
            <a:r>
              <a:rPr kumimoji="0" lang="es-AR" sz="1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s-AR"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Hudson 4545 </a:t>
            </a:r>
            <a:r>
              <a:rPr kumimoji="0" lang="es-AR" sz="1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s-AR"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Mar del Plata </a:t>
            </a:r>
            <a:r>
              <a:rPr kumimoji="0" lang="es-MX"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a:t>
            </a:r>
            <a:r>
              <a:rPr kumimoji="0" lang="es-MX" sz="1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s-MX"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Bs. As. </a:t>
            </a:r>
            <a:r>
              <a:rPr kumimoji="0" lang="es-MX" sz="1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s-MX"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Argentina </a:t>
            </a:r>
            <a:r>
              <a:rPr kumimoji="0" lang="es-MX" sz="1400" b="0" i="0" u="none" strike="noStrike" cap="none" normalizeH="0" baseline="0" dirty="0" smtClean="0">
                <a:ln>
                  <a:noFill/>
                </a:ln>
                <a:solidFill>
                  <a:schemeClr val="tx1"/>
                </a:solidFill>
                <a:effectLst/>
                <a:latin typeface="Arial"/>
                <a:ea typeface="Times New Roman" pitchFamily="18" charset="0"/>
                <a:cs typeface="Arial" pitchFamily="34" charset="0"/>
              </a:rPr>
              <a:t>–</a:t>
            </a:r>
            <a:r>
              <a:rPr kumimoji="0" lang="es-MX"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a:t>
            </a:r>
            <a:r>
              <a:rPr kumimoji="0" lang="es-AR" sz="1400" b="1" i="0" u="sng" strike="noStrike" cap="none" normalizeH="0" baseline="0" dirty="0" smtClean="0">
                <a:ln>
                  <a:noFill/>
                </a:ln>
                <a:solidFill>
                  <a:srgbClr val="0000FF"/>
                </a:solidFill>
                <a:effectLst/>
                <a:latin typeface="Times New Roman" pitchFamily="18" charset="0"/>
                <a:ea typeface="Times New Roman" pitchFamily="18" charset="0"/>
                <a:cs typeface="Arial" pitchFamily="34" charset="0"/>
              </a:rPr>
              <a:t>franco.stupenengo@sifimac.com</a:t>
            </a:r>
            <a:r>
              <a:rPr kumimoji="0" lang="es-AR"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 </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458" name="Rectangle 2"/>
          <p:cNvSpPr>
            <a:spLocks noChangeArrowheads="1"/>
          </p:cNvSpPr>
          <p:nvPr/>
        </p:nvSpPr>
        <p:spPr bwMode="auto">
          <a:xfrm>
            <a:off x="424111" y="1037048"/>
            <a:ext cx="828092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tabLst>
                <a:tab pos="227013" algn="l"/>
              </a:tabLst>
            </a:pPr>
            <a:r>
              <a:rPr lang="es-AR" sz="1600" b="1" dirty="0">
                <a:latin typeface="Times" pitchFamily="18" charset="0"/>
              </a:rPr>
              <a:t>Diseño Estructural</a:t>
            </a:r>
          </a:p>
          <a:p>
            <a:pPr lvl="0" algn="just" eaLnBrk="0" hangingPunct="0">
              <a:tabLst>
                <a:tab pos="227013" algn="l"/>
              </a:tabLst>
            </a:pPr>
            <a:endParaRPr kumimoji="0" lang="es-AR" sz="1600" b="0" i="0" u="none" strike="noStrike" cap="none" normalizeH="0" baseline="0" dirty="0">
              <a:ln>
                <a:noFill/>
              </a:ln>
              <a:solidFill>
                <a:schemeClr val="tx1"/>
              </a:solidFill>
              <a:effectLst/>
              <a:latin typeface="Times" pitchFamily="18" charset="0"/>
              <a:ea typeface="Times New Roman" pitchFamily="18" charset="0"/>
              <a:cs typeface="Arial" pitchFamily="34" charset="0"/>
            </a:endParaRPr>
          </a:p>
          <a:p>
            <a:pPr lvl="0" algn="just" eaLnBrk="0" hangingPunct="0">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El objetivo del diseño estructural es asegurar que la cañería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sea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capaz de soportar </a:t>
            </a:r>
            <a:r>
              <a:rPr lang="es-AR" sz="1600" dirty="0" smtClean="0">
                <a:latin typeface="Times" pitchFamily="18" charset="0"/>
                <a:ea typeface="Times New Roman" pitchFamily="18" charset="0"/>
                <a:cs typeface="Arial" pitchFamily="34" charset="0"/>
              </a:rPr>
              <a:t>a lo largo de la vida útil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las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tensiones y deformaciones asociadas a las solicitaciones de servicio y a los vínculos del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sistema.</a:t>
            </a: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En la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fase de Análisis y Evaluación de Tensiones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se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calcula la distribución de esfuerzos equivalentes y por componente (tangencial, radial y axial), considerando los siguientes factores:</a:t>
            </a: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lvl="1" algn="just" eaLnBrk="0" hangingPunct="0">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Material: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considerando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las propiedades específicas de matriz y refuerzo.</a:t>
            </a: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lvl="1" algn="just" eaLnBrk="0" hangingPunct="0">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Dimensiones de la cañería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diámetro y espesor).</a:t>
            </a: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lvl="1" algn="just" eaLnBrk="0" hangingPunct="0">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600" b="0" i="0" u="none" strike="noStrike" cap="none" normalizeH="0" baseline="0" dirty="0" err="1" smtClean="0">
                <a:ln>
                  <a:noFill/>
                </a:ln>
                <a:solidFill>
                  <a:schemeClr val="tx1"/>
                </a:solidFill>
                <a:effectLst/>
                <a:latin typeface="Times" pitchFamily="18" charset="0"/>
                <a:ea typeface="Times New Roman" pitchFamily="18" charset="0"/>
                <a:cs typeface="Arial" pitchFamily="34" charset="0"/>
              </a:rPr>
              <a:t>Plani</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-altimetría de la traza.</a:t>
            </a: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lvl="1" algn="just" eaLnBrk="0" hangingPunct="0">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Vínculos y accesorios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bridas, válvulas, muertos, soportes, juntas de dilatación, etcétera).</a:t>
            </a: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lvl="1" algn="just" eaLnBrk="0" hangingPunct="0">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Solicitaciones por presión interna y externa, temperatura, cargas puntuales,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etcétera</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Los objetivos de este análisis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son:</a:t>
            </a: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lvl="1" algn="just" eaLnBrk="0" hangingPunct="0">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Obtener la </a:t>
            </a:r>
            <a:r>
              <a:rPr kumimoji="0" lang="es-AR" sz="16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distribución de esfuerzos equivalentes y de componentes respectivas</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 lo largo de la traza, </a:t>
            </a:r>
            <a:r>
              <a:rPr kumimoji="0" lang="es-AR" sz="16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para verificación de límites máximos admisibles</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lvl="1" algn="just" eaLnBrk="0" hangingPunct="0">
              <a:buFontTx/>
              <a:buChar char="•"/>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lvl="1" algn="just" eaLnBrk="0" hangingPunct="0">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Determinar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la susceptibilidad de ocurrencia de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MDD</a:t>
            </a:r>
            <a:r>
              <a:rPr kumimoji="0" lang="es-AR" sz="16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6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asistidos mecánicamente</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endParaRPr kumimoji="0" lang="es-AR" sz="1600" b="0" i="0" u="none" strike="noStrike" cap="none" normalizeH="0" baseline="0" dirty="0" smtClean="0">
              <a:ln>
                <a:noFill/>
              </a:ln>
              <a:solidFill>
                <a:schemeClr val="tx1"/>
              </a:solidFill>
              <a:effectLst/>
              <a:latin typeface="Times" pitchFamily="18"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4" name="3 Imagen" descr="STRESS STD"/>
          <p:cNvPicPr>
            <a:picLocks noChangeAspect="1"/>
          </p:cNvPicPr>
          <p:nvPr/>
        </p:nvPicPr>
        <p:blipFill>
          <a:blip r:embed="rId3" cstate="print"/>
          <a:srcRect/>
          <a:stretch>
            <a:fillRect/>
          </a:stretch>
        </p:blipFill>
        <p:spPr bwMode="auto">
          <a:xfrm>
            <a:off x="539552" y="1484784"/>
            <a:ext cx="8031480" cy="3741420"/>
          </a:xfrm>
          <a:prstGeom prst="rect">
            <a:avLst/>
          </a:prstGeom>
          <a:noFill/>
          <a:ln w="9525">
            <a:noFill/>
            <a:miter lim="800000"/>
            <a:headEnd/>
            <a:tailEnd/>
          </a:ln>
        </p:spPr>
      </p:pic>
      <p:sp>
        <p:nvSpPr>
          <p:cNvPr id="18433" name="Rectangle 1"/>
          <p:cNvSpPr>
            <a:spLocks noChangeArrowheads="1"/>
          </p:cNvSpPr>
          <p:nvPr/>
        </p:nvSpPr>
        <p:spPr bwMode="auto">
          <a:xfrm>
            <a:off x="467544" y="5268198"/>
            <a:ext cx="867645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Distribución de tensión equivalente (Von Mises), por solicitaciones combinadas de montaje y presión interna, simulando contacto macho-hembra (rosca de cañería ERFV de alta presión).</a:t>
            </a:r>
            <a:endParaRPr kumimoji="0" lang="es-AR" sz="1400" b="0" i="0" u="none" strike="noStrike" cap="none" normalizeH="0" baseline="0" dirty="0" smtClean="0">
              <a:ln>
                <a:noFill/>
              </a:ln>
              <a:solidFill>
                <a:schemeClr val="tx1"/>
              </a:solidFill>
              <a:effectLst/>
              <a:latin typeface="Times" pitchFamily="18"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409" name="Rectangle 1"/>
          <p:cNvSpPr>
            <a:spLocks noChangeArrowheads="1"/>
          </p:cNvSpPr>
          <p:nvPr/>
        </p:nvSpPr>
        <p:spPr bwMode="auto">
          <a:xfrm>
            <a:off x="467544" y="893033"/>
            <a:ext cx="8208912"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hangingPunct="0">
              <a:tabLst>
                <a:tab pos="227013" algn="l"/>
              </a:tabLst>
            </a:pPr>
            <a:r>
              <a:rPr lang="es-AR" sz="1600" b="1" dirty="0">
                <a:latin typeface="Times" pitchFamily="18" charset="0"/>
              </a:rPr>
              <a:t>Análisis y Evaluación de Riesgos </a:t>
            </a:r>
            <a:endParaRPr lang="es-AR" sz="1600" b="1" dirty="0" smtClean="0">
              <a:latin typeface="Times" pitchFamily="18" charset="0"/>
            </a:endParaRPr>
          </a:p>
          <a:p>
            <a:pPr algn="just" eaLnBrk="0" hangingPunct="0">
              <a:tabLst>
                <a:tab pos="227013" algn="l"/>
              </a:tabLst>
            </a:pPr>
            <a:endParaRPr lang="es-ES" sz="1600" b="1" dirty="0">
              <a:latin typeface="Times"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La metodología de análisis y evaluación de riesgos es similar a la utilizada en </a:t>
            </a:r>
            <a:r>
              <a:rPr kumimoji="0" lang="es-AR" sz="1600" b="0" i="0" u="none" strike="noStrike" cap="none" normalizeH="0" baseline="0" dirty="0" smtClean="0">
                <a:ln>
                  <a:noFill/>
                </a:ln>
                <a:solidFill>
                  <a:srgbClr val="0070C0"/>
                </a:solidFill>
                <a:effectLst/>
                <a:latin typeface="Times" pitchFamily="18" charset="0"/>
                <a:ea typeface="Times New Roman" pitchFamily="18" charset="0"/>
                <a:cs typeface="Arial" pitchFamily="34" charset="0"/>
              </a:rPr>
              <a:t>cañerías de acero</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pero las amenazas consideradas son particulares del ERFV. </a:t>
            </a:r>
          </a:p>
          <a:p>
            <a:pPr marL="0" marR="0" lvl="0" indent="0" algn="l" defTabSz="914400" rtl="0" eaLnBrk="0" fontAlgn="base" latinLnBrk="0" hangingPunct="0">
              <a:lnSpc>
                <a:spcPct val="100000"/>
              </a:lnSpc>
              <a:spcBef>
                <a:spcPct val="0"/>
              </a:spcBef>
              <a:spcAft>
                <a:spcPct val="0"/>
              </a:spcAft>
              <a:buClrTx/>
              <a:buSzTx/>
              <a:buFontTx/>
              <a:buNone/>
              <a:tabLst>
                <a:tab pos="227013" algn="l"/>
              </a:tabLst>
            </a:pPr>
            <a:r>
              <a:rPr lang="es-AR" sz="1600" dirty="0" smtClean="0">
                <a:latin typeface="Times" pitchFamily="18" charset="0"/>
                <a:ea typeface="Times New Roman" pitchFamily="18" charset="0"/>
                <a:cs typeface="Arial" pitchFamily="34" charset="0"/>
              </a:rPr>
              <a:t>							integridad,</a:t>
            </a:r>
            <a:endParaRPr lang="es-AR" sz="1600" dirty="0" smtClean="0">
              <a:latin typeface="Times"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ARB   	                 grupo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técnico multidisciplinario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ingeniería</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endPar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7013" algn="l"/>
              </a:tabLst>
            </a:pPr>
            <a:r>
              <a:rPr lang="es-AR" sz="1600" dirty="0" smtClean="0">
                <a:latin typeface="Times" pitchFamily="18" charset="0"/>
                <a:ea typeface="Times New Roman" pitchFamily="18" charset="0"/>
                <a:cs typeface="Arial" pitchFamily="34" charset="0"/>
              </a:rPr>
              <a:t>	</a:t>
            </a:r>
            <a:r>
              <a:rPr lang="es-AR" sz="1600" dirty="0" smtClean="0">
                <a:latin typeface="Times" pitchFamily="18" charset="0"/>
                <a:ea typeface="Times New Roman" pitchFamily="18" charset="0"/>
                <a:cs typeface="Arial" pitchFamily="34" charset="0"/>
              </a:rPr>
              <a:t>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operación,</a:t>
            </a:r>
          </a:p>
          <a:p>
            <a:pPr marL="0" marR="0" lvl="0" indent="0" algn="l" defTabSz="914400" rtl="0" eaLnBrk="0" fontAlgn="base" latinLnBrk="0" hangingPunct="0">
              <a:lnSpc>
                <a:spcPct val="100000"/>
              </a:lnSpc>
              <a:spcBef>
                <a:spcPct val="0"/>
              </a:spcBef>
              <a:spcAft>
                <a:spcPct val="0"/>
              </a:spcAft>
              <a:buClrTx/>
              <a:buSzTx/>
              <a:buFontTx/>
              <a:buNone/>
              <a:tabLst>
                <a:tab pos="227013" algn="l"/>
              </a:tabLst>
            </a:pPr>
            <a:r>
              <a:rPr lang="es-AR" sz="1600" dirty="0" smtClean="0">
                <a:latin typeface="Times" pitchFamily="18" charset="0"/>
                <a:ea typeface="Times New Roman" pitchFamily="18" charset="0"/>
                <a:cs typeface="Arial" pitchFamily="34" charset="0"/>
              </a:rPr>
              <a:t>	</a:t>
            </a:r>
            <a:r>
              <a:rPr lang="es-AR" sz="1600" dirty="0" smtClean="0">
                <a:latin typeface="Times" pitchFamily="18" charset="0"/>
                <a:ea typeface="Times New Roman" pitchFamily="18" charset="0"/>
                <a:cs typeface="Arial" pitchFamily="34" charset="0"/>
              </a:rPr>
              <a:t>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SSA </a:t>
            </a:r>
            <a:endPar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7013" algn="l"/>
              </a:tabLst>
            </a:pPr>
            <a:endParaRPr lang="es-AR" sz="1600" dirty="0" smtClean="0">
              <a:latin typeface="Times"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Dentro de las amenazas consideradas se incluyen</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600" b="1" i="1"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Dependientes del tiempo</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factores que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evolucionan y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que modifican progresivamente la condición del componente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afectado</a:t>
            </a:r>
            <a:r>
              <a:rPr lang="es-AR" sz="1600" dirty="0" smtClean="0">
                <a:latin typeface="Times" pitchFamily="18" charset="0"/>
                <a:ea typeface="Times New Roman" pitchFamily="18" charset="0"/>
                <a:cs typeface="Arial" pitchFamily="34" charset="0"/>
              </a:rPr>
              <a:t>: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MDD.</a:t>
            </a:r>
          </a:p>
          <a:p>
            <a:pPr marL="0" marR="0" lvl="0" indent="0" algn="l" defTabSz="914400" rtl="0" eaLnBrk="0" fontAlgn="base" latinLnBrk="0" hangingPunct="0">
              <a:lnSpc>
                <a:spcPct val="100000"/>
              </a:lnSpc>
              <a:spcBef>
                <a:spcPct val="0"/>
              </a:spcBef>
              <a:spcAft>
                <a:spcPct val="0"/>
              </a:spcAft>
              <a:buClrTx/>
              <a:buSzTx/>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600" b="1" i="1" u="none" strike="noStrike" cap="none" normalizeH="0" baseline="0" dirty="0" smtClean="0">
                <a:ln>
                  <a:noFill/>
                </a:ln>
                <a:solidFill>
                  <a:schemeClr val="tx1"/>
                </a:solidFill>
                <a:effectLst/>
                <a:latin typeface="Times" pitchFamily="18" charset="0"/>
                <a:ea typeface="Times New Roman" pitchFamily="18" charset="0"/>
                <a:cs typeface="Arial" pitchFamily="34" charset="0"/>
              </a:rPr>
              <a:t>Independientes del tiempo</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factores cuya ocurrencia es aleatoria y que modifican instantáneamente la condición del componente afectado: factores climáticos, errores humanos, sobrecarga y eventos operativos</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tabLst>
                <a:tab pos="227013" algn="l"/>
              </a:tabLst>
            </a:pPr>
            <a:endPar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227013" algn="l"/>
              </a:tabLst>
            </a:pPr>
            <a:r>
              <a:rPr lang="es-AR" sz="1600" i="1" dirty="0" smtClean="0">
                <a:latin typeface="Times" pitchFamily="18" charset="0"/>
                <a:ea typeface="Times New Roman" pitchFamily="18" charset="0"/>
                <a:cs typeface="Arial" pitchFamily="34" charset="0"/>
              </a:rPr>
              <a:t> </a:t>
            </a:r>
            <a:r>
              <a:rPr lang="es-AR" sz="1600" b="1" i="1" dirty="0" smtClean="0">
                <a:latin typeface="Times" pitchFamily="18" charset="0"/>
                <a:ea typeface="Times New Roman" pitchFamily="18" charset="0"/>
                <a:cs typeface="Arial" pitchFamily="34" charset="0"/>
              </a:rPr>
              <a:t>Estables </a:t>
            </a:r>
            <a:r>
              <a:rPr lang="es-AR" sz="1600" b="1" i="1" dirty="0">
                <a:latin typeface="Times" pitchFamily="18" charset="0"/>
                <a:ea typeface="Times New Roman" pitchFamily="18" charset="0"/>
                <a:cs typeface="Arial" pitchFamily="34" charset="0"/>
              </a:rPr>
              <a:t>en el tiempo</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Factores que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modifican su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condición, permaneciendo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constante durante el resto de su vida útil: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defectos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fabricación y/o construcción, errores de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reparación.</a:t>
            </a:r>
            <a:r>
              <a:rPr kumimoji="0" lang="es-ES" sz="1600" b="0" i="0" u="none" strike="noStrike" cap="none" normalizeH="0" baseline="0" dirty="0" smtClean="0">
                <a:ln>
                  <a:noFill/>
                </a:ln>
                <a:solidFill>
                  <a:schemeClr val="tx1"/>
                </a:solidFill>
                <a:effectLst/>
                <a:latin typeface="Times" pitchFamily="18" charset="0"/>
                <a:cs typeface="Arial" pitchFamily="34" charset="0"/>
              </a:rPr>
              <a:t> </a:t>
            </a: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p:txBody>
      </p:sp>
      <p:sp>
        <p:nvSpPr>
          <p:cNvPr id="5" name="4 Flecha derecha"/>
          <p:cNvSpPr/>
          <p:nvPr/>
        </p:nvSpPr>
        <p:spPr>
          <a:xfrm>
            <a:off x="1547664" y="2132856"/>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derecha"/>
          <p:cNvSpPr/>
          <p:nvPr/>
        </p:nvSpPr>
        <p:spPr>
          <a:xfrm>
            <a:off x="5076056" y="2204864"/>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Abrir llave"/>
          <p:cNvSpPr/>
          <p:nvPr/>
        </p:nvSpPr>
        <p:spPr>
          <a:xfrm>
            <a:off x="5752703" y="1901974"/>
            <a:ext cx="216024" cy="8640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467544" y="908720"/>
            <a:ext cx="8208912" cy="4832092"/>
          </a:xfrm>
          <a:prstGeom prst="rect">
            <a:avLst/>
          </a:prstGeom>
        </p:spPr>
        <p:txBody>
          <a:bodyPr wrap="square">
            <a:spAutoFit/>
          </a:bodyPr>
          <a:lstStyle/>
          <a:p>
            <a:r>
              <a:rPr lang="es-ES" sz="1400" dirty="0">
                <a:latin typeface="Times" pitchFamily="18" charset="0"/>
              </a:rPr>
              <a:t>La estimación de probabilidad de falla está fundamentada y respaldada en el conocimiento y experiencia del grupo de analistas involucrado. </a:t>
            </a:r>
            <a:endParaRPr lang="es-ES" sz="1400" dirty="0" smtClean="0">
              <a:latin typeface="Times" pitchFamily="18" charset="0"/>
            </a:endParaRPr>
          </a:p>
          <a:p>
            <a:endParaRPr lang="es-ES" sz="1400" dirty="0" smtClean="0">
              <a:latin typeface="Times" pitchFamily="18" charset="0"/>
            </a:endParaRPr>
          </a:p>
          <a:p>
            <a:pPr lvl="8">
              <a:buFont typeface="Wingdings" pitchFamily="2" charset="2"/>
              <a:buChar char="ü"/>
            </a:pPr>
            <a:r>
              <a:rPr lang="es-ES" sz="1400" dirty="0" smtClean="0">
                <a:latin typeface="Times" pitchFamily="18" charset="0"/>
              </a:rPr>
              <a:t> Mejor </a:t>
            </a:r>
            <a:r>
              <a:rPr lang="es-ES" sz="1400" dirty="0" smtClean="0">
                <a:latin typeface="Times" pitchFamily="18" charset="0"/>
              </a:rPr>
              <a:t>definición de los riesgos</a:t>
            </a:r>
            <a:endParaRPr lang="es-ES" sz="1400" dirty="0" smtClean="0">
              <a:latin typeface="Times" pitchFamily="18" charset="0"/>
            </a:endParaRPr>
          </a:p>
          <a:p>
            <a:r>
              <a:rPr lang="es-ES" sz="1400" dirty="0" smtClean="0">
                <a:latin typeface="Times" pitchFamily="18" charset="0"/>
              </a:rPr>
              <a:t>Sectorización de </a:t>
            </a:r>
            <a:r>
              <a:rPr lang="es-ES" sz="1400" dirty="0">
                <a:latin typeface="Times" pitchFamily="18" charset="0"/>
              </a:rPr>
              <a:t>la traza </a:t>
            </a:r>
            <a:r>
              <a:rPr lang="es-ES" sz="1400" dirty="0" smtClean="0">
                <a:latin typeface="Times" pitchFamily="18" charset="0"/>
              </a:rPr>
              <a:t>(segmentos) 		</a:t>
            </a:r>
          </a:p>
          <a:p>
            <a:r>
              <a:rPr lang="es-ES" sz="1400" dirty="0" smtClean="0">
                <a:latin typeface="Times" pitchFamily="18" charset="0"/>
              </a:rPr>
              <a:t>						Monitoreo		</a:t>
            </a:r>
          </a:p>
          <a:p>
            <a:pPr lvl="8">
              <a:buFont typeface="Wingdings" pitchFamily="2" charset="2"/>
              <a:buChar char="ü"/>
            </a:pPr>
            <a:r>
              <a:rPr lang="es-ES" sz="1400" dirty="0" smtClean="0">
                <a:latin typeface="Times" pitchFamily="18" charset="0"/>
              </a:rPr>
              <a:t>  Planes 	</a:t>
            </a:r>
            <a:r>
              <a:rPr lang="es-ES" sz="1400" dirty="0" smtClean="0">
                <a:latin typeface="Times" pitchFamily="18" charset="0"/>
              </a:rPr>
              <a:t>	Inspección</a:t>
            </a:r>
          </a:p>
          <a:p>
            <a:r>
              <a:rPr lang="es-ES" sz="1400" dirty="0" smtClean="0">
                <a:latin typeface="Times" pitchFamily="18" charset="0"/>
              </a:rPr>
              <a:t>	</a:t>
            </a:r>
            <a:r>
              <a:rPr lang="es-ES" sz="1400" dirty="0" smtClean="0">
                <a:latin typeface="Times" pitchFamily="18" charset="0"/>
              </a:rPr>
              <a:t>			     específicos	</a:t>
            </a:r>
            <a:r>
              <a:rPr lang="es-ES" sz="1400" dirty="0" smtClean="0">
                <a:latin typeface="Times" pitchFamily="18" charset="0"/>
              </a:rPr>
              <a:t>Mantenimiento </a:t>
            </a:r>
          </a:p>
          <a:p>
            <a:r>
              <a:rPr lang="es-ES" sz="1400" dirty="0" smtClean="0">
                <a:latin typeface="Times" pitchFamily="18" charset="0"/>
              </a:rPr>
              <a:t>	</a:t>
            </a:r>
            <a:r>
              <a:rPr lang="es-ES" sz="1400" dirty="0" smtClean="0">
                <a:latin typeface="Times" pitchFamily="18" charset="0"/>
              </a:rPr>
              <a:t>					</a:t>
            </a:r>
            <a:r>
              <a:rPr lang="es-ES" sz="1400" dirty="0" smtClean="0">
                <a:latin typeface="Times" pitchFamily="18" charset="0"/>
              </a:rPr>
              <a:t>Mitigación</a:t>
            </a:r>
            <a:r>
              <a:rPr lang="es-ES" sz="1400" dirty="0">
                <a:latin typeface="Times" pitchFamily="18" charset="0"/>
              </a:rPr>
              <a:t>. </a:t>
            </a:r>
            <a:endParaRPr lang="es-ES" sz="1400" dirty="0" smtClean="0">
              <a:latin typeface="Times" pitchFamily="18" charset="0"/>
            </a:endParaRPr>
          </a:p>
          <a:p>
            <a:endParaRPr lang="es-ES" sz="1400" dirty="0" smtClean="0">
              <a:latin typeface="Times" pitchFamily="18" charset="0"/>
            </a:endParaRPr>
          </a:p>
          <a:p>
            <a:r>
              <a:rPr lang="es-ES" sz="1400" dirty="0" smtClean="0">
                <a:latin typeface="Times" pitchFamily="18" charset="0"/>
              </a:rPr>
              <a:t>Cada </a:t>
            </a:r>
            <a:r>
              <a:rPr lang="es-ES" sz="1400" dirty="0">
                <a:latin typeface="Times" pitchFamily="18" charset="0"/>
              </a:rPr>
              <a:t>amenaza de falla es analizada y registrada individualmente. </a:t>
            </a:r>
            <a:endParaRPr lang="es-ES" sz="1400" dirty="0" smtClean="0">
              <a:latin typeface="Times" pitchFamily="18" charset="0"/>
            </a:endParaRPr>
          </a:p>
          <a:p>
            <a:endParaRPr lang="es-ES" sz="1400" dirty="0" smtClean="0">
              <a:latin typeface="Times" pitchFamily="18" charset="0"/>
            </a:endParaRPr>
          </a:p>
          <a:p>
            <a:r>
              <a:rPr lang="es-ES" sz="1400" dirty="0" smtClean="0">
                <a:latin typeface="Times" pitchFamily="18" charset="0"/>
              </a:rPr>
              <a:t>1º. Se establece la Probabilidad </a:t>
            </a:r>
            <a:r>
              <a:rPr lang="es-ES" sz="1400" dirty="0">
                <a:latin typeface="Times" pitchFamily="18" charset="0"/>
              </a:rPr>
              <a:t>de falla de cada iniciador </a:t>
            </a:r>
            <a:r>
              <a:rPr lang="es-ES" sz="1400" dirty="0" smtClean="0">
                <a:latin typeface="Times" pitchFamily="18" charset="0"/>
              </a:rPr>
              <a:t>identificado (Ej.: temperatura).</a:t>
            </a:r>
          </a:p>
          <a:p>
            <a:endParaRPr lang="es-ES" sz="1400" dirty="0" smtClean="0">
              <a:latin typeface="Times" pitchFamily="18" charset="0"/>
            </a:endParaRPr>
          </a:p>
          <a:p>
            <a:r>
              <a:rPr lang="es-ES" sz="1400" dirty="0" smtClean="0">
                <a:latin typeface="Times" pitchFamily="18" charset="0"/>
              </a:rPr>
              <a:t>2º. Probabilidad </a:t>
            </a:r>
            <a:r>
              <a:rPr lang="es-ES" sz="1400" dirty="0">
                <a:latin typeface="Times" pitchFamily="18" charset="0"/>
              </a:rPr>
              <a:t>de inicio de la </a:t>
            </a:r>
            <a:r>
              <a:rPr lang="es-ES" sz="1400" dirty="0" smtClean="0">
                <a:latin typeface="Times" pitchFamily="18" charset="0"/>
              </a:rPr>
              <a:t>amenaza (PI) 	             Existen </a:t>
            </a:r>
            <a:r>
              <a:rPr lang="es-ES" sz="1400" dirty="0">
                <a:latin typeface="Times" pitchFamily="18" charset="0"/>
              </a:rPr>
              <a:t>o no acciones </a:t>
            </a:r>
            <a:r>
              <a:rPr lang="es-ES" sz="1400" dirty="0" smtClean="0">
                <a:latin typeface="Times" pitchFamily="18" charset="0"/>
              </a:rPr>
              <a:t>preventivas? </a:t>
            </a:r>
          </a:p>
          <a:p>
            <a:endParaRPr lang="es-ES" sz="1400" dirty="0" smtClean="0">
              <a:latin typeface="Times" pitchFamily="18" charset="0"/>
            </a:endParaRPr>
          </a:p>
          <a:p>
            <a:r>
              <a:rPr lang="es-ES" sz="1400" dirty="0" smtClean="0">
                <a:latin typeface="Times" pitchFamily="18" charset="0"/>
              </a:rPr>
              <a:t>3º. PI      +       Período </a:t>
            </a:r>
            <a:r>
              <a:rPr lang="es-ES" sz="1400" dirty="0">
                <a:latin typeface="Times" pitchFamily="18" charset="0"/>
              </a:rPr>
              <a:t>de ocurrencia </a:t>
            </a:r>
            <a:r>
              <a:rPr lang="es-ES" sz="1400" dirty="0" smtClean="0">
                <a:latin typeface="Times" pitchFamily="18" charset="0"/>
              </a:rPr>
              <a:t>posible                        Probabilidad </a:t>
            </a:r>
            <a:r>
              <a:rPr lang="es-ES" sz="1400" dirty="0">
                <a:latin typeface="Times" pitchFamily="18" charset="0"/>
              </a:rPr>
              <a:t>de falla asociada. </a:t>
            </a:r>
            <a:endParaRPr lang="es-ES" sz="1400" dirty="0" smtClean="0">
              <a:latin typeface="Times" pitchFamily="18" charset="0"/>
            </a:endParaRPr>
          </a:p>
          <a:p>
            <a:endParaRPr lang="es-ES" sz="1400" dirty="0" smtClean="0">
              <a:latin typeface="Times" pitchFamily="18" charset="0"/>
            </a:endParaRPr>
          </a:p>
          <a:p>
            <a:r>
              <a:rPr lang="es-ES" sz="1400" dirty="0" smtClean="0">
                <a:latin typeface="Times" pitchFamily="18" charset="0"/>
              </a:rPr>
              <a:t>4º. La </a:t>
            </a:r>
            <a:r>
              <a:rPr lang="es-ES" sz="1400" dirty="0">
                <a:latin typeface="Times" pitchFamily="18" charset="0"/>
              </a:rPr>
              <a:t>consecuencia de cada amenaza se estima según el impacto del evento sobre la </a:t>
            </a:r>
            <a:r>
              <a:rPr lang="es-ES" sz="1400" dirty="0" smtClean="0">
                <a:latin typeface="Times" pitchFamily="18" charset="0"/>
              </a:rPr>
              <a:t>Seguridad, MA y Negocio. </a:t>
            </a:r>
            <a:endParaRPr lang="es-ES" sz="1400" dirty="0" smtClean="0">
              <a:latin typeface="Times" pitchFamily="18" charset="0"/>
            </a:endParaRPr>
          </a:p>
          <a:p>
            <a:endParaRPr lang="es-ES" sz="1400" dirty="0" smtClean="0">
              <a:latin typeface="Times" pitchFamily="18" charset="0"/>
            </a:endParaRPr>
          </a:p>
          <a:p>
            <a:r>
              <a:rPr lang="es-ES" sz="1400" dirty="0" smtClean="0">
                <a:latin typeface="Times" pitchFamily="18" charset="0"/>
              </a:rPr>
              <a:t>Tanto </a:t>
            </a:r>
            <a:r>
              <a:rPr lang="es-ES" sz="1400" dirty="0">
                <a:latin typeface="Times" pitchFamily="18" charset="0"/>
              </a:rPr>
              <a:t>para la probabilidad como la consecuencia se asignan valores decrecientes de 5 a 1, conforme al aumento en el nivel de criticidad. </a:t>
            </a:r>
          </a:p>
        </p:txBody>
      </p:sp>
      <p:sp>
        <p:nvSpPr>
          <p:cNvPr id="5" name="4 Flecha derecha"/>
          <p:cNvSpPr/>
          <p:nvPr/>
        </p:nvSpPr>
        <p:spPr>
          <a:xfrm>
            <a:off x="3419872" y="1791866"/>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Abrir llave"/>
          <p:cNvSpPr/>
          <p:nvPr/>
        </p:nvSpPr>
        <p:spPr>
          <a:xfrm>
            <a:off x="5665837" y="2085231"/>
            <a:ext cx="216024" cy="72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 name="9 Flecha derecha"/>
          <p:cNvSpPr/>
          <p:nvPr/>
        </p:nvSpPr>
        <p:spPr>
          <a:xfrm>
            <a:off x="3995936" y="3933056"/>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derecha"/>
          <p:cNvSpPr/>
          <p:nvPr/>
        </p:nvSpPr>
        <p:spPr>
          <a:xfrm>
            <a:off x="3995936" y="4365104"/>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4" name="3 Imagen"/>
          <p:cNvPicPr>
            <a:picLocks noChangeAspect="1"/>
          </p:cNvPicPr>
          <p:nvPr/>
        </p:nvPicPr>
        <p:blipFill>
          <a:blip r:embed="rId3" cstate="print"/>
          <a:srcRect/>
          <a:stretch>
            <a:fillRect/>
          </a:stretch>
        </p:blipFill>
        <p:spPr bwMode="auto">
          <a:xfrm>
            <a:off x="2088058" y="2564904"/>
            <a:ext cx="4716190" cy="3824762"/>
          </a:xfrm>
          <a:prstGeom prst="rect">
            <a:avLst/>
          </a:prstGeom>
          <a:noFill/>
          <a:ln w="9525">
            <a:noFill/>
            <a:miter lim="800000"/>
            <a:headEnd/>
            <a:tailEnd/>
          </a:ln>
        </p:spPr>
      </p:pic>
      <p:sp>
        <p:nvSpPr>
          <p:cNvPr id="5" name="4 Rectángulo"/>
          <p:cNvSpPr/>
          <p:nvPr/>
        </p:nvSpPr>
        <p:spPr>
          <a:xfrm>
            <a:off x="3505340" y="6433591"/>
            <a:ext cx="1819729" cy="307777"/>
          </a:xfrm>
          <a:prstGeom prst="rect">
            <a:avLst/>
          </a:prstGeom>
        </p:spPr>
        <p:txBody>
          <a:bodyPr wrap="none">
            <a:spAutoFit/>
          </a:bodyPr>
          <a:lstStyle/>
          <a:p>
            <a:r>
              <a:rPr lang="es-AR" sz="1400" dirty="0" smtClean="0">
                <a:latin typeface="Times" pitchFamily="18" charset="0"/>
              </a:rPr>
              <a:t>Matriz </a:t>
            </a:r>
            <a:r>
              <a:rPr lang="es-AR" sz="1400" dirty="0">
                <a:latin typeface="Times" pitchFamily="18" charset="0"/>
              </a:rPr>
              <a:t>de Riesgo Base</a:t>
            </a:r>
            <a:endParaRPr lang="es-ES" sz="1400" dirty="0">
              <a:latin typeface="Times" pitchFamily="18" charset="0"/>
            </a:endParaRPr>
          </a:p>
        </p:txBody>
      </p:sp>
      <p:sp>
        <p:nvSpPr>
          <p:cNvPr id="7" name="6 Rectángulo"/>
          <p:cNvSpPr/>
          <p:nvPr/>
        </p:nvSpPr>
        <p:spPr>
          <a:xfrm>
            <a:off x="467544" y="836712"/>
            <a:ext cx="8208912" cy="1384995"/>
          </a:xfrm>
          <a:prstGeom prst="rect">
            <a:avLst/>
          </a:prstGeom>
        </p:spPr>
        <p:txBody>
          <a:bodyPr wrap="square">
            <a:spAutoFit/>
          </a:bodyPr>
          <a:lstStyle/>
          <a:p>
            <a:r>
              <a:rPr lang="es-ES" sz="1400" dirty="0" smtClean="0">
                <a:latin typeface="Times" pitchFamily="18" charset="0"/>
              </a:rPr>
              <a:t>Amenazas </a:t>
            </a:r>
            <a:r>
              <a:rPr lang="es-ES" sz="1400" dirty="0">
                <a:latin typeface="Times" pitchFamily="18" charset="0"/>
              </a:rPr>
              <a:t>de mayor relevancia en la estadística de falla de estos materiales son: </a:t>
            </a:r>
            <a:endParaRPr lang="es-ES" sz="1400" dirty="0" smtClean="0">
              <a:latin typeface="Times" pitchFamily="18" charset="0"/>
            </a:endParaRPr>
          </a:p>
          <a:p>
            <a:endParaRPr lang="es-ES" sz="1400" dirty="0" smtClean="0">
              <a:latin typeface="Times" pitchFamily="18" charset="0"/>
            </a:endParaRPr>
          </a:p>
          <a:p>
            <a:pPr marL="342900" indent="-342900">
              <a:buAutoNum type="alphaLcParenR"/>
            </a:pPr>
            <a:r>
              <a:rPr lang="es-AR" sz="1400" b="1" dirty="0" smtClean="0">
                <a:latin typeface="Times" pitchFamily="18" charset="0"/>
              </a:rPr>
              <a:t>Corto Plazo</a:t>
            </a:r>
            <a:r>
              <a:rPr lang="es-AR" sz="1400" dirty="0">
                <a:latin typeface="Times" pitchFamily="18" charset="0"/>
              </a:rPr>
              <a:t>: defectos de construcción (principalmente en uniones) y defectos de fabricación, </a:t>
            </a:r>
            <a:endParaRPr lang="es-AR" sz="1400" dirty="0" smtClean="0">
              <a:latin typeface="Times" pitchFamily="18" charset="0"/>
            </a:endParaRPr>
          </a:p>
          <a:p>
            <a:pPr marL="342900" indent="-342900">
              <a:buAutoNum type="alphaLcParenR"/>
            </a:pPr>
            <a:r>
              <a:rPr lang="es-AR" sz="1400" b="1" dirty="0" smtClean="0">
                <a:latin typeface="Times" pitchFamily="18" charset="0"/>
              </a:rPr>
              <a:t>Medio </a:t>
            </a:r>
            <a:r>
              <a:rPr lang="es-AR" sz="1400" b="1" dirty="0">
                <a:latin typeface="Times" pitchFamily="18" charset="0"/>
              </a:rPr>
              <a:t>y </a:t>
            </a:r>
            <a:r>
              <a:rPr lang="es-AR" sz="1400" b="1" dirty="0" smtClean="0">
                <a:latin typeface="Times" pitchFamily="18" charset="0"/>
              </a:rPr>
              <a:t>Largo Plazo</a:t>
            </a:r>
            <a:r>
              <a:rPr lang="es-AR" sz="1400" dirty="0">
                <a:latin typeface="Times" pitchFamily="18" charset="0"/>
              </a:rPr>
              <a:t>: defectos de operación </a:t>
            </a:r>
            <a:r>
              <a:rPr lang="es-AR" sz="1400" dirty="0" smtClean="0">
                <a:latin typeface="Times" pitchFamily="18" charset="0"/>
              </a:rPr>
              <a:t>(temperatura elevada, </a:t>
            </a:r>
            <a:r>
              <a:rPr lang="es-AR" sz="1400" dirty="0">
                <a:latin typeface="Times" pitchFamily="18" charset="0"/>
              </a:rPr>
              <a:t>eventos hidrodinámicos). </a:t>
            </a:r>
            <a:endParaRPr lang="es-AR" sz="1400" dirty="0" smtClean="0">
              <a:latin typeface="Times" pitchFamily="18" charset="0"/>
            </a:endParaRPr>
          </a:p>
          <a:p>
            <a:pPr marL="342900" indent="-342900">
              <a:buAutoNum type="alphaLcParenR"/>
            </a:pPr>
            <a:r>
              <a:rPr lang="es-AR" sz="1400" dirty="0" smtClean="0">
                <a:latin typeface="Times" pitchFamily="18" charset="0"/>
              </a:rPr>
              <a:t>Pueden </a:t>
            </a:r>
            <a:r>
              <a:rPr lang="es-AR" sz="1400" dirty="0">
                <a:latin typeface="Times" pitchFamily="18" charset="0"/>
              </a:rPr>
              <a:t>existir además problemas asociados a errores humanos (impacto y sobrecarga), </a:t>
            </a:r>
            <a:r>
              <a:rPr lang="es-AR" sz="1400" dirty="0" smtClean="0">
                <a:latin typeface="Times" pitchFamily="18" charset="0"/>
              </a:rPr>
              <a:t>condicionados al </a:t>
            </a:r>
            <a:r>
              <a:rPr lang="es-AR" sz="1400" b="1" dirty="0">
                <a:latin typeface="Times" pitchFamily="18" charset="0"/>
              </a:rPr>
              <a:t>nivel de actividad </a:t>
            </a:r>
            <a:r>
              <a:rPr lang="es-AR" sz="1400" dirty="0">
                <a:latin typeface="Times" pitchFamily="18" charset="0"/>
              </a:rPr>
              <a:t>como por el </a:t>
            </a:r>
            <a:r>
              <a:rPr lang="es-AR" sz="1400" b="1" dirty="0">
                <a:latin typeface="Times" pitchFamily="18" charset="0"/>
              </a:rPr>
              <a:t>grado de supervisión y señalización </a:t>
            </a:r>
            <a:r>
              <a:rPr lang="es-AR" sz="1400" dirty="0">
                <a:latin typeface="Times" pitchFamily="18" charset="0"/>
              </a:rPr>
              <a:t>de las </a:t>
            </a:r>
            <a:r>
              <a:rPr lang="es-AR" sz="1400" dirty="0" smtClean="0">
                <a:latin typeface="Times" pitchFamily="18" charset="0"/>
              </a:rPr>
              <a:t>trazas. </a:t>
            </a:r>
            <a:endParaRPr lang="es-ES" sz="1400" dirty="0">
              <a:latin typeface="Times"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337" name="Rectangle 1"/>
          <p:cNvSpPr>
            <a:spLocks noChangeArrowheads="1"/>
          </p:cNvSpPr>
          <p:nvPr/>
        </p:nvSpPr>
        <p:spPr bwMode="auto">
          <a:xfrm>
            <a:off x="431540" y="973752"/>
            <a:ext cx="828092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tab pos="227013" algn="l"/>
              </a:tabLst>
            </a:pP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Vida Remanente</a:t>
            </a:r>
          </a:p>
          <a:p>
            <a:pPr marL="0" marR="0" lvl="0" indent="0" algn="just" defTabSz="914400" rtl="0" eaLnBrk="0" fontAlgn="base" latinLnBrk="0" hangingPunct="0">
              <a:lnSpc>
                <a:spcPct val="100000"/>
              </a:lnSpc>
              <a:spcBef>
                <a:spcPct val="0"/>
              </a:spcBef>
              <a:spcAft>
                <a:spcPct val="0"/>
              </a:spcAft>
              <a:buClrTx/>
              <a:buSzTx/>
              <a:tabLst>
                <a:tab pos="227013" algn="l"/>
              </a:tabLst>
            </a:pPr>
            <a:endParaRPr kumimoji="0" lang="es-ES" sz="1400" b="1"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La evaluación de vida remanente está dirigida a determinar el lapso estimado de operación segura de la cañería bajo solicitaciones actuales o proyectadas.</a:t>
            </a: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400" b="0" i="0" u="none" strike="noStrike" cap="none" normalizeH="0" baseline="0" dirty="0" smtClean="0">
                <a:ln>
                  <a:noFill/>
                </a:ln>
                <a:solidFill>
                  <a:srgbClr val="0070C0"/>
                </a:solidFill>
                <a:effectLst/>
                <a:latin typeface="Times" pitchFamily="18" charset="0"/>
                <a:ea typeface="Times New Roman" pitchFamily="18" charset="0"/>
                <a:cs typeface="Arial" pitchFamily="34" charset="0"/>
              </a:rPr>
              <a:t>El objetivo </a:t>
            </a:r>
            <a:r>
              <a:rPr kumimoji="0" lang="es-AR" sz="1400" b="0" i="0" u="none" strike="noStrike" cap="none" normalizeH="0" baseline="0" dirty="0" smtClean="0">
                <a:ln>
                  <a:noFill/>
                </a:ln>
                <a:solidFill>
                  <a:srgbClr val="0070C0"/>
                </a:solidFill>
                <a:effectLst/>
                <a:latin typeface="Times" pitchFamily="18" charset="0"/>
                <a:ea typeface="Times New Roman" pitchFamily="18" charset="0"/>
                <a:cs typeface="Arial" pitchFamily="34" charset="0"/>
              </a:rPr>
              <a:t>implica </a:t>
            </a:r>
            <a:r>
              <a:rPr kumimoji="0" lang="es-AR" sz="1400" b="0" i="0" u="none" strike="noStrike" cap="none" normalizeH="0" baseline="0" dirty="0" smtClean="0">
                <a:ln>
                  <a:noFill/>
                </a:ln>
                <a:solidFill>
                  <a:srgbClr val="0070C0"/>
                </a:solidFill>
                <a:effectLst/>
                <a:latin typeface="Times" pitchFamily="18" charset="0"/>
                <a:ea typeface="Times New Roman" pitchFamily="18" charset="0"/>
                <a:cs typeface="Arial" pitchFamily="34" charset="0"/>
              </a:rPr>
              <a:t>lo siguiente</a:t>
            </a:r>
            <a:r>
              <a:rPr kumimoji="0" lang="es-AR" sz="1400" b="0" i="0" u="none" strike="noStrike" cap="none" normalizeH="0" baseline="0" dirty="0" smtClean="0">
                <a:ln>
                  <a:noFill/>
                </a:ln>
                <a:solidFill>
                  <a:srgbClr val="0070C0"/>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Estimación del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nivel de degradación en el tiempo</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que repercute en las propiedades físicas y mecánicas</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Calcular la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resistencia remanente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la cañería, bajo las condiciones de degradación previstas</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Estimar la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vida remanente del sistema</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por comparación entre la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curva de resistencia remanente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y la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presión máxima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trabajo.</a:t>
            </a: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400" b="0" i="0" u="none" strike="noStrike" cap="none" normalizeH="0" baseline="0" dirty="0" smtClean="0">
                <a:ln>
                  <a:noFill/>
                </a:ln>
                <a:solidFill>
                  <a:srgbClr val="0070C0"/>
                </a:solidFill>
                <a:effectLst/>
                <a:latin typeface="Times" pitchFamily="18" charset="0"/>
                <a:ea typeface="Times New Roman" pitchFamily="18" charset="0"/>
                <a:cs typeface="Arial" pitchFamily="34" charset="0"/>
              </a:rPr>
              <a:t>Para estimar la evolución de </a:t>
            </a:r>
            <a:r>
              <a:rPr kumimoji="0" lang="es-AR" sz="1400" b="1" i="0" u="none" strike="noStrike" cap="none" normalizeH="0" baseline="0" dirty="0" smtClean="0">
                <a:ln>
                  <a:noFill/>
                </a:ln>
                <a:solidFill>
                  <a:srgbClr val="0070C0"/>
                </a:solidFill>
                <a:effectLst/>
                <a:latin typeface="Times" pitchFamily="18" charset="0"/>
                <a:ea typeface="Times New Roman" pitchFamily="18" charset="0"/>
                <a:cs typeface="Arial" pitchFamily="34" charset="0"/>
              </a:rPr>
              <a:t>resistencia remanente </a:t>
            </a:r>
            <a:r>
              <a:rPr kumimoji="0" lang="es-AR" sz="1400" b="0" i="0" u="none" strike="noStrike" cap="none" normalizeH="0" baseline="0" dirty="0" smtClean="0">
                <a:ln>
                  <a:noFill/>
                </a:ln>
                <a:solidFill>
                  <a:srgbClr val="0070C0"/>
                </a:solidFill>
                <a:effectLst/>
                <a:latin typeface="Times" pitchFamily="18" charset="0"/>
                <a:ea typeface="Times New Roman" pitchFamily="18" charset="0"/>
                <a:cs typeface="Arial" pitchFamily="34" charset="0"/>
              </a:rPr>
              <a:t>se </a:t>
            </a:r>
            <a:r>
              <a:rPr kumimoji="0" lang="es-AR" sz="1400" b="0" i="0" u="none" strike="noStrike" cap="none" normalizeH="0" baseline="0" dirty="0" smtClean="0">
                <a:ln>
                  <a:noFill/>
                </a:ln>
                <a:solidFill>
                  <a:srgbClr val="0070C0"/>
                </a:solidFill>
                <a:effectLst/>
                <a:latin typeface="Times" pitchFamily="18" charset="0"/>
                <a:ea typeface="Times New Roman" pitchFamily="18" charset="0"/>
                <a:cs typeface="Arial" pitchFamily="34" charset="0"/>
              </a:rPr>
              <a:t>considerarán los siguientes factores de incidencia</a:t>
            </a:r>
            <a:r>
              <a:rPr kumimoji="0" lang="es-AR" sz="1400" b="0" i="0" u="none" strike="noStrike" cap="none" normalizeH="0" baseline="0" dirty="0" smtClean="0">
                <a:ln>
                  <a:noFill/>
                </a:ln>
                <a:solidFill>
                  <a:srgbClr val="0070C0"/>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Temperatura</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Propiedades del fluido</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incluyendo la fracción de agua y la composición de la fase hidrocarburo, </a:t>
            </a:r>
            <a:endPar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Defectos</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(transporte – estiba – montaje),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detectados mediante inspección-ensayo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y/o fallas </a:t>
            </a:r>
            <a:r>
              <a:rPr lang="es-AR" sz="1400" dirty="0" smtClean="0">
                <a:latin typeface="Times" pitchFamily="18" charset="0"/>
                <a:ea typeface="Times New Roman" pitchFamily="18" charset="0"/>
                <a:cs typeface="Arial" pitchFamily="34" charset="0"/>
              </a:rPr>
              <a:t>previas ocurridas</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endParaRPr kumimoji="0" lang="es-AR" sz="1400" b="0" i="0" u="none" strike="noStrike" cap="none" normalizeH="0" baseline="0" dirty="0" smtClean="0">
              <a:ln>
                <a:noFill/>
              </a:ln>
              <a:solidFill>
                <a:schemeClr val="tx1"/>
              </a:solidFill>
              <a:effectLst/>
              <a:latin typeface="Times" pitchFamily="18"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5602" name="Imagen 8"/>
          <p:cNvPicPr>
            <a:picLocks noChangeAspect="1" noChangeArrowheads="1"/>
          </p:cNvPicPr>
          <p:nvPr/>
        </p:nvPicPr>
        <p:blipFill>
          <a:blip r:embed="rId3" cstate="print"/>
          <a:srcRect/>
          <a:stretch>
            <a:fillRect/>
          </a:stretch>
        </p:blipFill>
        <p:spPr bwMode="auto">
          <a:xfrm>
            <a:off x="35496" y="764704"/>
            <a:ext cx="4582858" cy="3177143"/>
          </a:xfrm>
          <a:prstGeom prst="rect">
            <a:avLst/>
          </a:prstGeom>
          <a:noFill/>
        </p:spPr>
      </p:pic>
      <p:pic>
        <p:nvPicPr>
          <p:cNvPr id="25601" name="Imagen 11"/>
          <p:cNvPicPr>
            <a:picLocks noChangeAspect="1" noChangeArrowheads="1"/>
          </p:cNvPicPr>
          <p:nvPr/>
        </p:nvPicPr>
        <p:blipFill>
          <a:blip r:embed="rId4" cstate="print"/>
          <a:srcRect/>
          <a:stretch>
            <a:fillRect/>
          </a:stretch>
        </p:blipFill>
        <p:spPr bwMode="auto">
          <a:xfrm>
            <a:off x="4427984" y="3645024"/>
            <a:ext cx="4582858" cy="3177143"/>
          </a:xfrm>
          <a:prstGeom prst="rect">
            <a:avLst/>
          </a:prstGeom>
          <a:noFill/>
        </p:spPr>
      </p:pic>
      <p:sp>
        <p:nvSpPr>
          <p:cNvPr id="25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4" name="Rectangle 4"/>
          <p:cNvSpPr>
            <a:spLocks noChangeArrowheads="1"/>
          </p:cNvSpPr>
          <p:nvPr/>
        </p:nvSpPr>
        <p:spPr bwMode="auto">
          <a:xfrm>
            <a:off x="4716016" y="962725"/>
            <a:ext cx="316835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Curva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representativa de la variación de resistencia remanente en función de la temperatura.</a:t>
            </a: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p:txBody>
      </p:sp>
      <p:sp>
        <p:nvSpPr>
          <p:cNvPr id="25605" name="Rectangle 5"/>
          <p:cNvSpPr>
            <a:spLocks noChangeArrowheads="1"/>
          </p:cNvSpPr>
          <p:nvPr/>
        </p:nvSpPr>
        <p:spPr bwMode="auto">
          <a:xfrm>
            <a:off x="899592" y="4221088"/>
            <a:ext cx="352839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Curva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representativa de la variación de resistencia remanente en función de la longitud de defecto (material tenaz versus material frágil).</a:t>
            </a:r>
            <a:endParaRPr kumimoji="0" lang="es-AR" sz="1400" b="0" i="0" u="none" strike="noStrike" cap="none" normalizeH="0" baseline="0" dirty="0" smtClean="0">
              <a:ln>
                <a:noFill/>
              </a:ln>
              <a:solidFill>
                <a:schemeClr val="tx1"/>
              </a:solidFill>
              <a:effectLst/>
              <a:latin typeface="Times" pitchFamily="18"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4577" name="Rectangle 1"/>
          <p:cNvSpPr>
            <a:spLocks noChangeArrowheads="1"/>
          </p:cNvSpPr>
          <p:nvPr/>
        </p:nvSpPr>
        <p:spPr bwMode="auto">
          <a:xfrm>
            <a:off x="467544" y="800999"/>
            <a:ext cx="820891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tab pos="227013" algn="l"/>
              </a:tabLst>
            </a:pP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Planes Basados en Riesgo</a:t>
            </a:r>
            <a:endParaRPr kumimoji="0" lang="es-ES" sz="1400" b="1" i="0" u="none" strike="noStrike" cap="none" normalizeH="0" baseline="0" dirty="0" smtClean="0">
              <a:ln>
                <a:noFill/>
              </a:ln>
              <a:solidFill>
                <a:schemeClr val="tx1"/>
              </a:solidFill>
              <a:effectLst/>
              <a:latin typeface="Times"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7013" algn="l"/>
              </a:tabLst>
            </a:pPr>
            <a:endPar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lvl="0" eaLnBrk="0" hangingPunct="0">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El programa de gestión de integridad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está compuesto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por un conjunto coordinado de planes basados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en la </a:t>
            </a:r>
            <a:r>
              <a:rPr lang="es-AR" sz="1400" dirty="0" smtClean="0">
                <a:latin typeface="Times" pitchFamily="18" charset="0"/>
                <a:ea typeface="Times New Roman" pitchFamily="18" charset="0"/>
                <a:cs typeface="Arial" pitchFamily="34" charset="0"/>
              </a:rPr>
              <a:t>identificación </a:t>
            </a:r>
            <a:r>
              <a:rPr lang="es-AR" sz="1400" dirty="0" smtClean="0">
                <a:latin typeface="Times" pitchFamily="18" charset="0"/>
                <a:ea typeface="Times New Roman" pitchFamily="18" charset="0"/>
                <a:cs typeface="Arial" pitchFamily="34" charset="0"/>
              </a:rPr>
              <a:t>de amenazas </a:t>
            </a:r>
            <a:r>
              <a:rPr lang="es-AR" sz="1400" dirty="0" smtClean="0">
                <a:latin typeface="Times" pitchFamily="18" charset="0"/>
                <a:ea typeface="Times New Roman" pitchFamily="18" charset="0"/>
                <a:cs typeface="Arial" pitchFamily="34" charset="0"/>
              </a:rPr>
              <a:t>y evaluación de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riesgo.</a:t>
            </a:r>
            <a:endPar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Los planes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se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encuadran en las siguientes categorías principales</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Inspección y ensayo</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en este grupo se sitúan el ensayo hidrostático, la emisión acústica, la inspección directa y los ensayos de laboratorio. </a:t>
            </a:r>
            <a:endPar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7013" algn="l"/>
              </a:tabLst>
            </a:pPr>
            <a:r>
              <a:rPr lang="es-AR" sz="1400" dirty="0" smtClean="0">
                <a:latin typeface="Times" pitchFamily="18" charset="0"/>
                <a:ea typeface="Times New Roman" pitchFamily="18" charset="0"/>
                <a:cs typeface="Arial" pitchFamily="34" charset="0"/>
              </a:rPr>
              <a:t> </a:t>
            </a:r>
            <a:r>
              <a:rPr lang="es-AR" sz="1400" dirty="0" smtClean="0">
                <a:latin typeface="Times" pitchFamily="18" charset="0"/>
                <a:ea typeface="Times New Roman" pitchFamily="18" charset="0"/>
                <a:cs typeface="Arial" pitchFamily="34" charset="0"/>
              </a:rPr>
              <a:t>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Estas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técnicas se implementan para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detectar y caracterizar defectos y anomalías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fabricación, transporte, estiba, montaje y degradación.</a:t>
            </a:r>
          </a:p>
          <a:p>
            <a:pPr marL="0" marR="0" lvl="0" indent="0" algn="l" defTabSz="914400" rtl="0" eaLnBrk="0" fontAlgn="base" latinLnBrk="0" hangingPunct="0">
              <a:lnSpc>
                <a:spcPct val="100000"/>
              </a:lnSpc>
              <a:spcBef>
                <a:spcPct val="0"/>
              </a:spcBef>
              <a:spcAft>
                <a:spcPct val="0"/>
              </a:spcAft>
              <a:buClrTx/>
              <a:buSzTx/>
              <a:buFontTx/>
              <a:buChar char="•"/>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Monitoreo</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seguimiento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y registro de parámetros operativos, propiedades del fluido y análisis de muestras (</a:t>
            </a:r>
            <a:r>
              <a:rPr kumimoji="0" lang="es-AR" sz="1400" b="0" i="0" u="none" strike="noStrike" cap="none" normalizeH="0" baseline="0" dirty="0" err="1" smtClean="0">
                <a:ln>
                  <a:noFill/>
                </a:ln>
                <a:solidFill>
                  <a:schemeClr val="tx1"/>
                </a:solidFill>
                <a:effectLst/>
                <a:latin typeface="Times" pitchFamily="18" charset="0"/>
                <a:ea typeface="Times New Roman" pitchFamily="18" charset="0"/>
                <a:cs typeface="Arial" pitchFamily="34" charset="0"/>
              </a:rPr>
              <a:t>niples</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testigo). </a:t>
            </a:r>
            <a:endPar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7013" algn="l"/>
              </a:tabLst>
            </a:pPr>
            <a:r>
              <a:rPr lang="es-AR" sz="1400" dirty="0" smtClean="0">
                <a:latin typeface="Times" pitchFamily="18" charset="0"/>
                <a:ea typeface="Times New Roman" pitchFamily="18" charset="0"/>
                <a:cs typeface="Arial" pitchFamily="34" charset="0"/>
              </a:rPr>
              <a:t> </a:t>
            </a:r>
            <a:r>
              <a:rPr lang="es-AR" sz="1400" dirty="0" smtClean="0">
                <a:latin typeface="Times" pitchFamily="18" charset="0"/>
                <a:ea typeface="Times New Roman" pitchFamily="18" charset="0"/>
                <a:cs typeface="Arial" pitchFamily="34" charset="0"/>
              </a:rPr>
              <a:t>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Fundamentalmente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dirigido a la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detección temprana de procesos de degradación</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condicionados por las condiciones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la operación.</a:t>
            </a:r>
            <a:endPar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Mitigación</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medidas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eliminación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riesgos asociados a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diferentes tipos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amenazas. </a:t>
            </a:r>
            <a:endPar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7013" algn="l"/>
              </a:tabLst>
            </a:pPr>
            <a:r>
              <a:rPr lang="es-AR" sz="1400" dirty="0" smtClean="0">
                <a:latin typeface="Times" pitchFamily="18" charset="0"/>
                <a:ea typeface="Times New Roman" pitchFamily="18" charset="0"/>
                <a:cs typeface="Arial" pitchFamily="34" charset="0"/>
              </a:rPr>
              <a:t> </a:t>
            </a:r>
            <a:r>
              <a:rPr lang="es-AR" sz="1400" dirty="0" smtClean="0">
                <a:latin typeface="Times" pitchFamily="18" charset="0"/>
                <a:ea typeface="Times New Roman" pitchFamily="18" charset="0"/>
                <a:cs typeface="Arial" pitchFamily="34" charset="0"/>
              </a:rPr>
              <a:t>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Ej.:           	</a:t>
            </a:r>
            <a:r>
              <a:rPr lang="es-AR" sz="1400" dirty="0" smtClean="0">
                <a:latin typeface="Times" pitchFamily="18" charset="0"/>
                <a:ea typeface="Times New Roman" pitchFamily="18" charset="0"/>
                <a:cs typeface="Arial" pitchFamily="34" charset="0"/>
              </a:rPr>
              <a:t>a)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mitigación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procesos de degradación por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disminución de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la temperatura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operación; </a:t>
            </a:r>
            <a:endPar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b)   mitigación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daños estructurales por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instalación de sistemas de alivio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(golpe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ariete).</a:t>
            </a:r>
          </a:p>
          <a:p>
            <a:pPr marL="0" marR="0" lvl="0" indent="0" algn="l" defTabSz="914400" rtl="0" eaLnBrk="0" fontAlgn="base" latinLnBrk="0" hangingPunct="0">
              <a:lnSpc>
                <a:spcPct val="100000"/>
              </a:lnSpc>
              <a:spcBef>
                <a:spcPct val="0"/>
              </a:spcBef>
              <a:spcAft>
                <a:spcPct val="0"/>
              </a:spcAft>
              <a:buClrTx/>
              <a:buSzTx/>
              <a:buFontTx/>
              <a:buChar char="•"/>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Mantenimiento</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acciones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reemplazo y reparación, tanto de índole preventivo como reactivo. </a:t>
            </a:r>
            <a:endPar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7013" algn="l"/>
              </a:tabLst>
            </a:pPr>
            <a:r>
              <a:rPr lang="es-AR" sz="1400" dirty="0" smtClean="0">
                <a:latin typeface="Times" pitchFamily="18" charset="0"/>
                <a:ea typeface="Times New Roman" pitchFamily="18" charset="0"/>
                <a:cs typeface="Arial" pitchFamily="34" charset="0"/>
              </a:rPr>
              <a:t> </a:t>
            </a:r>
            <a:r>
              <a:rPr lang="es-AR" sz="1400" dirty="0" smtClean="0">
                <a:latin typeface="Times" pitchFamily="18" charset="0"/>
                <a:ea typeface="Times New Roman" pitchFamily="18" charset="0"/>
                <a:cs typeface="Arial" pitchFamily="34" charset="0"/>
              </a:rPr>
              <a:t>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En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el caso de los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planes basados en riesgo</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tanto la reparación como el reemplazo son de carácter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preventivo</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y surgen de un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análisis de vida remanente</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4" name="3 Imagen"/>
          <p:cNvPicPr/>
          <p:nvPr/>
        </p:nvPicPr>
        <p:blipFill>
          <a:blip r:embed="rId3" cstate="print"/>
          <a:srcRect/>
          <a:stretch>
            <a:fillRect/>
          </a:stretch>
        </p:blipFill>
        <p:spPr bwMode="auto">
          <a:xfrm>
            <a:off x="1871662" y="1638391"/>
            <a:ext cx="5400675" cy="3581217"/>
          </a:xfrm>
          <a:prstGeom prst="rect">
            <a:avLst/>
          </a:prstGeom>
          <a:noFill/>
          <a:ln w="9525">
            <a:noFill/>
            <a:miter lim="800000"/>
            <a:headEnd/>
            <a:tailEnd/>
          </a:ln>
        </p:spPr>
      </p:pic>
      <p:sp>
        <p:nvSpPr>
          <p:cNvPr id="5" name="4 Rectángulo"/>
          <p:cNvSpPr/>
          <p:nvPr/>
        </p:nvSpPr>
        <p:spPr>
          <a:xfrm>
            <a:off x="1979712" y="5374957"/>
            <a:ext cx="5166320" cy="307777"/>
          </a:xfrm>
          <a:prstGeom prst="rect">
            <a:avLst/>
          </a:prstGeom>
        </p:spPr>
        <p:txBody>
          <a:bodyPr wrap="square">
            <a:spAutoFit/>
          </a:bodyPr>
          <a:lstStyle/>
          <a:p>
            <a:pPr algn="ctr"/>
            <a:r>
              <a:rPr lang="es-AR" sz="1400" dirty="0" smtClean="0">
                <a:latin typeface="Times" pitchFamily="18" charset="0"/>
              </a:rPr>
              <a:t>Flujo-grama </a:t>
            </a:r>
            <a:r>
              <a:rPr lang="es-AR" sz="1400" dirty="0">
                <a:latin typeface="Times" pitchFamily="18" charset="0"/>
              </a:rPr>
              <a:t>representativo del proceso de aseguramiento de </a:t>
            </a:r>
            <a:r>
              <a:rPr lang="es-AR" sz="1400" dirty="0" smtClean="0">
                <a:latin typeface="Times" pitchFamily="18" charset="0"/>
              </a:rPr>
              <a:t>aptitud.</a:t>
            </a:r>
            <a:endParaRPr lang="es-ES" sz="1400" dirty="0">
              <a:latin typeface="Times" pitchFamily="18" charset="0"/>
            </a:endParaRPr>
          </a:p>
        </p:txBody>
      </p:sp>
      <p:sp>
        <p:nvSpPr>
          <p:cNvPr id="7" name="6 CuadroTexto"/>
          <p:cNvSpPr txBox="1"/>
          <p:nvPr/>
        </p:nvSpPr>
        <p:spPr>
          <a:xfrm>
            <a:off x="4139952" y="2292895"/>
            <a:ext cx="792088" cy="400110"/>
          </a:xfrm>
          <a:prstGeom prst="rect">
            <a:avLst/>
          </a:prstGeom>
          <a:solidFill>
            <a:schemeClr val="bg1"/>
          </a:solidFill>
          <a:ln>
            <a:solidFill>
              <a:schemeClr val="bg1"/>
            </a:solidFill>
          </a:ln>
        </p:spPr>
        <p:txBody>
          <a:bodyPr wrap="square" rtlCol="0" anchor="ctr" anchorCtr="1">
            <a:spAutoFit/>
          </a:bodyPr>
          <a:lstStyle/>
          <a:p>
            <a:r>
              <a:rPr lang="es-ES" sz="1000" b="1" dirty="0" smtClean="0"/>
              <a:t>  Riesgo</a:t>
            </a:r>
          </a:p>
          <a:p>
            <a:endParaRPr lang="es-AR" sz="1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5297" name="Rectangle 1"/>
          <p:cNvSpPr>
            <a:spLocks noChangeArrowheads="1"/>
          </p:cNvSpPr>
          <p:nvPr/>
        </p:nvSpPr>
        <p:spPr bwMode="auto">
          <a:xfrm>
            <a:off x="467544" y="868352"/>
            <a:ext cx="8208912"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tab pos="227013" algn="l"/>
              </a:tabLst>
            </a:pP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Análisis de Falla y Soporte Experimental</a:t>
            </a:r>
            <a:endParaRPr kumimoji="0" lang="es-ES" sz="1400" b="1"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En términos generales, el análisis de fallas en servicio y los ensayos programados de laboratorio tienen alguno de los siguientes objetivos:</a:t>
            </a: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lvl="1" algn="just" eaLnBrk="0" hangingPunct="0">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Cuantificar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propiedades físico-químicas y mecánicas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materiales, tanto para calificar partidas de cañería nueva como para identificar variaciones asociadas a mecanismos de degradación de cañerías en servicio</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lvl="1" algn="just" eaLnBrk="0" hangingPunct="0">
              <a:buFontTx/>
              <a:buChar char="•"/>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lvl="1" algn="just" eaLnBrk="0" hangingPunct="0">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Dimensionar y verificar roscas</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correspondientes a muestras de cañería, para identificar eventuales defectos de fabricación y verificar su conformidad con estándares vigentes</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lvl="1" algn="just" eaLnBrk="0" hangingPunct="0">
              <a:buFontTx/>
              <a:buChar char="•"/>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lvl="1" algn="just" eaLnBrk="0" hangingPunct="0">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Evaluar la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incidencia del montaje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sobre muestras de cañería extraídas en campo.</a:t>
            </a: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400" b="0" i="0" u="none" strike="noStrike" cap="none" normalizeH="0" baseline="0" dirty="0" smtClean="0">
                <a:ln>
                  <a:noFill/>
                </a:ln>
                <a:solidFill>
                  <a:srgbClr val="0070C0"/>
                </a:solidFill>
                <a:effectLst/>
                <a:latin typeface="Times" pitchFamily="18" charset="0"/>
                <a:ea typeface="Times New Roman" pitchFamily="18" charset="0"/>
                <a:cs typeface="Arial" pitchFamily="34" charset="0"/>
              </a:rPr>
              <a:t>Algunos de los ensayos normalmente previstos para caracterización del </a:t>
            </a:r>
            <a:r>
              <a:rPr kumimoji="0" lang="es-AR" sz="1400" b="0" i="0" u="none" strike="noStrike" cap="none" normalizeH="0" baseline="0" dirty="0" smtClean="0">
                <a:ln>
                  <a:noFill/>
                </a:ln>
                <a:solidFill>
                  <a:srgbClr val="0070C0"/>
                </a:solidFill>
                <a:effectLst/>
                <a:latin typeface="Times" pitchFamily="18" charset="0"/>
                <a:ea typeface="Times New Roman" pitchFamily="18" charset="0"/>
                <a:cs typeface="Arial" pitchFamily="34" charset="0"/>
              </a:rPr>
              <a:t>material son </a:t>
            </a:r>
            <a:r>
              <a:rPr kumimoji="0" lang="es-AR" sz="1400" b="0" i="0" u="none" strike="noStrike" cap="none" normalizeH="0" baseline="0" dirty="0" smtClean="0">
                <a:ln>
                  <a:noFill/>
                </a:ln>
                <a:solidFill>
                  <a:srgbClr val="0070C0"/>
                </a:solidFill>
                <a:effectLst/>
                <a:latin typeface="Times" pitchFamily="18" charset="0"/>
                <a:ea typeface="Times New Roman" pitchFamily="18" charset="0"/>
                <a:cs typeface="Arial" pitchFamily="34" charset="0"/>
              </a:rPr>
              <a:t>los siguientes</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lvl="1" algn="just" eaLnBrk="0" hangingPunct="0">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400" b="1" i="0" u="none" strike="noStrike" cap="none" normalizeH="0" baseline="0" dirty="0" err="1" smtClean="0">
                <a:ln>
                  <a:noFill/>
                </a:ln>
                <a:solidFill>
                  <a:schemeClr val="tx1"/>
                </a:solidFill>
                <a:effectLst/>
                <a:latin typeface="Times" pitchFamily="18" charset="0"/>
                <a:ea typeface="Times New Roman" pitchFamily="18" charset="0"/>
                <a:cs typeface="Arial" pitchFamily="34" charset="0"/>
              </a:rPr>
              <a:t>Espectroscopía</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infrarroja</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para identificar la matriz y/o sustancias depositadas en la superficie interior</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lvl="1" algn="just" eaLnBrk="0" hangingPunct="0">
              <a:buFontTx/>
              <a:buChar char="•"/>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lvl="1" algn="just" eaLnBrk="0" hangingPunct="0">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400" b="1" i="0" u="none" strike="noStrike" cap="none" normalizeH="0" baseline="0" dirty="0" err="1" smtClean="0">
                <a:ln>
                  <a:noFill/>
                </a:ln>
                <a:solidFill>
                  <a:schemeClr val="tx1"/>
                </a:solidFill>
                <a:effectLst/>
                <a:latin typeface="Times" pitchFamily="18" charset="0"/>
                <a:ea typeface="Times New Roman" pitchFamily="18" charset="0"/>
                <a:cs typeface="Arial" pitchFamily="34" charset="0"/>
              </a:rPr>
              <a:t>Calorímetría</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Diferencial de Barrido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(DSC) y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Análisis Mecánico-Dinámico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(DMA): para cuantificación de la Temperatura de Transición Vítrea</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lvl="1" algn="just" eaLnBrk="0" hangingPunct="0">
              <a:buFontTx/>
              <a:buChar char="•"/>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lvl="1" algn="just" eaLnBrk="0" hangingPunct="0">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Evaluación en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microscopio óptico y electrónico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(SEM): para determinar la estructura del material (capas y ángulo de orientación de las fibras) y el nivel de adhesión entre fibra y matriz</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lvl="1" algn="just" eaLnBrk="0" hangingPunct="0">
              <a:buFontTx/>
              <a:buChar char="•"/>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lvl="1" algn="just" eaLnBrk="0" hangingPunct="0">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Ensayos mecánicos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flexión en tres puntos e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impacto: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para comparar las propiedades mecánicas de cañería nueva y en servicio (zona de falla</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endParaRPr lang="es-ES" sz="1400" dirty="0">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AR" sz="1400" b="0" i="0" u="none" strike="noStrike" cap="none" normalizeH="0" baseline="0" dirty="0" smtClean="0">
              <a:ln>
                <a:noFill/>
              </a:ln>
              <a:solidFill>
                <a:schemeClr val="tx1"/>
              </a:solidFill>
              <a:effectLst/>
              <a:latin typeface="Times" pitchFamily="18"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3"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529" name="Rectangle 1"/>
          <p:cNvSpPr>
            <a:spLocks noChangeArrowheads="1"/>
          </p:cNvSpPr>
          <p:nvPr/>
        </p:nvSpPr>
        <p:spPr bwMode="auto">
          <a:xfrm>
            <a:off x="395536" y="908720"/>
            <a:ext cx="835292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AR" sz="1600" b="1" dirty="0" smtClean="0">
                <a:latin typeface="Times" pitchFamily="18" charset="0"/>
                <a:ea typeface="Times New Roman" pitchFamily="18" charset="0"/>
                <a:cs typeface="Arial" pitchFamily="34" charset="0"/>
              </a:rPr>
              <a:t>INTRODUCCIÓN</a:t>
            </a:r>
            <a:endParaRPr lang="es-AR" sz="1600" b="1" dirty="0">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En los últimos tiempos existe un uso creciente de cañerías de ERFV (Epoxi Reforzado con Fibra de Vidrio) en los campos de producción de petróleo. </a:t>
            </a:r>
            <a:endPar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b="0" i="0" u="none" strike="noStrike" cap="none" normalizeH="0" baseline="0" dirty="0" smtClean="0">
              <a:ln>
                <a:noFill/>
              </a:ln>
              <a:solidFill>
                <a:srgbClr val="0070C0"/>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AR" dirty="0" smtClean="0">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AR" dirty="0" smtClean="0">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AR" dirty="0" smtClean="0">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AR" dirty="0" smtClean="0">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AR" dirty="0" smtClean="0">
              <a:latin typeface="Times" pitchFamily="18" charset="0"/>
              <a:ea typeface="Times New Roman" pitchFamily="18" charset="0"/>
              <a:cs typeface="Arial" pitchFamily="34" charset="0"/>
            </a:endParaRPr>
          </a:p>
          <a:p>
            <a:pPr lvl="1" algn="just" eaLnBrk="0" hangingPunct="0">
              <a:buFont typeface="Arial" pitchFamily="34" charset="0"/>
              <a:buChar char="•"/>
            </a:pP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Excelente resistencia a la degradación sin necesidad de dosificación de químicos, </a:t>
            </a:r>
            <a:endPar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lvl="1" algn="just" eaLnBrk="0" hangingPunct="0">
              <a:buFont typeface="Arial" pitchFamily="34" charset="0"/>
              <a:buChar char="•"/>
            </a:pPr>
            <a:endPar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lvl="1" algn="just" eaLnBrk="0" hangingPunct="0">
              <a:buFont typeface="Arial" pitchFamily="34" charset="0"/>
              <a:buChar char="•"/>
            </a:pP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Baja pérdida de carga en comparación con cañerías de acero, </a:t>
            </a:r>
            <a:endPar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lvl="1" algn="just" eaLnBrk="0" hangingPunct="0">
              <a:buFont typeface="Arial" pitchFamily="34" charset="0"/>
              <a:buChar char="•"/>
            </a:pPr>
            <a:endPar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lvl="1" algn="just" eaLnBrk="0" hangingPunct="0">
              <a:buFont typeface="Arial" pitchFamily="34" charset="0"/>
              <a:buChar char="•"/>
            </a:pP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Rapidez de montaje</a:t>
            </a:r>
            <a:r>
              <a:rPr lang="es-AR" dirty="0" smtClean="0">
                <a:latin typeface="Times" pitchFamily="18" charset="0"/>
                <a:ea typeface="Times New Roman" pitchFamily="18" charset="0"/>
                <a:cs typeface="Arial" pitchFamily="34" charset="0"/>
              </a:rPr>
              <a:t>.</a:t>
            </a:r>
            <a:endPar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lvl="1" algn="just" eaLnBrk="0" hangingPunct="0">
              <a:buFont typeface="Arial" pitchFamily="34" charset="0"/>
              <a:buChar char="•"/>
            </a:pPr>
            <a:endParaRPr lang="es-AR" sz="1600" dirty="0" smtClean="0">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AR" sz="1600" dirty="0" smtClean="0">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es-AR" sz="1600" dirty="0" smtClean="0">
              <a:latin typeface="Times" pitchFamily="18" charset="0"/>
              <a:ea typeface="Times New Roman" pitchFamily="18" charset="0"/>
              <a:cs typeface="Arial" pitchFamily="34" charset="0"/>
            </a:endParaRPr>
          </a:p>
        </p:txBody>
      </p:sp>
      <p:sp>
        <p:nvSpPr>
          <p:cNvPr id="5" name="4 CuadroTexto"/>
          <p:cNvSpPr txBox="1"/>
          <p:nvPr/>
        </p:nvSpPr>
        <p:spPr>
          <a:xfrm>
            <a:off x="1718337" y="2924944"/>
            <a:ext cx="5705408" cy="369332"/>
          </a:xfrm>
          <a:prstGeom prst="rect">
            <a:avLst/>
          </a:prstGeom>
          <a:solidFill>
            <a:schemeClr val="accent1">
              <a:lumMod val="40000"/>
              <a:lumOff val="60000"/>
            </a:schemeClr>
          </a:solidFill>
        </p:spPr>
        <p:txBody>
          <a:bodyPr wrap="none" rtlCol="0">
            <a:spAutoFit/>
          </a:bodyPr>
          <a:lstStyle/>
          <a:p>
            <a:pPr algn="ctr"/>
            <a:r>
              <a:rPr lang="es-AR" dirty="0" smtClean="0">
                <a:solidFill>
                  <a:srgbClr val="0070C0"/>
                </a:solidFill>
                <a:latin typeface="Times" pitchFamily="18" charset="0"/>
                <a:ea typeface="Times New Roman" pitchFamily="18" charset="0"/>
                <a:cs typeface="Arial" pitchFamily="34" charset="0"/>
              </a:rPr>
              <a:t>Uso potenciado por una serie de propiedades </a:t>
            </a:r>
            <a:r>
              <a:rPr lang="es-AR" dirty="0" smtClean="0">
                <a:solidFill>
                  <a:srgbClr val="0070C0"/>
                </a:solidFill>
                <a:latin typeface="Times" pitchFamily="18" charset="0"/>
                <a:ea typeface="Times New Roman" pitchFamily="18" charset="0"/>
                <a:cs typeface="Arial" pitchFamily="34" charset="0"/>
              </a:rPr>
              <a:t>beneficiosas:</a:t>
            </a:r>
            <a:endParaRPr lang="es-ES" dirty="0"/>
          </a:p>
        </p:txBody>
      </p:sp>
      <p:sp>
        <p:nvSpPr>
          <p:cNvPr id="8" name="7 Flecha curvada hacia la derecha"/>
          <p:cNvSpPr/>
          <p:nvPr/>
        </p:nvSpPr>
        <p:spPr>
          <a:xfrm>
            <a:off x="467544" y="2276872"/>
            <a:ext cx="936104" cy="91519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9" name="8 Flecha abajo"/>
          <p:cNvSpPr/>
          <p:nvPr/>
        </p:nvSpPr>
        <p:spPr>
          <a:xfrm>
            <a:off x="4355976" y="3573016"/>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54277" name="Imagen 8"/>
          <p:cNvPicPr>
            <a:picLocks noChangeAspect="1" noChangeArrowheads="1"/>
          </p:cNvPicPr>
          <p:nvPr/>
        </p:nvPicPr>
        <p:blipFill>
          <a:blip r:embed="rId3" cstate="print"/>
          <a:srcRect/>
          <a:stretch>
            <a:fillRect/>
          </a:stretch>
        </p:blipFill>
        <p:spPr bwMode="auto">
          <a:xfrm>
            <a:off x="35496" y="764704"/>
            <a:ext cx="4410075" cy="3124200"/>
          </a:xfrm>
          <a:prstGeom prst="rect">
            <a:avLst/>
          </a:prstGeom>
          <a:noFill/>
        </p:spPr>
      </p:pic>
      <p:grpSp>
        <p:nvGrpSpPr>
          <p:cNvPr id="54274" name="Group 2"/>
          <p:cNvGrpSpPr>
            <a:grpSpLocks/>
          </p:cNvGrpSpPr>
          <p:nvPr/>
        </p:nvGrpSpPr>
        <p:grpSpPr bwMode="auto">
          <a:xfrm>
            <a:off x="1861021" y="4364756"/>
            <a:ext cx="5375275" cy="2160588"/>
            <a:chOff x="1701" y="8032"/>
            <a:chExt cx="8465" cy="3402"/>
          </a:xfrm>
        </p:grpSpPr>
        <p:pic>
          <p:nvPicPr>
            <p:cNvPr id="54276" name="Picture 4"/>
            <p:cNvPicPr>
              <a:picLocks noChangeAspect="1" noChangeArrowheads="1"/>
            </p:cNvPicPr>
            <p:nvPr/>
          </p:nvPicPr>
          <p:blipFill>
            <a:blip r:embed="rId4" cstate="print"/>
            <a:srcRect/>
            <a:stretch>
              <a:fillRect/>
            </a:stretch>
          </p:blipFill>
          <p:spPr bwMode="auto">
            <a:xfrm>
              <a:off x="1701" y="8032"/>
              <a:ext cx="3969" cy="3400"/>
            </a:xfrm>
            <a:prstGeom prst="rect">
              <a:avLst/>
            </a:prstGeom>
            <a:noFill/>
          </p:spPr>
        </p:pic>
        <p:pic>
          <p:nvPicPr>
            <p:cNvPr id="54275" name="Picture 3"/>
            <p:cNvPicPr>
              <a:picLocks noChangeAspect="1" noChangeArrowheads="1"/>
            </p:cNvPicPr>
            <p:nvPr/>
          </p:nvPicPr>
          <p:blipFill>
            <a:blip r:embed="rId5" cstate="print"/>
            <a:srcRect/>
            <a:stretch>
              <a:fillRect/>
            </a:stretch>
          </p:blipFill>
          <p:spPr bwMode="auto">
            <a:xfrm>
              <a:off x="5954" y="8032"/>
              <a:ext cx="4212" cy="3402"/>
            </a:xfrm>
            <a:prstGeom prst="rect">
              <a:avLst/>
            </a:prstGeom>
            <a:noFill/>
          </p:spPr>
        </p:pic>
      </p:grpSp>
      <p:pic>
        <p:nvPicPr>
          <p:cNvPr id="54273" name="Imagen 5"/>
          <p:cNvPicPr>
            <a:picLocks noChangeAspect="1" noChangeArrowheads="1"/>
          </p:cNvPicPr>
          <p:nvPr/>
        </p:nvPicPr>
        <p:blipFill>
          <a:blip r:embed="rId6" cstate="print"/>
          <a:srcRect/>
          <a:stretch>
            <a:fillRect/>
          </a:stretch>
        </p:blipFill>
        <p:spPr bwMode="auto">
          <a:xfrm>
            <a:off x="4788024" y="1027534"/>
            <a:ext cx="3657143" cy="2742857"/>
          </a:xfrm>
          <a:prstGeom prst="rect">
            <a:avLst/>
          </a:prstGeom>
          <a:noFill/>
        </p:spPr>
      </p:pic>
      <p:sp>
        <p:nvSpPr>
          <p:cNvPr id="542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4279" name="Rectangle 7"/>
          <p:cNvSpPr>
            <a:spLocks noChangeArrowheads="1"/>
          </p:cNvSpPr>
          <p:nvPr/>
        </p:nvSpPr>
        <p:spPr bwMode="auto">
          <a:xfrm>
            <a:off x="288032" y="3689013"/>
            <a:ext cx="421196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Resultados de </a:t>
            </a:r>
            <a:r>
              <a:rPr kumimoji="0" lang="es-AR" sz="1400" b="0" i="0" u="none" strike="noStrike" cap="none" normalizeH="0" baseline="0" dirty="0" err="1" smtClean="0">
                <a:ln>
                  <a:noFill/>
                </a:ln>
                <a:solidFill>
                  <a:schemeClr val="tx1"/>
                </a:solidFill>
                <a:effectLst/>
                <a:latin typeface="Times" pitchFamily="18" charset="0"/>
                <a:ea typeface="Times New Roman" pitchFamily="18" charset="0"/>
                <a:cs typeface="Arial" pitchFamily="34" charset="0"/>
              </a:rPr>
              <a:t>espectroscopía</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infrarroja, sistema epoxi amina.</a:t>
            </a: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p:txBody>
      </p:sp>
      <p:sp>
        <p:nvSpPr>
          <p:cNvPr id="54280" name="Rectangle 8"/>
          <p:cNvSpPr>
            <a:spLocks noChangeArrowheads="1"/>
          </p:cNvSpPr>
          <p:nvPr/>
        </p:nvSpPr>
        <p:spPr bwMode="auto">
          <a:xfrm>
            <a:off x="2267744" y="6430252"/>
            <a:ext cx="475252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Típicas curvas de DSC y DMA, epoxi curado con anhídrido.</a:t>
            </a: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p:txBody>
      </p:sp>
      <p:sp>
        <p:nvSpPr>
          <p:cNvPr id="13" name="12 Rectángulo"/>
          <p:cNvSpPr/>
          <p:nvPr/>
        </p:nvSpPr>
        <p:spPr>
          <a:xfrm>
            <a:off x="4283968" y="3789040"/>
            <a:ext cx="4824536" cy="523220"/>
          </a:xfrm>
          <a:prstGeom prst="rect">
            <a:avLst/>
          </a:prstGeom>
        </p:spPr>
        <p:txBody>
          <a:bodyPr wrap="square">
            <a:spAutoFit/>
          </a:bodyPr>
          <a:lstStyle/>
          <a:p>
            <a:r>
              <a:rPr lang="es-AR" sz="1400" dirty="0" smtClean="0">
                <a:latin typeface="Times" pitchFamily="18" charset="0"/>
              </a:rPr>
              <a:t>SEM </a:t>
            </a:r>
            <a:r>
              <a:rPr lang="es-AR" sz="1400" dirty="0">
                <a:latin typeface="Times" pitchFamily="18" charset="0"/>
              </a:rPr>
              <a:t>correspondiente a un corte transversal de cañería de ERFV, ilustrando la distribución de fibras en la matriz.</a:t>
            </a:r>
            <a:endParaRPr lang="es-ES" sz="1400" dirty="0">
              <a:latin typeface="Times"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3249" name="Rectangle 1"/>
          <p:cNvSpPr>
            <a:spLocks noChangeArrowheads="1"/>
          </p:cNvSpPr>
          <p:nvPr/>
        </p:nvSpPr>
        <p:spPr bwMode="auto">
          <a:xfrm>
            <a:off x="467544" y="908720"/>
            <a:ext cx="820891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tab pos="227013" algn="l"/>
              </a:tabLst>
            </a:pP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Evaluación de Mecanismos de Daño</a:t>
            </a:r>
            <a:endParaRPr kumimoji="0" lang="es-ES" sz="1400" b="1"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La evaluación de mecanismos de daño se lleva a cabo sobre muestras extraídas de cañerías en servicio, por medio de los siguientes métodos complementarios:</a:t>
            </a: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Inspección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visual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detallada</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para verificar daños cuantificables en términos de variaciones dimensionales, fisuras, </a:t>
            </a:r>
            <a:r>
              <a:rPr kumimoji="0" lang="es-AR" sz="1400" b="0" i="0" u="none" strike="noStrike" cap="none" normalizeH="0" baseline="0" dirty="0" err="1" smtClean="0">
                <a:ln>
                  <a:noFill/>
                </a:ln>
                <a:solidFill>
                  <a:schemeClr val="tx1"/>
                </a:solidFill>
                <a:effectLst/>
                <a:latin typeface="Times" pitchFamily="18" charset="0"/>
                <a:ea typeface="Times New Roman" pitchFamily="18" charset="0"/>
                <a:cs typeface="Arial" pitchFamily="34" charset="0"/>
              </a:rPr>
              <a:t>delaminaciones</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Observación microscópica de defectos y fisuras</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en donde fuese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posible.</a:t>
            </a: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Observación microscópica de </a:t>
            </a:r>
            <a:r>
              <a:rPr kumimoji="0" lang="es-AR" sz="1400" b="1" i="0" u="none" strike="noStrike" cap="none" normalizeH="0" baseline="0" dirty="0" err="1" smtClean="0">
                <a:ln>
                  <a:noFill/>
                </a:ln>
                <a:solidFill>
                  <a:schemeClr val="tx1"/>
                </a:solidFill>
                <a:effectLst/>
                <a:latin typeface="Times" pitchFamily="18" charset="0"/>
                <a:ea typeface="Times New Roman" pitchFamily="18" charset="0"/>
                <a:cs typeface="Arial" pitchFamily="34" charset="0"/>
              </a:rPr>
              <a:t>interfase</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para verificar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degradación.</a:t>
            </a:r>
            <a:endParaRPr kumimoji="0" lang="es-AR" sz="1400" b="0" i="0" u="none" strike="noStrike" cap="none" normalizeH="0" baseline="0" dirty="0" smtClean="0">
              <a:ln>
                <a:noFill/>
              </a:ln>
              <a:solidFill>
                <a:schemeClr val="tx1"/>
              </a:solidFill>
              <a:effectLst/>
              <a:latin typeface="Times" pitchFamily="18" charset="0"/>
              <a:cs typeface="Arial" pitchFamily="34" charset="0"/>
            </a:endParaRPr>
          </a:p>
        </p:txBody>
      </p:sp>
      <p:pic>
        <p:nvPicPr>
          <p:cNvPr id="53265" name="Imagen 11"/>
          <p:cNvPicPr>
            <a:picLocks noChangeAspect="1" noChangeArrowheads="1"/>
          </p:cNvPicPr>
          <p:nvPr/>
        </p:nvPicPr>
        <p:blipFill>
          <a:blip r:embed="rId3" cstate="print"/>
          <a:srcRect/>
          <a:stretch>
            <a:fillRect/>
          </a:stretch>
        </p:blipFill>
        <p:spPr bwMode="auto">
          <a:xfrm>
            <a:off x="0" y="2780928"/>
            <a:ext cx="4213334" cy="3620000"/>
          </a:xfrm>
          <a:prstGeom prst="rect">
            <a:avLst/>
          </a:prstGeom>
          <a:noFill/>
        </p:spPr>
      </p:pic>
      <p:pic>
        <p:nvPicPr>
          <p:cNvPr id="53264" name="Imagen 14"/>
          <p:cNvPicPr>
            <a:picLocks noChangeAspect="1" noChangeArrowheads="1"/>
          </p:cNvPicPr>
          <p:nvPr/>
        </p:nvPicPr>
        <p:blipFill>
          <a:blip r:embed="rId4" cstate="print"/>
          <a:srcRect b="13745"/>
          <a:stretch>
            <a:fillRect/>
          </a:stretch>
        </p:blipFill>
        <p:spPr bwMode="auto">
          <a:xfrm>
            <a:off x="4139952" y="2786211"/>
            <a:ext cx="4895850" cy="3163069"/>
          </a:xfrm>
          <a:prstGeom prst="rect">
            <a:avLst/>
          </a:prstGeom>
          <a:noFill/>
        </p:spPr>
      </p:pic>
      <p:sp>
        <p:nvSpPr>
          <p:cNvPr id="53266"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3267" name="Rectangle 19"/>
          <p:cNvSpPr>
            <a:spLocks noChangeArrowheads="1"/>
          </p:cNvSpPr>
          <p:nvPr/>
        </p:nvSpPr>
        <p:spPr bwMode="auto">
          <a:xfrm>
            <a:off x="179512" y="6137285"/>
            <a:ext cx="388843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Medición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perfiles de rosca ERFV en proyector, para comparación con estándar.</a:t>
            </a: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p:txBody>
      </p:sp>
      <p:sp>
        <p:nvSpPr>
          <p:cNvPr id="53268" name="Rectangle 20"/>
          <p:cNvSpPr>
            <a:spLocks noChangeArrowheads="1"/>
          </p:cNvSpPr>
          <p:nvPr/>
        </p:nvSpPr>
        <p:spPr bwMode="auto">
          <a:xfrm>
            <a:off x="4139952" y="6165304"/>
            <a:ext cx="489654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Inspección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perfiles de rosca ERFV, para evaluación de montaje.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3"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52227" name="Imagen 17"/>
          <p:cNvPicPr>
            <a:picLocks noChangeAspect="1" noChangeArrowheads="1"/>
          </p:cNvPicPr>
          <p:nvPr/>
        </p:nvPicPr>
        <p:blipFill>
          <a:blip r:embed="rId4" cstate="print"/>
          <a:srcRect/>
          <a:stretch>
            <a:fillRect/>
          </a:stretch>
        </p:blipFill>
        <p:spPr bwMode="auto">
          <a:xfrm>
            <a:off x="35496" y="908720"/>
            <a:ext cx="4122857" cy="3094286"/>
          </a:xfrm>
          <a:prstGeom prst="rect">
            <a:avLst/>
          </a:prstGeom>
          <a:noFill/>
        </p:spPr>
      </p:pic>
      <p:pic>
        <p:nvPicPr>
          <p:cNvPr id="52226" name="Imagen 20"/>
          <p:cNvPicPr>
            <a:picLocks noChangeAspect="1" noChangeArrowheads="1"/>
          </p:cNvPicPr>
          <p:nvPr/>
        </p:nvPicPr>
        <p:blipFill>
          <a:blip r:embed="rId5" cstate="print"/>
          <a:srcRect/>
          <a:stretch>
            <a:fillRect/>
          </a:stretch>
        </p:blipFill>
        <p:spPr bwMode="auto">
          <a:xfrm>
            <a:off x="3563813" y="4149080"/>
            <a:ext cx="5400675" cy="2447925"/>
          </a:xfrm>
          <a:prstGeom prst="rect">
            <a:avLst/>
          </a:prstGeom>
          <a:noFill/>
        </p:spPr>
      </p:pic>
      <p:pic>
        <p:nvPicPr>
          <p:cNvPr id="52225" name="Imagen 23"/>
          <p:cNvPicPr>
            <a:picLocks noChangeAspect="1" noChangeArrowheads="1"/>
          </p:cNvPicPr>
          <p:nvPr/>
        </p:nvPicPr>
        <p:blipFill>
          <a:blip r:embed="rId6" cstate="print"/>
          <a:srcRect r="56001"/>
          <a:stretch>
            <a:fillRect/>
          </a:stretch>
        </p:blipFill>
        <p:spPr bwMode="auto">
          <a:xfrm>
            <a:off x="4211960" y="908720"/>
            <a:ext cx="2376264" cy="1924050"/>
          </a:xfrm>
          <a:prstGeom prst="rect">
            <a:avLst/>
          </a:prstGeom>
          <a:noFill/>
        </p:spPr>
      </p:pic>
      <p:sp>
        <p:nvSpPr>
          <p:cNvPr id="522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2233" name="Rectangle 9"/>
          <p:cNvSpPr>
            <a:spLocks noChangeArrowheads="1"/>
          </p:cNvSpPr>
          <p:nvPr/>
        </p:nvSpPr>
        <p:spPr bwMode="auto">
          <a:xfrm>
            <a:off x="323528" y="3861048"/>
            <a:ext cx="417646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Falla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en rosca macho afectada por erosión.</a:t>
            </a: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p:txBody>
      </p:sp>
      <p:sp>
        <p:nvSpPr>
          <p:cNvPr id="52234" name="Rectangle 10"/>
          <p:cNvSpPr>
            <a:spLocks noChangeArrowheads="1"/>
          </p:cNvSpPr>
          <p:nvPr/>
        </p:nvSpPr>
        <p:spPr bwMode="auto">
          <a:xfrm>
            <a:off x="3744416" y="6525344"/>
            <a:ext cx="536408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Fractura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frágil (izquierda) y superficie de fractura (derecha).</a:t>
            </a:r>
          </a:p>
        </p:txBody>
      </p:sp>
      <p:sp>
        <p:nvSpPr>
          <p:cNvPr id="52235" name="Rectangle 11"/>
          <p:cNvSpPr>
            <a:spLocks noChangeArrowheads="1"/>
          </p:cNvSpPr>
          <p:nvPr/>
        </p:nvSpPr>
        <p:spPr bwMode="auto">
          <a:xfrm>
            <a:off x="4572000" y="2898086"/>
            <a:ext cx="381642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Degradación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a:t>
            </a:r>
            <a:r>
              <a:rPr kumimoji="0" lang="es-AR" sz="1400" b="0" i="0" u="none" strike="noStrike" cap="none" normalizeH="0" baseline="0" dirty="0" err="1" smtClean="0">
                <a:ln>
                  <a:noFill/>
                </a:ln>
                <a:solidFill>
                  <a:schemeClr val="tx1"/>
                </a:solidFill>
                <a:effectLst/>
                <a:latin typeface="Times" pitchFamily="18" charset="0"/>
                <a:ea typeface="Times New Roman" pitchFamily="18" charset="0"/>
                <a:cs typeface="Arial" pitchFamily="34" charset="0"/>
              </a:rPr>
              <a:t>interfase</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fibra-matriz.</a:t>
            </a: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p:txBody>
      </p:sp>
      <p:pic>
        <p:nvPicPr>
          <p:cNvPr id="16" name="Imagen 23"/>
          <p:cNvPicPr>
            <a:picLocks noChangeAspect="1" noChangeArrowheads="1"/>
          </p:cNvPicPr>
          <p:nvPr/>
        </p:nvPicPr>
        <p:blipFill>
          <a:blip r:embed="rId6" cstate="print"/>
          <a:srcRect l="53333"/>
          <a:stretch>
            <a:fillRect/>
          </a:stretch>
        </p:blipFill>
        <p:spPr bwMode="auto">
          <a:xfrm>
            <a:off x="6616800" y="927770"/>
            <a:ext cx="2504047" cy="1911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1201" name="Rectangle 1"/>
          <p:cNvSpPr>
            <a:spLocks noChangeArrowheads="1"/>
          </p:cNvSpPr>
          <p:nvPr/>
        </p:nvSpPr>
        <p:spPr bwMode="auto">
          <a:xfrm>
            <a:off x="419919" y="760050"/>
            <a:ext cx="828092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tab pos="227013" algn="l"/>
              </a:tabLst>
            </a:pP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Especificación</a:t>
            </a:r>
            <a:endParaRPr kumimoji="0" lang="es-ES" sz="1400" b="1"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Teniendo en cuenta la relevancia del aseguramiento del proceso de adquisición de cañerías plásticas, para garantizar la completa compatibilidad entre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diseño, especificación y compra</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es necesario asegurar desde el SGI la correcta especificación técnica del material. </a:t>
            </a:r>
            <a:endPar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lang="es-AR" sz="1400" dirty="0" smtClean="0">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partir de los resultados de los procesos de diseño e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ingeniería,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se deben emitir las especificaciones técnicas necesarias para efectuar la compra, incluyendo todos los detalles específicos de cañerías y accesorios.</a:t>
            </a: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Los parámetros críticos contemplados en la especificación de cañerías de ERFV son los siguientes</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400" b="0" i="0" u="none" strike="noStrike" cap="none" normalizeH="0" baseline="0" dirty="0" smtClean="0">
                <a:ln>
                  <a:noFill/>
                </a:ln>
                <a:solidFill>
                  <a:srgbClr val="0070C0"/>
                </a:solidFill>
                <a:effectLst/>
                <a:latin typeface="Times" pitchFamily="18" charset="0"/>
                <a:ea typeface="Times New Roman" pitchFamily="18" charset="0"/>
                <a:cs typeface="Arial" pitchFamily="34" charset="0"/>
              </a:rPr>
              <a:t>Propiedades </a:t>
            </a:r>
            <a:r>
              <a:rPr kumimoji="0" lang="es-AR" sz="1400" b="0" i="0" u="none" strike="noStrike" cap="none" normalizeH="0" baseline="0" dirty="0" smtClean="0">
                <a:ln>
                  <a:noFill/>
                </a:ln>
                <a:solidFill>
                  <a:srgbClr val="0070C0"/>
                </a:solidFill>
                <a:effectLst/>
                <a:latin typeface="Times" pitchFamily="18" charset="0"/>
                <a:ea typeface="Times New Roman" pitchFamily="18" charset="0"/>
                <a:cs typeface="Arial" pitchFamily="34" charset="0"/>
              </a:rPr>
              <a:t>del Material</a:t>
            </a: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400" b="0" i="0" u="none" strike="noStrike" cap="none" normalizeH="0" baseline="0" dirty="0" smtClean="0">
                <a:ln>
                  <a:noFill/>
                </a:ln>
                <a:solidFill>
                  <a:srgbClr val="0070C0"/>
                </a:solidFill>
                <a:effectLst/>
                <a:latin typeface="Times" pitchFamily="18" charset="0"/>
                <a:ea typeface="Times New Roman" pitchFamily="18" charset="0"/>
                <a:cs typeface="Arial" pitchFamily="34" charset="0"/>
              </a:rPr>
              <a:t>Resistencia </a:t>
            </a:r>
            <a:r>
              <a:rPr kumimoji="0" lang="es-AR" sz="1400" b="0" i="0" u="none" strike="noStrike" cap="none" normalizeH="0" baseline="0" dirty="0" smtClean="0">
                <a:ln>
                  <a:noFill/>
                </a:ln>
                <a:solidFill>
                  <a:srgbClr val="0070C0"/>
                </a:solidFill>
                <a:effectLst/>
                <a:latin typeface="Times" pitchFamily="18" charset="0"/>
                <a:ea typeface="Times New Roman" pitchFamily="18" charset="0"/>
                <a:cs typeface="Arial" pitchFamily="34" charset="0"/>
              </a:rPr>
              <a:t>química</a:t>
            </a:r>
            <a:endParaRPr kumimoji="0" lang="es-ES" sz="1400" b="0" i="0" u="none" strike="noStrike" cap="none" normalizeH="0" baseline="0" dirty="0" smtClean="0">
              <a:ln>
                <a:noFill/>
              </a:ln>
              <a:solidFill>
                <a:srgbClr val="0070C0"/>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La resistencia a la acción de determinados compuestos depende tanto del sistema químico utilizado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como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las condiciones específicas de servicio (temperatura, concentraciones, tiempos de aplicación). </a:t>
            </a:r>
            <a:endPar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La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resistencia química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se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evalúa de acuerdo con el cambio producido en ciertas propiedades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del material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luego de ser expuesta a las condiciones de servicio. </a:t>
            </a:r>
            <a:endPar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Cada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fabricante debe disponer de ensayos que verifiquen el comportamiento de propiedades tales como la dureza, absorción de solventes, resistencia a la flexión y módulo elástico.</a:t>
            </a: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400" b="0" i="0" u="none" strike="noStrike" cap="none" normalizeH="0" baseline="0" dirty="0" smtClean="0">
                <a:ln>
                  <a:noFill/>
                </a:ln>
                <a:solidFill>
                  <a:srgbClr val="0070C0"/>
                </a:solidFill>
                <a:effectLst/>
                <a:latin typeface="Times" pitchFamily="18" charset="0"/>
                <a:ea typeface="Times New Roman" pitchFamily="18" charset="0"/>
                <a:cs typeface="Arial" pitchFamily="34" charset="0"/>
              </a:rPr>
              <a:t>Propiedades Físicas</a:t>
            </a:r>
            <a:endParaRPr kumimoji="0" lang="es-ES" sz="1400" b="0" i="0" u="none" strike="noStrike" cap="none" normalizeH="0" baseline="0" dirty="0" smtClean="0">
              <a:ln>
                <a:noFill/>
              </a:ln>
              <a:solidFill>
                <a:srgbClr val="0070C0"/>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lang="es-AR" sz="1400" dirty="0" smtClean="0">
                <a:latin typeface="Times" pitchFamily="18" charset="0"/>
                <a:ea typeface="Times New Roman" pitchFamily="18" charset="0"/>
                <a:cs typeface="Arial" pitchFamily="34" charset="0"/>
              </a:rPr>
              <a:t>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 Coeficiente de Expansión Térmica (CET): este parámetro determina la variación dimensional relativa por incidencia de la variación de temperatura, y es de particular importancia en el diseño estructural.</a:t>
            </a: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lang="es-AR" sz="1400" dirty="0" smtClean="0">
                <a:latin typeface="Times" pitchFamily="18" charset="0"/>
                <a:ea typeface="Times New Roman" pitchFamily="18" charset="0"/>
                <a:cs typeface="Arial" pitchFamily="34" charset="0"/>
              </a:rPr>
              <a:t>	b) Temperatura Máxima de Operación: </a:t>
            </a:r>
            <a:r>
              <a:rPr lang="es-AR" sz="1400" dirty="0" smtClean="0">
                <a:latin typeface="Times" pitchFamily="18" charset="0"/>
                <a:ea typeface="Times New Roman" pitchFamily="18" charset="0"/>
                <a:cs typeface="Arial" pitchFamily="34" charset="0"/>
              </a:rPr>
              <a:t>obtenida a partir de ensayos </a:t>
            </a:r>
            <a:r>
              <a:rPr lang="es-AR" sz="1400" dirty="0" smtClean="0">
                <a:latin typeface="Times" pitchFamily="18" charset="0"/>
                <a:ea typeface="Times New Roman" pitchFamily="18" charset="0"/>
                <a:cs typeface="Arial" pitchFamily="34" charset="0"/>
              </a:rPr>
              <a:t>tales como el de Calorimetría Diferencial de Barrido y los ensayos Mecánico-Dinámicos. </a:t>
            </a:r>
            <a:endParaRPr lang="es-ES" sz="1400" dirty="0" smtClean="0">
              <a:latin typeface="Times" pitchFamily="18"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1201" name="Rectangle 1"/>
          <p:cNvSpPr>
            <a:spLocks noChangeArrowheads="1"/>
          </p:cNvSpPr>
          <p:nvPr/>
        </p:nvSpPr>
        <p:spPr bwMode="auto">
          <a:xfrm>
            <a:off x="424111" y="764704"/>
            <a:ext cx="828092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tab pos="227013" algn="l"/>
              </a:tabLst>
            </a:pP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Especificación</a:t>
            </a:r>
          </a:p>
          <a:p>
            <a:pPr marL="0" marR="0" lvl="0" indent="0" algn="just" defTabSz="914400" rtl="0" eaLnBrk="0" fontAlgn="base" latinLnBrk="0" hangingPunct="0">
              <a:lnSpc>
                <a:spcPct val="100000"/>
              </a:lnSpc>
              <a:spcBef>
                <a:spcPct val="0"/>
              </a:spcBef>
              <a:spcAft>
                <a:spcPct val="0"/>
              </a:spcAft>
              <a:buClrTx/>
              <a:buSzTx/>
              <a:tabLst>
                <a:tab pos="227013" algn="l"/>
              </a:tabLst>
            </a:pPr>
            <a:endParaRPr kumimoji="0" lang="es-ES" sz="1400" b="1"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400" b="0" i="0" u="none" strike="noStrike" cap="none" normalizeH="0" baseline="0" dirty="0" smtClean="0">
                <a:ln>
                  <a:noFill/>
                </a:ln>
                <a:solidFill>
                  <a:srgbClr val="0070C0"/>
                </a:solidFill>
                <a:effectLst/>
                <a:latin typeface="Times" pitchFamily="18" charset="0"/>
                <a:ea typeface="Times New Roman" pitchFamily="18" charset="0"/>
                <a:cs typeface="Arial" pitchFamily="34" charset="0"/>
              </a:rPr>
              <a:t>Propiedades Mecánicas</a:t>
            </a: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Arial" pitchFamily="34" charset="0"/>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Ensayo Hidrostático: la evaluación de falla en cañerías de materiales plásticos por aplicación de presión interna constituye un requisito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fundamental,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considerando que se determina en simultáneo la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aptitud de cuerpo y </a:t>
            </a: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rosca</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Arial" pitchFamily="34" charset="0"/>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Respuesta frente a Esfuerzos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Tracción: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representada por el módulo elástico, la resistencia a la tracción y la elongación a la ruptura.</a:t>
            </a: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Arial" pitchFamily="34" charset="0"/>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Respuesta frente a Esfuerzos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Compresión: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representada por el módulo elástico y tensión de rotura</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457200" marR="0" lvl="1" indent="0" algn="just" defTabSz="914400" rtl="0" eaLnBrk="0" fontAlgn="base" latinLnBrk="0" hangingPunct="0">
              <a:lnSpc>
                <a:spcPct val="100000"/>
              </a:lnSpc>
              <a:spcBef>
                <a:spcPct val="0"/>
              </a:spcBef>
              <a:spcAft>
                <a:spcPct val="0"/>
              </a:spcAft>
              <a:buClrTx/>
              <a:buSzTx/>
              <a:buFont typeface="Arial" pitchFamily="34" charset="0"/>
              <a:buChar char="•"/>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sz="1400" b="0" i="0" u="none" strike="noStrike" cap="none" normalizeH="0" baseline="0" dirty="0" smtClean="0">
                <a:ln>
                  <a:noFill/>
                </a:ln>
                <a:solidFill>
                  <a:srgbClr val="0070C0"/>
                </a:solidFill>
                <a:effectLst/>
                <a:latin typeface="Times" pitchFamily="18" charset="0"/>
                <a:ea typeface="Times New Roman" pitchFamily="18" charset="0"/>
                <a:cs typeface="Arial" pitchFamily="34" charset="0"/>
              </a:rPr>
              <a:t>Propiedades </a:t>
            </a:r>
            <a:r>
              <a:rPr kumimoji="0" lang="es-AR" sz="1400" b="0" i="0" u="none" strike="noStrike" cap="none" normalizeH="0" baseline="0" dirty="0" smtClean="0">
                <a:ln>
                  <a:noFill/>
                </a:ln>
                <a:solidFill>
                  <a:srgbClr val="0070C0"/>
                </a:solidFill>
                <a:effectLst/>
                <a:latin typeface="Times" pitchFamily="18" charset="0"/>
                <a:ea typeface="Times New Roman" pitchFamily="18" charset="0"/>
                <a:cs typeface="Arial" pitchFamily="34" charset="0"/>
              </a:rPr>
              <a:t>de Rosca</a:t>
            </a:r>
            <a:endParaRPr kumimoji="0" lang="es-ES" sz="1400" b="0" i="0" u="none" strike="noStrike" cap="none" normalizeH="0" baseline="0" dirty="0" smtClean="0">
              <a:ln>
                <a:noFill/>
              </a:ln>
              <a:solidFill>
                <a:srgbClr val="0070C0"/>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acuerdo a las solicitaciones de diseño, la especificación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incluirá:</a:t>
            </a: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lvl="1" algn="just" eaLnBrk="0" hangingPunct="0">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Estándar dimensional: incluyendo tipo de perfil y dimensiones específicas.</a:t>
            </a: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lvl="1" algn="just" eaLnBrk="0" hangingPunct="0">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Longitud máxima y mínima de roscado.</a:t>
            </a: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lvl="1" algn="just" eaLnBrk="0" hangingPunct="0">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Tipo y aplicación de adhesivo</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lvl="1" algn="just" eaLnBrk="0" hangingPunct="0">
              <a:buFontTx/>
              <a:buChar char="•"/>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algn="just" eaLnBrk="0" hangingPunct="0">
              <a:buFontTx/>
              <a:buChar char="•"/>
              <a:tabLst>
                <a:tab pos="227013" algn="l"/>
              </a:tabLst>
            </a:pPr>
            <a:r>
              <a:rPr lang="es-AR" sz="1400" dirty="0" smtClean="0">
                <a:solidFill>
                  <a:srgbClr val="0070C0"/>
                </a:solidFill>
                <a:latin typeface="Times" pitchFamily="18" charset="0"/>
                <a:ea typeface="Times New Roman" pitchFamily="18" charset="0"/>
                <a:cs typeface="Arial" pitchFamily="34" charset="0"/>
              </a:rPr>
              <a:t>Transporte y Estiba</a:t>
            </a:r>
          </a:p>
          <a:p>
            <a:pPr algn="just" eaLnBrk="0" hangingPunct="0">
              <a:buFontTx/>
              <a:buChar char="•"/>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Para disminuir al mínimo posible el riesgo eventual de daño por deficiencias en los procesos de transporte y estiba de tuberías de ERFV, se especificarán las condiciones óptimas de traslado (plataforma, soportes, etcétera) y estiba (estructura, protecciones, etcétera), apuntando al cumplimiento de las recomendaciones de cada fabricante y a las prácticas del buen arte.</a:t>
            </a:r>
            <a:endParaRPr kumimoji="0" lang="es-AR" sz="1400" b="0" i="0" u="none" strike="noStrike" cap="none" normalizeH="0" baseline="0" dirty="0" smtClean="0">
              <a:ln>
                <a:noFill/>
              </a:ln>
              <a:solidFill>
                <a:schemeClr val="tx1"/>
              </a:solidFill>
              <a:effectLst/>
              <a:latin typeface="Times" pitchFamily="18"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0177" name="Rectangle 1"/>
          <p:cNvSpPr>
            <a:spLocks noChangeArrowheads="1"/>
          </p:cNvSpPr>
          <p:nvPr/>
        </p:nvSpPr>
        <p:spPr bwMode="auto">
          <a:xfrm>
            <a:off x="467544" y="758309"/>
            <a:ext cx="820891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tab pos="227013" algn="l"/>
              </a:tabLst>
            </a:pPr>
            <a:r>
              <a:rPr kumimoji="0" lang="es-AR" sz="16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Sistema de Registro</a:t>
            </a:r>
          </a:p>
          <a:p>
            <a:pPr marL="0" marR="0" lvl="0" indent="0" algn="just" defTabSz="914400" rtl="0" eaLnBrk="0" fontAlgn="base" latinLnBrk="0" hangingPunct="0">
              <a:lnSpc>
                <a:spcPct val="100000"/>
              </a:lnSpc>
              <a:spcBef>
                <a:spcPct val="0"/>
              </a:spcBef>
              <a:spcAft>
                <a:spcPct val="0"/>
              </a:spcAft>
              <a:buClrTx/>
              <a:buSzTx/>
              <a:tabLst>
                <a:tab pos="227013" algn="l"/>
              </a:tabLst>
            </a:pPr>
            <a:endParaRPr kumimoji="0" lang="es-ES" sz="1600" b="1"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La implementación exitosa de un sistema integrado de diseño, ingeniería, construcción y mantenimiento de cañerías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depende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considerablemente de la </a:t>
            </a:r>
            <a:r>
              <a:rPr kumimoji="0" lang="es-AR" sz="16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cantidad y calidad de la información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reunida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para las distintas fases del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proceso. </a:t>
            </a: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Es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recomendable estandarizar los procesos de recolección, revisión e integración de datos, a través de</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Identificación de las fuentes (diseño, construcción, operación</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Localización (yacimiento, planta, distrito) y formato de los registros (digital, papel</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Propósito (reingeniería, evaluación de aptitud, implementación de planes</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Definición de un sistema de referencia única (coordenadas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geográficas).</a:t>
            </a: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Evaluación de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la calidad de los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registros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(confiabilidad</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resolución</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Integración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(Base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Datos</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9153" name="Rectangle 1"/>
          <p:cNvSpPr>
            <a:spLocks noChangeArrowheads="1"/>
          </p:cNvSpPr>
          <p:nvPr/>
        </p:nvSpPr>
        <p:spPr bwMode="auto">
          <a:xfrm>
            <a:off x="503548" y="764704"/>
            <a:ext cx="813690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tab pos="227013" algn="l"/>
              </a:tabLst>
            </a:pPr>
            <a:r>
              <a:rPr kumimoji="0" lang="es-AR" sz="16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Inspección</a:t>
            </a:r>
          </a:p>
          <a:p>
            <a:pPr marL="0" marR="0" lvl="0" indent="0" algn="just" defTabSz="914400" rtl="0" eaLnBrk="0" fontAlgn="base" latinLnBrk="0" hangingPunct="0">
              <a:lnSpc>
                <a:spcPct val="100000"/>
              </a:lnSpc>
              <a:spcBef>
                <a:spcPct val="0"/>
              </a:spcBef>
              <a:spcAft>
                <a:spcPct val="0"/>
              </a:spcAft>
              <a:buClrTx/>
              <a:buSzTx/>
              <a:tabLst>
                <a:tab pos="227013" algn="l"/>
              </a:tabLst>
            </a:pPr>
            <a:endParaRPr kumimoji="0" lang="es-ES" sz="1600" b="1"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Todo plan de inspección surge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un proceso de análisis previo (riesgo, aptitud) o de una especificación dirigida al cumplimiento de determinados requerimientos (diseño, construcción), por lo cual es necesario que esté constituido por los siguientes elementos</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Alcance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(parcial o total</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Técnica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(inspección y ensayo</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Frecuencia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tentativa (inspecciones recurrentes</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Condición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del sistema (en servicio o fuera de servicio</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Procedimiento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(general o por técnica</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Requerimientos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específicos (sectorización, densidad de puntos, posición de planos, etcétera</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Documentación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requerida para realimentación del sistema de gestión de registros</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9153" name="Rectangle 1"/>
          <p:cNvSpPr>
            <a:spLocks noChangeArrowheads="1"/>
          </p:cNvSpPr>
          <p:nvPr/>
        </p:nvSpPr>
        <p:spPr bwMode="auto">
          <a:xfrm>
            <a:off x="496119" y="746695"/>
            <a:ext cx="8136904"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hangingPunct="0">
              <a:tabLst>
                <a:tab pos="227013" algn="l"/>
              </a:tabLst>
            </a:pPr>
            <a:r>
              <a:rPr lang="es-ES_tradnl" sz="1600" b="1" dirty="0" smtClean="0">
                <a:latin typeface="Times" pitchFamily="18" charset="0"/>
                <a:ea typeface="Times New Roman" pitchFamily="18" charset="0"/>
                <a:cs typeface="Arial" pitchFamily="34" charset="0"/>
              </a:rPr>
              <a:t>Inspección en </a:t>
            </a:r>
            <a:r>
              <a:rPr lang="es-ES_tradnl" sz="1600" b="1" dirty="0" smtClean="0">
                <a:latin typeface="Times" pitchFamily="18" charset="0"/>
                <a:ea typeface="Times New Roman" pitchFamily="18" charset="0"/>
                <a:cs typeface="Arial" pitchFamily="34" charset="0"/>
              </a:rPr>
              <a:t>Planta</a:t>
            </a:r>
          </a:p>
          <a:p>
            <a:pPr lvl="0" algn="just" eaLnBrk="0" hangingPunct="0">
              <a:tabLst>
                <a:tab pos="227013" algn="l"/>
              </a:tabLst>
            </a:pPr>
            <a:endParaRPr lang="es-AR" sz="1600" dirty="0" smtClean="0">
              <a:latin typeface="Times" pitchFamily="18" charset="0"/>
              <a:ea typeface="Times New Roman" pitchFamily="18" charset="0"/>
              <a:cs typeface="Arial" pitchFamily="34" charset="0"/>
            </a:endParaRPr>
          </a:p>
          <a:p>
            <a:pPr lvl="0" algn="just" eaLnBrk="0" hangingPunct="0">
              <a:tabLst>
                <a:tab pos="227013" algn="l"/>
              </a:tabLst>
            </a:pPr>
            <a:r>
              <a:rPr lang="es-AR" sz="1600" dirty="0" smtClean="0">
                <a:latin typeface="Times" pitchFamily="18" charset="0"/>
                <a:ea typeface="Times New Roman" pitchFamily="18" charset="0"/>
                <a:cs typeface="Arial" pitchFamily="34" charset="0"/>
              </a:rPr>
              <a:t>Como </a:t>
            </a:r>
            <a:r>
              <a:rPr lang="es-AR" sz="1600" dirty="0" smtClean="0">
                <a:latin typeface="Times" pitchFamily="18" charset="0"/>
                <a:ea typeface="Times New Roman" pitchFamily="18" charset="0"/>
                <a:cs typeface="Arial" pitchFamily="34" charset="0"/>
              </a:rPr>
              <a:t>paso inicial en el proceso de aseguramiento de aptitud para el servicio de cañerías de ERFV, durante todo su ciclo de vida, es necesario prever la </a:t>
            </a:r>
            <a:r>
              <a:rPr lang="es-AR" sz="1600" b="1" dirty="0" smtClean="0">
                <a:latin typeface="Times" pitchFamily="18" charset="0"/>
                <a:ea typeface="Times New Roman" pitchFamily="18" charset="0"/>
                <a:cs typeface="Arial" pitchFamily="34" charset="0"/>
              </a:rPr>
              <a:t>inspección y auditoría de fabricación de tubulares en planta</a:t>
            </a:r>
            <a:r>
              <a:rPr lang="es-AR" sz="1600" dirty="0" smtClean="0">
                <a:latin typeface="Times" pitchFamily="18" charset="0"/>
                <a:ea typeface="Times New Roman" pitchFamily="18" charset="0"/>
                <a:cs typeface="Arial" pitchFamily="34" charset="0"/>
              </a:rPr>
              <a:t>, consistente en lo siguiente</a:t>
            </a:r>
            <a:r>
              <a:rPr lang="es-AR" sz="1600" dirty="0" smtClean="0">
                <a:latin typeface="Times" pitchFamily="18" charset="0"/>
                <a:ea typeface="Times New Roman" pitchFamily="18" charset="0"/>
                <a:cs typeface="Arial" pitchFamily="34" charset="0"/>
              </a:rPr>
              <a:t>:</a:t>
            </a:r>
          </a:p>
          <a:p>
            <a:pPr lvl="0" algn="just" eaLnBrk="0" hangingPunct="0">
              <a:tabLst>
                <a:tab pos="227013" algn="l"/>
              </a:tabLst>
            </a:pPr>
            <a:endParaRPr lang="es-ES" sz="1600" dirty="0" smtClean="0">
              <a:latin typeface="Times" pitchFamily="18" charset="0"/>
              <a:cs typeface="Arial" pitchFamily="34" charset="0"/>
            </a:endParaRPr>
          </a:p>
          <a:p>
            <a:pPr lvl="0" algn="just" eaLnBrk="0" hangingPunct="0">
              <a:buFontTx/>
              <a:buChar char="•"/>
              <a:tabLst>
                <a:tab pos="227013" algn="l"/>
              </a:tabLst>
            </a:pPr>
            <a:r>
              <a:rPr lang="es-AR" sz="1600" dirty="0" smtClean="0">
                <a:latin typeface="Times" pitchFamily="18" charset="0"/>
                <a:ea typeface="Times New Roman" pitchFamily="18" charset="0"/>
                <a:cs typeface="Arial" pitchFamily="34" charset="0"/>
              </a:rPr>
              <a:t>  Verificación pormenorizada del proceso de fabricación</a:t>
            </a:r>
            <a:r>
              <a:rPr lang="es-AR" sz="1600" dirty="0" smtClean="0">
                <a:latin typeface="Times" pitchFamily="18" charset="0"/>
                <a:ea typeface="Times New Roman" pitchFamily="18" charset="0"/>
                <a:cs typeface="Arial" pitchFamily="34" charset="0"/>
              </a:rPr>
              <a:t>.</a:t>
            </a:r>
          </a:p>
          <a:p>
            <a:pPr lvl="0" algn="just" eaLnBrk="0" hangingPunct="0">
              <a:buFontTx/>
              <a:buChar char="•"/>
              <a:tabLst>
                <a:tab pos="227013" algn="l"/>
              </a:tabLst>
            </a:pPr>
            <a:endParaRPr lang="es-ES" sz="1600" dirty="0" smtClean="0">
              <a:latin typeface="Times" pitchFamily="18" charset="0"/>
              <a:cs typeface="Arial" pitchFamily="34" charset="0"/>
            </a:endParaRPr>
          </a:p>
          <a:p>
            <a:pPr lvl="0" algn="just" eaLnBrk="0" hangingPunct="0">
              <a:buFontTx/>
              <a:buChar char="•"/>
              <a:tabLst>
                <a:tab pos="227013" algn="l"/>
              </a:tabLst>
            </a:pPr>
            <a:r>
              <a:rPr lang="es-AR" sz="1600" dirty="0" smtClean="0">
                <a:latin typeface="Times" pitchFamily="18" charset="0"/>
                <a:ea typeface="Times New Roman" pitchFamily="18" charset="0"/>
                <a:cs typeface="Arial" pitchFamily="34" charset="0"/>
              </a:rPr>
              <a:t>  </a:t>
            </a:r>
            <a:r>
              <a:rPr lang="es-AR" sz="1600" dirty="0" smtClean="0">
                <a:latin typeface="Times" pitchFamily="18" charset="0"/>
                <a:ea typeface="Times New Roman" pitchFamily="18" charset="0"/>
                <a:cs typeface="Arial" pitchFamily="34" charset="0"/>
              </a:rPr>
              <a:t>Validación de los ensayos de control de calidad</a:t>
            </a:r>
            <a:r>
              <a:rPr lang="es-AR" sz="1600" dirty="0" smtClean="0">
                <a:latin typeface="Times" pitchFamily="18" charset="0"/>
                <a:ea typeface="Times New Roman" pitchFamily="18" charset="0"/>
                <a:cs typeface="Arial" pitchFamily="34" charset="0"/>
              </a:rPr>
              <a:t>.</a:t>
            </a:r>
          </a:p>
          <a:p>
            <a:pPr lvl="0" algn="just" eaLnBrk="0" hangingPunct="0">
              <a:buFontTx/>
              <a:buChar char="•"/>
              <a:tabLst>
                <a:tab pos="227013" algn="l"/>
              </a:tabLst>
            </a:pPr>
            <a:endParaRPr lang="es-ES" sz="1600" dirty="0" smtClean="0">
              <a:latin typeface="Times" pitchFamily="18" charset="0"/>
              <a:cs typeface="Arial" pitchFamily="34" charset="0"/>
            </a:endParaRPr>
          </a:p>
          <a:p>
            <a:pPr lvl="0" algn="just" eaLnBrk="0" hangingPunct="0">
              <a:buFontTx/>
              <a:buChar char="•"/>
              <a:tabLst>
                <a:tab pos="227013" algn="l"/>
              </a:tabLst>
            </a:pPr>
            <a:r>
              <a:rPr lang="es-AR" sz="1600" dirty="0" smtClean="0">
                <a:latin typeface="Times" pitchFamily="18" charset="0"/>
                <a:ea typeface="Times New Roman" pitchFamily="18" charset="0"/>
                <a:cs typeface="Arial" pitchFamily="34" charset="0"/>
              </a:rPr>
              <a:t>  Revisión de los registros de proceso de manufactura y control de calidad</a:t>
            </a:r>
            <a:r>
              <a:rPr lang="es-AR" sz="1600" dirty="0" smtClean="0">
                <a:latin typeface="Times" pitchFamily="18" charset="0"/>
                <a:ea typeface="Times New Roman" pitchFamily="18" charset="0"/>
                <a:cs typeface="Arial" pitchFamily="34" charset="0"/>
              </a:rPr>
              <a:t>.</a:t>
            </a:r>
          </a:p>
          <a:p>
            <a:pPr lvl="0" algn="just" eaLnBrk="0" hangingPunct="0">
              <a:buFontTx/>
              <a:buChar char="•"/>
              <a:tabLst>
                <a:tab pos="227013" algn="l"/>
              </a:tabLst>
            </a:pPr>
            <a:endParaRPr lang="es-ES" sz="1600" dirty="0" smtClean="0">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Evaluación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la aptitud de la materia prima</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Verificación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del cumplimiento de los programas de fabricación</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Convalidación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y aseguramiento de los programas de inspección y ensayo, conforme a norma, y previamente aprobados por profesionales capacitados</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9153" name="Rectangle 1"/>
          <p:cNvSpPr>
            <a:spLocks noChangeArrowheads="1"/>
          </p:cNvSpPr>
          <p:nvPr/>
        </p:nvSpPr>
        <p:spPr bwMode="auto">
          <a:xfrm>
            <a:off x="496119" y="1016143"/>
            <a:ext cx="813690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tab pos="227013" algn="l"/>
              </a:tabLst>
            </a:pPr>
            <a:r>
              <a:rPr kumimoji="0" lang="es-ES_tradnl" sz="16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Inspección </a:t>
            </a:r>
            <a:r>
              <a:rPr kumimoji="0" lang="es-ES_tradnl" sz="16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en </a:t>
            </a:r>
            <a:r>
              <a:rPr kumimoji="0" lang="es-ES_tradnl" sz="16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Obra</a:t>
            </a:r>
          </a:p>
          <a:p>
            <a:pPr marL="0" marR="0" lvl="0" indent="0" algn="just" defTabSz="914400" rtl="0" eaLnBrk="0" fontAlgn="base" latinLnBrk="0" hangingPunct="0">
              <a:lnSpc>
                <a:spcPct val="100000"/>
              </a:lnSpc>
              <a:spcBef>
                <a:spcPct val="0"/>
              </a:spcBef>
              <a:spcAft>
                <a:spcPct val="0"/>
              </a:spcAft>
              <a:buClrTx/>
              <a:buSzTx/>
              <a:tabLst>
                <a:tab pos="227013" algn="l"/>
              </a:tabLst>
            </a:pPr>
            <a:endParaRPr kumimoji="0" lang="es-ES" sz="1600" b="1"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Dirigido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 garantizar la ejecución de los procesos de manipuleo, montaje y ensayo, conforme a diseño y especificación. </a:t>
            </a:r>
            <a:endPar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Para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ello es necesario  la asistencia de inspectores de tercera parte, cuya función específica sea la de garantizar el cumplimiento de los requisitos de diseño, la verificación de disponibilidad de materiales especificados y herramientas requeridas, el control documental de obra y el cumplimiento de los lineamientos explícitos en los estándares internacionales y en las reglas del buen arte, para el uso y manipuleo de este tipo de cañerías.</a:t>
            </a: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Como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cierre de obra y para garantizar el ajuste a los objetivos de cada proyecto, es fundamental efectuar un relevamiento final de la traza completa, registrando cada detalle de la instalación en su conjunto, y generando un documento de cierre en el que se consigne la siguiente información específica</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Cantidad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tuberías y accesorios instalados</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Localización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final de dispositivos de protección y regulación.</a:t>
            </a: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Desviaciones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registradas con respecto a la especificación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original.</a:t>
            </a: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Información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básica requerida para la gestión posterior de integridad y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mantenimiento, incluyendo áreas sensibles, cursos de agua, cruces con cañerías, asentamientos, etcétera.</a:t>
            </a:r>
            <a:endParaRPr kumimoji="0" lang="es-AR" sz="1600" b="0" i="0" u="none" strike="noStrike" cap="none" normalizeH="0" baseline="0" dirty="0" smtClean="0">
              <a:ln>
                <a:noFill/>
              </a:ln>
              <a:solidFill>
                <a:schemeClr val="tx1"/>
              </a:solidFill>
              <a:effectLst/>
              <a:latin typeface="Times" pitchFamily="18"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8129" name="Rectangle 1"/>
          <p:cNvSpPr>
            <a:spLocks noChangeArrowheads="1"/>
          </p:cNvSpPr>
          <p:nvPr/>
        </p:nvSpPr>
        <p:spPr bwMode="auto">
          <a:xfrm>
            <a:off x="424111" y="858193"/>
            <a:ext cx="828092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tab pos="227013" algn="l"/>
              </a:tabLst>
            </a:pPr>
            <a:r>
              <a:rPr kumimoji="0" lang="es-AR" sz="16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Indicadores de Gestión</a:t>
            </a:r>
          </a:p>
          <a:p>
            <a:pPr marL="0" marR="0" lvl="0" indent="0" algn="just" defTabSz="914400" rtl="0" eaLnBrk="0" fontAlgn="base" latinLnBrk="0" hangingPunct="0">
              <a:lnSpc>
                <a:spcPct val="100000"/>
              </a:lnSpc>
              <a:spcBef>
                <a:spcPct val="0"/>
              </a:spcBef>
              <a:spcAft>
                <a:spcPct val="0"/>
              </a:spcAft>
              <a:buClrTx/>
              <a:buSzTx/>
              <a:tabLst>
                <a:tab pos="227013" algn="l"/>
              </a:tabLst>
            </a:pPr>
            <a:endParaRPr kumimoji="0" lang="es-ES" sz="1600" b="1"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Los Indicadores de Gestión o Indicadores de Performance (IP) permiten un seguimiento eficiente del SGI, identificando de forma temprana las desviaciones que pueden comprometer la integridad de las cañerías, permitiendo efectuar las correcciones necesarias en forma inmediata</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lang="es-AR" sz="1600" dirty="0" smtClean="0">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 título </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ejemplo, algunos de los IP utilizados</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IP1: Fallas totales en líneas de ERFV / Fallas totales</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IP2: Fallas totales en líneas de ERFV / Longitud total</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IP3: Fallas en líneas de ERFV cuantificadas por tipo: a) dependientes del tiempo, b) independientes del tiempo y c) estables en el tiempo</a:t>
            </a: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endParaRPr kumimoji="0" lang="es-ES" sz="16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6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IP4: Cantidad de líneas de ERFV evaluadas/ Total de líneas de ERFV.</a:t>
            </a:r>
            <a:endParaRPr kumimoji="0" lang="es-AR" sz="1600" b="0" i="0" u="none" strike="noStrike" cap="none" normalizeH="0" baseline="0" dirty="0" smtClean="0">
              <a:ln>
                <a:noFill/>
              </a:ln>
              <a:solidFill>
                <a:schemeClr val="tx1"/>
              </a:solidFill>
              <a:effectLst/>
              <a:latin typeface="Times" pitchFamily="18"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3"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529" name="Rectangle 1"/>
          <p:cNvSpPr>
            <a:spLocks noChangeArrowheads="1"/>
          </p:cNvSpPr>
          <p:nvPr/>
        </p:nvSpPr>
        <p:spPr bwMode="auto">
          <a:xfrm>
            <a:off x="395536" y="1047219"/>
            <a:ext cx="835292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AR" dirty="0" smtClean="0">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lvl="3" algn="just" eaLnBrk="0" hangingPunct="0">
              <a:buFont typeface="Arial" pitchFamily="34" charset="0"/>
              <a:buChar char="•"/>
            </a:pPr>
            <a:r>
              <a:rPr lang="es-AR" dirty="0" smtClean="0">
                <a:latin typeface="Times" pitchFamily="18" charset="0"/>
                <a:ea typeface="Times New Roman" pitchFamily="18" charset="0"/>
                <a:cs typeface="Arial" pitchFamily="34" charset="0"/>
              </a:rPr>
              <a:t>  Baja resistencia al impacto, </a:t>
            </a:r>
          </a:p>
          <a:p>
            <a:pPr lvl="3" algn="just" eaLnBrk="0" hangingPunct="0">
              <a:buFont typeface="Arial" pitchFamily="34" charset="0"/>
              <a:buChar char="•"/>
            </a:pPr>
            <a:endParaRPr lang="es-AR" dirty="0" smtClean="0">
              <a:latin typeface="Times" pitchFamily="18" charset="0"/>
              <a:ea typeface="Times New Roman" pitchFamily="18" charset="0"/>
              <a:cs typeface="Arial" pitchFamily="34" charset="0"/>
            </a:endParaRPr>
          </a:p>
          <a:p>
            <a:pPr lvl="3" algn="just" eaLnBrk="0" hangingPunct="0">
              <a:buFont typeface="Arial" pitchFamily="34" charset="0"/>
              <a:buChar char="•"/>
            </a:pPr>
            <a:r>
              <a:rPr lang="es-AR" dirty="0" smtClean="0">
                <a:latin typeface="Times" pitchFamily="18" charset="0"/>
                <a:ea typeface="Times New Roman" pitchFamily="18" charset="0"/>
                <a:cs typeface="Arial" pitchFamily="34" charset="0"/>
              </a:rPr>
              <a:t>  Variación potencial de </a:t>
            </a:r>
            <a:r>
              <a:rPr lang="es-AR" dirty="0" smtClean="0">
                <a:latin typeface="Times" pitchFamily="18" charset="0"/>
                <a:ea typeface="Times New Roman" pitchFamily="18" charset="0"/>
                <a:cs typeface="Arial" pitchFamily="34" charset="0"/>
              </a:rPr>
              <a:t>las propiedades mecánicas en el tiempo, </a:t>
            </a:r>
          </a:p>
          <a:p>
            <a:pPr lvl="3" algn="just" eaLnBrk="0" hangingPunct="0">
              <a:buFont typeface="Arial" pitchFamily="34" charset="0"/>
              <a:buChar char="•"/>
            </a:pPr>
            <a:endParaRPr lang="es-AR" dirty="0" smtClean="0">
              <a:latin typeface="Times" pitchFamily="18" charset="0"/>
              <a:ea typeface="Times New Roman" pitchFamily="18" charset="0"/>
              <a:cs typeface="Arial" pitchFamily="34" charset="0"/>
            </a:endParaRPr>
          </a:p>
          <a:p>
            <a:pPr lvl="3" algn="just" eaLnBrk="0" hangingPunct="0">
              <a:buFont typeface="Arial" pitchFamily="34" charset="0"/>
              <a:buChar char="•"/>
            </a:pPr>
            <a:r>
              <a:rPr lang="es-AR" dirty="0" smtClean="0">
                <a:latin typeface="Times" pitchFamily="18" charset="0"/>
                <a:ea typeface="Times New Roman" pitchFamily="18" charset="0"/>
                <a:cs typeface="Arial" pitchFamily="34" charset="0"/>
              </a:rPr>
              <a:t>  </a:t>
            </a:r>
            <a:r>
              <a:rPr lang="es-AR" dirty="0" smtClean="0">
                <a:latin typeface="Times" pitchFamily="18" charset="0"/>
                <a:ea typeface="Times New Roman" pitchFamily="18" charset="0"/>
                <a:cs typeface="Arial" pitchFamily="34" charset="0"/>
              </a:rPr>
              <a:t>Operación inadecuada, </a:t>
            </a:r>
            <a:endParaRPr lang="es-AR" dirty="0" smtClean="0">
              <a:latin typeface="Times" pitchFamily="18" charset="0"/>
              <a:ea typeface="Times New Roman" pitchFamily="18" charset="0"/>
              <a:cs typeface="Arial" pitchFamily="34" charset="0"/>
            </a:endParaRPr>
          </a:p>
          <a:p>
            <a:pPr lvl="3" algn="just" eaLnBrk="0" hangingPunct="0">
              <a:buFont typeface="Arial" pitchFamily="34" charset="0"/>
              <a:buChar char="•"/>
            </a:pPr>
            <a:endParaRPr lang="es-AR" dirty="0" smtClean="0">
              <a:latin typeface="Times" pitchFamily="18" charset="0"/>
              <a:ea typeface="Times New Roman" pitchFamily="18" charset="0"/>
              <a:cs typeface="Arial" pitchFamily="34" charset="0"/>
            </a:endParaRPr>
          </a:p>
          <a:p>
            <a:pPr lvl="3" algn="just" eaLnBrk="0" hangingPunct="0">
              <a:buFont typeface="Arial" pitchFamily="34" charset="0"/>
              <a:buChar char="•"/>
            </a:pPr>
            <a:r>
              <a:rPr lang="es-AR" dirty="0" smtClean="0">
                <a:latin typeface="Times" pitchFamily="18" charset="0"/>
                <a:ea typeface="Times New Roman" pitchFamily="18" charset="0"/>
                <a:cs typeface="Arial" pitchFamily="34" charset="0"/>
              </a:rPr>
              <a:t>  Montaje deficiente; principalmente en las uniones. </a:t>
            </a:r>
          </a:p>
          <a:p>
            <a:pPr marL="0" marR="0" lvl="0" indent="0" algn="just" defTabSz="914400" rtl="0" eaLnBrk="0" fontAlgn="base" latinLnBrk="0" hangingPunct="0">
              <a:lnSpc>
                <a:spcPct val="100000"/>
              </a:lnSpc>
              <a:spcBef>
                <a:spcPct val="0"/>
              </a:spcBef>
              <a:spcAft>
                <a:spcPct val="0"/>
              </a:spcAft>
              <a:buClrTx/>
              <a:buSzTx/>
              <a:buFontTx/>
              <a:buNone/>
              <a:tabLst/>
            </a:pPr>
            <a:endParaRPr lang="es-AR" dirty="0" smtClean="0">
              <a:latin typeface="Times" pitchFamily="18" charset="0"/>
              <a:ea typeface="Times New Roman" pitchFamily="18" charset="0"/>
              <a:cs typeface="Arial" pitchFamily="34" charset="0"/>
            </a:endParaRPr>
          </a:p>
          <a:p>
            <a:pPr lvl="1" algn="just" eaLnBrk="0" hangingPunct="0">
              <a:buFont typeface="Arial" pitchFamily="34" charset="0"/>
              <a:buChar char="•"/>
            </a:pPr>
            <a:endParaRPr lang="es-AR" dirty="0" smtClean="0">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AR" dirty="0" smtClean="0">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es-AR" dirty="0" smtClean="0">
              <a:latin typeface="Times" pitchFamily="18" charset="0"/>
              <a:ea typeface="Times New Roman" pitchFamily="18" charset="0"/>
              <a:cs typeface="Arial" pitchFamily="34" charset="0"/>
            </a:endParaRPr>
          </a:p>
        </p:txBody>
      </p:sp>
      <p:sp>
        <p:nvSpPr>
          <p:cNvPr id="7" name="6 CuadroTexto"/>
          <p:cNvSpPr txBox="1"/>
          <p:nvPr/>
        </p:nvSpPr>
        <p:spPr>
          <a:xfrm>
            <a:off x="1475656" y="1268760"/>
            <a:ext cx="6122189" cy="369332"/>
          </a:xfrm>
          <a:prstGeom prst="rect">
            <a:avLst/>
          </a:prstGeom>
          <a:solidFill>
            <a:schemeClr val="accent1">
              <a:lumMod val="40000"/>
              <a:lumOff val="60000"/>
            </a:schemeClr>
          </a:solidFill>
        </p:spPr>
        <p:txBody>
          <a:bodyPr wrap="none" rtlCol="0">
            <a:spAutoFit/>
          </a:bodyPr>
          <a:lstStyle/>
          <a:p>
            <a:r>
              <a:rPr lang="es-AR" dirty="0" smtClean="0">
                <a:solidFill>
                  <a:srgbClr val="0070C0"/>
                </a:solidFill>
                <a:latin typeface="Times" pitchFamily="18" charset="0"/>
                <a:ea typeface="Times New Roman" pitchFamily="18" charset="0"/>
                <a:cs typeface="Arial" pitchFamily="34" charset="0"/>
              </a:rPr>
              <a:t>Existen factores que propician el desarrollo de fallas </a:t>
            </a:r>
            <a:r>
              <a:rPr lang="es-AR" dirty="0" smtClean="0">
                <a:solidFill>
                  <a:srgbClr val="0070C0"/>
                </a:solidFill>
                <a:latin typeface="Times" pitchFamily="18" charset="0"/>
                <a:ea typeface="Times New Roman" pitchFamily="18" charset="0"/>
                <a:cs typeface="Arial" pitchFamily="34" charset="0"/>
              </a:rPr>
              <a:t>eventuales:</a:t>
            </a:r>
            <a:endParaRPr lang="es-ES" dirty="0"/>
          </a:p>
        </p:txBody>
      </p:sp>
      <p:sp>
        <p:nvSpPr>
          <p:cNvPr id="8" name="7 Flecha curvada hacia la derecha"/>
          <p:cNvSpPr/>
          <p:nvPr/>
        </p:nvSpPr>
        <p:spPr>
          <a:xfrm>
            <a:off x="467544" y="1700808"/>
            <a:ext cx="936104" cy="91519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7105" name="Rectangle 1"/>
          <p:cNvSpPr>
            <a:spLocks noChangeArrowheads="1"/>
          </p:cNvSpPr>
          <p:nvPr/>
        </p:nvSpPr>
        <p:spPr bwMode="auto">
          <a:xfrm>
            <a:off x="467544" y="908720"/>
            <a:ext cx="8208912"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227013" algn="l"/>
              </a:tabLst>
            </a:pPr>
            <a:r>
              <a:rPr kumimoji="0" lang="es-AR" sz="1400"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CONCLUSIONES</a:t>
            </a: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En base a lo expuesto se pueden efectuar las siguientes conclusiones:  </a:t>
            </a:r>
          </a:p>
          <a:p>
            <a:pPr marL="0" marR="0" lvl="0" indent="0" algn="just" defTabSz="914400" rtl="0" eaLnBrk="0" fontAlgn="base" latinLnBrk="0" hangingPunct="0">
              <a:lnSpc>
                <a:spcPct val="100000"/>
              </a:lnSpc>
              <a:spcBef>
                <a:spcPct val="0"/>
              </a:spcBef>
              <a:spcAft>
                <a:spcPct val="0"/>
              </a:spcAft>
              <a:buClrTx/>
              <a:buSzTx/>
              <a:buFontTx/>
              <a:buNone/>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Dado el incremento en el uso tubulares fabricados con materiales compuestos, es fundamental establecer un Sistema de Gestión de Integridad que asegure la vida en servicio de estas cañerías.</a:t>
            </a:r>
          </a:p>
          <a:p>
            <a:pPr marL="0" marR="0" lvl="0" indent="0" algn="just" defTabSz="914400" rtl="0" eaLnBrk="0" fontAlgn="base" latinLnBrk="0" hangingPunct="0">
              <a:lnSpc>
                <a:spcPct val="100000"/>
              </a:lnSpc>
              <a:spcBef>
                <a:spcPct val="0"/>
              </a:spcBef>
              <a:spcAft>
                <a:spcPct val="0"/>
              </a:spcAft>
              <a:buClrTx/>
              <a:buSzTx/>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Si bien existe una serie de factores que favorecen la utilización de estos materiales en comparación con una cañería de acero al carbono convencional, se encuentran asimismo características y amenazas particulares que pueden comprometer en forma temprana su integridad. </a:t>
            </a:r>
          </a:p>
          <a:p>
            <a:pPr marL="0" marR="0" lvl="0" indent="0" algn="just" defTabSz="914400" rtl="0" eaLnBrk="0" fontAlgn="base" latinLnBrk="0" hangingPunct="0">
              <a:lnSpc>
                <a:spcPct val="100000"/>
              </a:lnSpc>
              <a:spcBef>
                <a:spcPct val="0"/>
              </a:spcBef>
              <a:spcAft>
                <a:spcPct val="0"/>
              </a:spcAft>
              <a:buClrTx/>
              <a:buSzTx/>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El Sistema de Gestión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 Integridad</a:t>
            </a:r>
            <a:r>
              <a:rPr kumimoji="0" lang="es-AR" sz="1400" b="0" i="0" u="none" strike="noStrike" cap="none" normalizeH="0" dirty="0" smtClean="0">
                <a:ln>
                  <a:noFill/>
                </a:ln>
                <a:solidFill>
                  <a:schemeClr val="tx1"/>
                </a:solidFill>
                <a:effectLst/>
                <a:latin typeface="Times" pitchFamily="18" charset="0"/>
                <a:ea typeface="Times New Roman" pitchFamily="18" charset="0"/>
                <a:cs typeface="Arial" pitchFamily="34" charset="0"/>
              </a:rPr>
              <a:t>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debe contemplar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todas las etapas involucradas, el diseño, la construcción, la operación y el mantenimiento de líneas, para garantizar una operación confiable y segura.</a:t>
            </a:r>
          </a:p>
          <a:p>
            <a:pPr marL="0" marR="0" lvl="0" indent="0" algn="just" defTabSz="914400" rtl="0" eaLnBrk="0" fontAlgn="base" latinLnBrk="0" hangingPunct="0">
              <a:lnSpc>
                <a:spcPct val="100000"/>
              </a:lnSpc>
              <a:spcBef>
                <a:spcPct val="0"/>
              </a:spcBef>
              <a:spcAft>
                <a:spcPct val="0"/>
              </a:spcAft>
              <a:buClrTx/>
              <a:buSzTx/>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Dentro de las amenazas identificadas como de mayor relevancia </a:t>
            </a:r>
            <a:r>
              <a:rPr kumimoji="0" lang="es-ES" sz="1400" b="0" i="0" u="none" strike="noStrike" cap="none" normalizeH="0" baseline="0" dirty="0" smtClean="0">
                <a:ln>
                  <a:noFill/>
                </a:ln>
                <a:solidFill>
                  <a:srgbClr val="000000"/>
                </a:solidFill>
                <a:effectLst/>
                <a:latin typeface="Times" pitchFamily="18" charset="0"/>
                <a:ea typeface="Times New Roman" pitchFamily="18" charset="0"/>
                <a:cs typeface="Arial" pitchFamily="34" charset="0"/>
              </a:rPr>
              <a:t>en la estadística de falla de estos materiales podemos citar: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 en el corto plazo: defectos de construcción (principalmente en uniones) y defectos de fabricación, b) en el medio y largo plazo: defectos de operación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(temperatura excesiva, </a:t>
            </a: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eventos hidrodinámicos). Pueden existir además problemas asociados a eventos de impacto y sobrecarga, cuya ocurrencia está condicionado el nivel de actividad, grado de supervisión y señalización de las cañerías. </a:t>
            </a:r>
          </a:p>
          <a:p>
            <a:pPr marL="0" marR="0" lvl="0" indent="0" algn="just" defTabSz="914400" rtl="0" eaLnBrk="0" fontAlgn="base" latinLnBrk="0" hangingPunct="0">
              <a:lnSpc>
                <a:spcPct val="100000"/>
              </a:lnSpc>
              <a:spcBef>
                <a:spcPct val="0"/>
              </a:spcBef>
              <a:spcAft>
                <a:spcPct val="0"/>
              </a:spcAft>
              <a:buClrTx/>
              <a:buSzTx/>
              <a:tabLst>
                <a:tab pos="227013" algn="l"/>
              </a:tabLst>
            </a:pPr>
            <a:endParaRPr kumimoji="0" lang="es-ES" sz="1400" b="0" i="0" u="none" strike="noStrike" cap="none" normalizeH="0" baseline="0" dirty="0" smtClean="0">
              <a:ln>
                <a:noFill/>
              </a:ln>
              <a:solidFill>
                <a:schemeClr val="tx1"/>
              </a:solidFill>
              <a:effectLst/>
              <a:latin typeface="Times"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7013" algn="l"/>
              </a:tabLst>
            </a:pPr>
            <a:r>
              <a:rPr kumimoji="0" lang="es-AR" sz="1400"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Es de vital importancia el seguimiento de la evolución de las propiedades físico químicas del material en el tiempo, mediante planes de inspección y análisis de laboratorio sobre muestras extraídas de las cañerías en servicio.  </a:t>
            </a:r>
            <a:endParaRPr kumimoji="0" lang="es-AR" sz="1400" b="0" i="0" u="none" strike="noStrike" cap="none" normalizeH="0" baseline="0" dirty="0" smtClean="0">
              <a:ln>
                <a:noFill/>
              </a:ln>
              <a:solidFill>
                <a:schemeClr val="tx1"/>
              </a:solidFill>
              <a:effectLst/>
              <a:latin typeface="Times" pitchFamily="18"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2166337" y="2996952"/>
            <a:ext cx="4825360" cy="954107"/>
          </a:xfrm>
          <a:prstGeom prst="rect">
            <a:avLst/>
          </a:prstGeom>
          <a:noFill/>
        </p:spPr>
        <p:txBody>
          <a:bodyPr wrap="none" rtlCol="0">
            <a:spAutoFit/>
          </a:bodyPr>
          <a:lstStyle/>
          <a:p>
            <a:r>
              <a:rPr lang="en-GB" sz="2800" dirty="0" err="1" smtClean="0">
                <a:latin typeface="Times" pitchFamily="18" charset="0"/>
              </a:rPr>
              <a:t>Muchas</a:t>
            </a:r>
            <a:r>
              <a:rPr lang="en-GB" sz="2800" dirty="0" smtClean="0">
                <a:latin typeface="Times" pitchFamily="18" charset="0"/>
              </a:rPr>
              <a:t> </a:t>
            </a:r>
            <a:r>
              <a:rPr lang="en-GB" sz="2800" dirty="0" err="1" smtClean="0">
                <a:latin typeface="Times" pitchFamily="18" charset="0"/>
              </a:rPr>
              <a:t>gracias</a:t>
            </a:r>
            <a:r>
              <a:rPr lang="en-GB" sz="2800" dirty="0" smtClean="0">
                <a:latin typeface="Times" pitchFamily="18" charset="0"/>
              </a:rPr>
              <a:t> </a:t>
            </a:r>
            <a:r>
              <a:rPr lang="en-GB" sz="2800" dirty="0" err="1" smtClean="0">
                <a:latin typeface="Times" pitchFamily="18" charset="0"/>
              </a:rPr>
              <a:t>por</a:t>
            </a:r>
            <a:r>
              <a:rPr lang="en-GB" sz="2800" dirty="0" smtClean="0">
                <a:latin typeface="Times" pitchFamily="18" charset="0"/>
              </a:rPr>
              <a:t> </a:t>
            </a:r>
            <a:r>
              <a:rPr lang="en-GB" sz="2800" dirty="0" err="1" smtClean="0">
                <a:latin typeface="Times" pitchFamily="18" charset="0"/>
              </a:rPr>
              <a:t>su</a:t>
            </a:r>
            <a:r>
              <a:rPr lang="en-GB" sz="2800" dirty="0" smtClean="0">
                <a:latin typeface="Times" pitchFamily="18" charset="0"/>
              </a:rPr>
              <a:t> </a:t>
            </a:r>
            <a:r>
              <a:rPr lang="en-GB" sz="2800" dirty="0" err="1" smtClean="0">
                <a:latin typeface="Times" pitchFamily="18" charset="0"/>
              </a:rPr>
              <a:t>atención</a:t>
            </a:r>
            <a:r>
              <a:rPr lang="en-GB" sz="2800" dirty="0" smtClean="0">
                <a:latin typeface="Times" pitchFamily="18" charset="0"/>
              </a:rPr>
              <a:t>!</a:t>
            </a:r>
            <a:endParaRPr lang="en-GB" sz="2800" dirty="0" smtClean="0">
              <a:latin typeface="Times" pitchFamily="18" charset="0"/>
            </a:endParaRPr>
          </a:p>
          <a:p>
            <a:endParaRPr lang="es-AR" sz="2800" dirty="0"/>
          </a:p>
        </p:txBody>
      </p:sp>
      <p:sp>
        <p:nvSpPr>
          <p:cNvPr id="7" name="6 CuadroTexto"/>
          <p:cNvSpPr txBox="1"/>
          <p:nvPr/>
        </p:nvSpPr>
        <p:spPr>
          <a:xfrm>
            <a:off x="5004048" y="5157192"/>
            <a:ext cx="3073277" cy="646331"/>
          </a:xfrm>
          <a:prstGeom prst="rect">
            <a:avLst/>
          </a:prstGeom>
          <a:noFill/>
        </p:spPr>
        <p:txBody>
          <a:bodyPr wrap="none" rtlCol="0">
            <a:spAutoFit/>
          </a:bodyPr>
          <a:lstStyle/>
          <a:p>
            <a:r>
              <a:rPr lang="en-GB" dirty="0" smtClean="0">
                <a:hlinkClick r:id="rId3"/>
              </a:rPr>
              <a:t>apellicano@sintecsa.com.ar</a:t>
            </a:r>
            <a:endParaRPr lang="en-GB" dirty="0" smtClean="0"/>
          </a:p>
          <a:p>
            <a:endParaRPr lang="es-A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3"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529" name="Rectangle 1"/>
          <p:cNvSpPr>
            <a:spLocks noChangeArrowheads="1"/>
          </p:cNvSpPr>
          <p:nvPr/>
        </p:nvSpPr>
        <p:spPr bwMode="auto">
          <a:xfrm>
            <a:off x="395536" y="610518"/>
            <a:ext cx="835292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es-AR" dirty="0" smtClean="0">
              <a:latin typeface="Times" pitchFamily="18" charset="0"/>
              <a:ea typeface="Times New Roman" pitchFamily="18" charset="0"/>
              <a:cs typeface="Arial" pitchFamily="34" charset="0"/>
            </a:endParaRPr>
          </a:p>
          <a:p>
            <a:pPr eaLnBrk="0" hangingPunct="0">
              <a:spcBef>
                <a:spcPts val="0"/>
              </a:spcBef>
              <a:spcAft>
                <a:spcPts val="0"/>
              </a:spcAft>
              <a:tabLst>
                <a:tab pos="227076" algn="l"/>
              </a:tabLst>
            </a:pP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Con el </a:t>
            </a:r>
            <a:r>
              <a:rPr kumimoji="0" lang="es-AR" b="1"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objeto</a:t>
            </a: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de asegurar una adecuada performance de este material en el tiempo, minimizando el riesgo de falla asociado, es necesario </a:t>
            </a: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implementar:</a:t>
            </a:r>
          </a:p>
          <a:p>
            <a:pPr eaLnBrk="0" hangingPunct="0">
              <a:spcBef>
                <a:spcPts val="0"/>
              </a:spcBef>
              <a:spcAft>
                <a:spcPts val="0"/>
              </a:spcAft>
              <a:tabLst>
                <a:tab pos="227076" algn="l"/>
              </a:tabLst>
            </a:pPr>
            <a:endParaRPr lang="es-AR" dirty="0" smtClean="0">
              <a:latin typeface="Times" pitchFamily="18" charset="0"/>
              <a:ea typeface="Times New Roman" pitchFamily="18" charset="0"/>
              <a:cs typeface="Arial" pitchFamily="34" charset="0"/>
            </a:endParaRPr>
          </a:p>
          <a:p>
            <a:pPr eaLnBrk="0" hangingPunct="0">
              <a:spcBef>
                <a:spcPts val="0"/>
              </a:spcBef>
              <a:spcAft>
                <a:spcPts val="0"/>
              </a:spcAft>
              <a:tabLst>
                <a:tab pos="227076" algn="l"/>
              </a:tabLst>
            </a:pPr>
            <a:endParaRPr lang="es-AR" dirty="0" smtClean="0">
              <a:latin typeface="Times" pitchFamily="18" charset="0"/>
              <a:ea typeface="Times New Roman" pitchFamily="18" charset="0"/>
              <a:cs typeface="Arial" pitchFamily="34" charset="0"/>
            </a:endParaRPr>
          </a:p>
          <a:p>
            <a:pPr eaLnBrk="0" hangingPunct="0">
              <a:spcBef>
                <a:spcPts val="0"/>
              </a:spcBef>
              <a:spcAft>
                <a:spcPts val="0"/>
              </a:spcAft>
              <a:tabLst>
                <a:tab pos="227076" algn="l"/>
              </a:tabLst>
            </a:pPr>
            <a:endParaRPr lang="es-AR" dirty="0" smtClean="0">
              <a:latin typeface="Times" pitchFamily="18" charset="0"/>
              <a:ea typeface="Times New Roman" pitchFamily="18" charset="0"/>
              <a:cs typeface="Arial" pitchFamily="34" charset="0"/>
            </a:endParaRPr>
          </a:p>
          <a:p>
            <a:pPr algn="ctr" eaLnBrk="0" hangingPunct="0">
              <a:spcBef>
                <a:spcPts val="0"/>
              </a:spcBef>
              <a:spcAft>
                <a:spcPts val="0"/>
              </a:spcAft>
              <a:tabLst>
                <a:tab pos="227076" algn="l"/>
              </a:tabLst>
            </a:pPr>
            <a:endParaRPr kumimoji="0" lang="es-AR" b="1" i="0" u="none" strike="noStrike" cap="none" normalizeH="0" baseline="0" dirty="0" smtClean="0">
              <a:ln>
                <a:noFill/>
              </a:ln>
              <a:solidFill>
                <a:srgbClr val="0070C0"/>
              </a:solidFill>
              <a:effectLst/>
              <a:latin typeface="Times" pitchFamily="18" charset="0"/>
              <a:ea typeface="Times New Roman" pitchFamily="18" charset="0"/>
              <a:cs typeface="Arial" pitchFamily="34" charset="0"/>
            </a:endParaRPr>
          </a:p>
          <a:p>
            <a:pPr algn="ctr" eaLnBrk="0" hangingPunct="0">
              <a:spcBef>
                <a:spcPts val="0"/>
              </a:spcBef>
              <a:spcAft>
                <a:spcPts val="0"/>
              </a:spcAft>
              <a:tabLst>
                <a:tab pos="227076" algn="l"/>
              </a:tabLst>
            </a:pPr>
            <a:r>
              <a:rPr kumimoji="0" lang="es-AR" b="1" i="0" u="none" strike="noStrike" cap="none" normalizeH="0" baseline="0" dirty="0" smtClean="0">
                <a:ln>
                  <a:noFill/>
                </a:ln>
                <a:solidFill>
                  <a:srgbClr val="0070C0"/>
                </a:solidFill>
                <a:effectLst/>
                <a:latin typeface="Times" pitchFamily="18" charset="0"/>
                <a:ea typeface="Times New Roman" pitchFamily="18" charset="0"/>
                <a:cs typeface="Arial" pitchFamily="34" charset="0"/>
              </a:rPr>
              <a:t>Sistema </a:t>
            </a:r>
            <a:r>
              <a:rPr kumimoji="0" lang="es-AR" b="1" i="0" u="none" strike="noStrike" cap="none" normalizeH="0" baseline="0" dirty="0" smtClean="0">
                <a:ln>
                  <a:noFill/>
                </a:ln>
                <a:solidFill>
                  <a:srgbClr val="0070C0"/>
                </a:solidFill>
                <a:effectLst/>
                <a:latin typeface="Times" pitchFamily="18" charset="0"/>
                <a:ea typeface="Times New Roman" pitchFamily="18" charset="0"/>
                <a:cs typeface="Arial" pitchFamily="34" charset="0"/>
              </a:rPr>
              <a:t>de Gestión de la Integridad </a:t>
            </a:r>
            <a:endParaRPr kumimoji="0" lang="es-AR" b="1" i="0" u="none" strike="noStrike" cap="none" normalizeH="0" baseline="0" dirty="0" smtClean="0">
              <a:ln>
                <a:noFill/>
              </a:ln>
              <a:solidFill>
                <a:srgbClr val="0070C0"/>
              </a:solidFill>
              <a:effectLst/>
              <a:latin typeface="Times" pitchFamily="18" charset="0"/>
              <a:ea typeface="Times New Roman" pitchFamily="18" charset="0"/>
              <a:cs typeface="Arial" pitchFamily="34" charset="0"/>
            </a:endParaRPr>
          </a:p>
          <a:p>
            <a:pPr eaLnBrk="0" hangingPunct="0">
              <a:spcBef>
                <a:spcPts val="0"/>
              </a:spcBef>
              <a:spcAft>
                <a:spcPts val="0"/>
              </a:spcAft>
              <a:tabLst>
                <a:tab pos="227076" algn="l"/>
              </a:tabLst>
            </a:pPr>
            <a:endParaRPr lang="es-AR" b="1" dirty="0" smtClean="0">
              <a:solidFill>
                <a:srgbClr val="0070C0"/>
              </a:solidFill>
              <a:latin typeface="Times" pitchFamily="18" charset="0"/>
              <a:ea typeface="Times New Roman" pitchFamily="18" charset="0"/>
              <a:cs typeface="Arial" pitchFamily="34" charset="0"/>
            </a:endParaRPr>
          </a:p>
          <a:p>
            <a:pPr eaLnBrk="0" hangingPunct="0">
              <a:spcBef>
                <a:spcPts val="0"/>
              </a:spcBef>
              <a:spcAft>
                <a:spcPts val="0"/>
              </a:spcAft>
              <a:tabLst>
                <a:tab pos="227076" algn="l"/>
              </a:tabLst>
            </a:pPr>
            <a:endParaRPr kumimoji="0" lang="es-AR" b="1" i="0" u="none" strike="noStrike" cap="none" normalizeH="0" baseline="0" dirty="0" smtClean="0">
              <a:ln>
                <a:noFill/>
              </a:ln>
              <a:solidFill>
                <a:srgbClr val="0070C0"/>
              </a:solidFill>
              <a:effectLst/>
              <a:latin typeface="Times" pitchFamily="18" charset="0"/>
              <a:ea typeface="Times New Roman" pitchFamily="18" charset="0"/>
              <a:cs typeface="Arial" pitchFamily="34" charset="0"/>
            </a:endParaRPr>
          </a:p>
          <a:p>
            <a:pPr eaLnBrk="0" hangingPunct="0">
              <a:spcBef>
                <a:spcPts val="0"/>
              </a:spcBef>
              <a:spcAft>
                <a:spcPts val="0"/>
              </a:spcAft>
              <a:tabLst>
                <a:tab pos="227076" algn="l"/>
              </a:tabLst>
            </a:pPr>
            <a:r>
              <a:rPr lang="es-AR" dirty="0" smtClean="0">
                <a:latin typeface="Times" pitchFamily="18" charset="0"/>
                <a:ea typeface="Times New Roman" pitchFamily="18" charset="0"/>
                <a:cs typeface="Arial" pitchFamily="34" charset="0"/>
              </a:rPr>
              <a:t>que </a:t>
            </a:r>
            <a:r>
              <a:rPr lang="es-AR" dirty="0" smtClean="0">
                <a:latin typeface="Times" pitchFamily="18" charset="0"/>
                <a:ea typeface="Times New Roman" pitchFamily="18" charset="0"/>
                <a:cs typeface="Arial" pitchFamily="34" charset="0"/>
              </a:rPr>
              <a:t>permita el cumplimiento de los </a:t>
            </a:r>
            <a:r>
              <a:rPr lang="es-AR" dirty="0" smtClean="0">
                <a:latin typeface="Times"/>
                <a:ea typeface="Times New Roman"/>
                <a:cs typeface="Arial"/>
              </a:rPr>
              <a:t>siguientes </a:t>
            </a:r>
            <a:r>
              <a:rPr lang="es-AR" b="1" dirty="0" smtClean="0">
                <a:latin typeface="Times"/>
                <a:ea typeface="Times New Roman"/>
                <a:cs typeface="Arial"/>
              </a:rPr>
              <a:t>objetivos </a:t>
            </a:r>
            <a:r>
              <a:rPr lang="es-AR" b="1" dirty="0" smtClean="0">
                <a:latin typeface="Times"/>
                <a:ea typeface="Times New Roman"/>
                <a:cs typeface="Arial"/>
              </a:rPr>
              <a:t>particulares</a:t>
            </a:r>
            <a:r>
              <a:rPr lang="es-AR" dirty="0" smtClean="0">
                <a:latin typeface="Times"/>
                <a:ea typeface="Times New Roman"/>
                <a:cs typeface="Arial"/>
              </a:rPr>
              <a:t>:</a:t>
            </a:r>
          </a:p>
          <a:p>
            <a:pPr eaLnBrk="0" hangingPunct="0">
              <a:spcBef>
                <a:spcPts val="0"/>
              </a:spcBef>
              <a:spcAft>
                <a:spcPts val="0"/>
              </a:spcAft>
              <a:tabLst>
                <a:tab pos="227076" algn="l"/>
              </a:tabLst>
            </a:pPr>
            <a:endParaRPr lang="es-AR" dirty="0" smtClean="0">
              <a:latin typeface="Times"/>
              <a:cs typeface="Arial"/>
            </a:endParaRPr>
          </a:p>
          <a:p>
            <a:pPr lvl="1" algn="just" eaLnBrk="0" hangingPunct="0">
              <a:buFont typeface="Wingdings" pitchFamily="2" charset="2"/>
              <a:buChar char="ü"/>
            </a:pPr>
            <a:r>
              <a:rPr lang="es-AR" dirty="0" smtClean="0">
                <a:latin typeface="Times" pitchFamily="18" charset="0"/>
                <a:ea typeface="Times New Roman" pitchFamily="18" charset="0"/>
                <a:cs typeface="Arial" pitchFamily="34" charset="0"/>
              </a:rPr>
              <a:t>  Cumplir </a:t>
            </a:r>
            <a:r>
              <a:rPr lang="es-AR" dirty="0" smtClean="0">
                <a:latin typeface="Times" pitchFamily="18" charset="0"/>
                <a:ea typeface="Times New Roman" pitchFamily="18" charset="0"/>
                <a:cs typeface="Arial" pitchFamily="34" charset="0"/>
              </a:rPr>
              <a:t>con los requerimientos regulatorios vigentes</a:t>
            </a:r>
            <a:r>
              <a:rPr lang="es-AR" dirty="0" smtClean="0">
                <a:latin typeface="Times" pitchFamily="18" charset="0"/>
                <a:ea typeface="Times New Roman" pitchFamily="18" charset="0"/>
                <a:cs typeface="Arial" pitchFamily="34" charset="0"/>
              </a:rPr>
              <a:t>,</a:t>
            </a:r>
          </a:p>
          <a:p>
            <a:pPr lvl="1" algn="just" eaLnBrk="0" hangingPunct="0">
              <a:buFont typeface="Wingdings" pitchFamily="2" charset="2"/>
              <a:buChar char="ü"/>
            </a:pPr>
            <a:endParaRPr lang="es-AR" dirty="0" smtClean="0">
              <a:latin typeface="Times" pitchFamily="18" charset="0"/>
              <a:ea typeface="Times New Roman" pitchFamily="18" charset="0"/>
              <a:cs typeface="Arial" pitchFamily="34" charset="0"/>
            </a:endParaRPr>
          </a:p>
          <a:p>
            <a:pPr lvl="1" algn="just" eaLnBrk="0" hangingPunct="0">
              <a:buFont typeface="Wingdings" pitchFamily="2" charset="2"/>
              <a:buChar char="ü"/>
            </a:pPr>
            <a:r>
              <a:rPr lang="es-AR" dirty="0" smtClean="0">
                <a:latin typeface="Times" pitchFamily="18" charset="0"/>
                <a:ea typeface="Times New Roman" pitchFamily="18" charset="0"/>
                <a:cs typeface="Arial" pitchFamily="34" charset="0"/>
              </a:rPr>
              <a:t> </a:t>
            </a:r>
            <a:r>
              <a:rPr lang="es-AR" dirty="0" smtClean="0">
                <a:latin typeface="Times" pitchFamily="18" charset="0"/>
                <a:ea typeface="Times New Roman" pitchFamily="18" charset="0"/>
                <a:cs typeface="Arial" pitchFamily="34" charset="0"/>
              </a:rPr>
              <a:t> Evitar </a:t>
            </a:r>
            <a:r>
              <a:rPr lang="es-AR" dirty="0" smtClean="0">
                <a:latin typeface="Times" pitchFamily="18" charset="0"/>
                <a:ea typeface="Times New Roman" pitchFamily="18" charset="0"/>
                <a:cs typeface="Arial" pitchFamily="34" charset="0"/>
              </a:rPr>
              <a:t>la ocurrencia de </a:t>
            </a:r>
            <a:r>
              <a:rPr lang="es-AR" dirty="0" smtClean="0">
                <a:latin typeface="Times" pitchFamily="18" charset="0"/>
                <a:ea typeface="Times New Roman" pitchFamily="18" charset="0"/>
                <a:cs typeface="Arial" pitchFamily="34" charset="0"/>
              </a:rPr>
              <a:t>fallas,</a:t>
            </a:r>
          </a:p>
          <a:p>
            <a:pPr lvl="1" algn="just" eaLnBrk="0" hangingPunct="0"/>
            <a:r>
              <a:rPr lang="es-AR" dirty="0" smtClean="0">
                <a:latin typeface="Times" pitchFamily="18" charset="0"/>
                <a:ea typeface="Times New Roman" pitchFamily="18" charset="0"/>
                <a:cs typeface="Arial" pitchFamily="34" charset="0"/>
              </a:rPr>
              <a:t> </a:t>
            </a:r>
            <a:endParaRPr lang="es-AR" dirty="0" smtClean="0">
              <a:latin typeface="Times" pitchFamily="18" charset="0"/>
              <a:ea typeface="Times New Roman" pitchFamily="18" charset="0"/>
              <a:cs typeface="Arial" pitchFamily="34" charset="0"/>
            </a:endParaRPr>
          </a:p>
          <a:p>
            <a:pPr lvl="1" algn="just" eaLnBrk="0" hangingPunct="0">
              <a:buFont typeface="Wingdings" pitchFamily="2" charset="2"/>
              <a:buChar char="ü"/>
            </a:pPr>
            <a:r>
              <a:rPr lang="es-AR" dirty="0" smtClean="0">
                <a:latin typeface="Times" pitchFamily="18" charset="0"/>
                <a:ea typeface="Times New Roman" pitchFamily="18" charset="0"/>
                <a:cs typeface="Arial" pitchFamily="34" charset="0"/>
              </a:rPr>
              <a:t> </a:t>
            </a:r>
            <a:r>
              <a:rPr lang="es-AR" dirty="0" smtClean="0">
                <a:latin typeface="Times" pitchFamily="18" charset="0"/>
                <a:ea typeface="Times New Roman" pitchFamily="18" charset="0"/>
                <a:cs typeface="Arial" pitchFamily="34" charset="0"/>
              </a:rPr>
              <a:t> Asegurar </a:t>
            </a:r>
            <a:r>
              <a:rPr lang="es-AR" dirty="0" smtClean="0">
                <a:latin typeface="Times" pitchFamily="18" charset="0"/>
                <a:ea typeface="Times New Roman" pitchFamily="18" charset="0"/>
                <a:cs typeface="Arial" pitchFamily="34" charset="0"/>
              </a:rPr>
              <a:t>los márgenes de seguridad de la operación en el tiempo</a:t>
            </a:r>
            <a:r>
              <a:rPr lang="es-AR" dirty="0" smtClean="0">
                <a:latin typeface="Times" pitchFamily="18" charset="0"/>
                <a:ea typeface="Times New Roman" pitchFamily="18" charset="0"/>
                <a:cs typeface="Arial" pitchFamily="34" charset="0"/>
              </a:rPr>
              <a:t>,</a:t>
            </a:r>
          </a:p>
          <a:p>
            <a:pPr lvl="1" algn="just" eaLnBrk="0" hangingPunct="0">
              <a:buFont typeface="Wingdings" pitchFamily="2" charset="2"/>
              <a:buChar char="ü"/>
            </a:pPr>
            <a:endParaRPr lang="es-ES" dirty="0" smtClean="0">
              <a:latin typeface="Times" pitchFamily="18" charset="0"/>
              <a:ea typeface="Times New Roman" pitchFamily="18" charset="0"/>
              <a:cs typeface="Arial" pitchFamily="34" charset="0"/>
            </a:endParaRPr>
          </a:p>
          <a:p>
            <a:pPr lvl="1" algn="just" eaLnBrk="0" hangingPunct="0">
              <a:buFont typeface="Wingdings" pitchFamily="2" charset="2"/>
              <a:buChar char="ü"/>
            </a:pPr>
            <a:r>
              <a:rPr lang="es-AR" dirty="0" smtClean="0">
                <a:latin typeface="Times" pitchFamily="18" charset="0"/>
                <a:ea typeface="Times New Roman" pitchFamily="18" charset="0"/>
                <a:cs typeface="Arial" pitchFamily="34" charset="0"/>
              </a:rPr>
              <a:t> </a:t>
            </a:r>
            <a:r>
              <a:rPr lang="es-AR" dirty="0" smtClean="0">
                <a:latin typeface="Times" pitchFamily="18" charset="0"/>
                <a:ea typeface="Times New Roman" pitchFamily="18" charset="0"/>
                <a:cs typeface="Arial" pitchFamily="34" charset="0"/>
              </a:rPr>
              <a:t> Adecuar </a:t>
            </a:r>
            <a:r>
              <a:rPr lang="es-AR" dirty="0" smtClean="0">
                <a:latin typeface="Times" pitchFamily="18" charset="0"/>
                <a:ea typeface="Times New Roman" pitchFamily="18" charset="0"/>
                <a:cs typeface="Arial" pitchFamily="34" charset="0"/>
              </a:rPr>
              <a:t>la estrategia de mantenimiento a los objetivos de la unidad de gestión</a:t>
            </a:r>
            <a:r>
              <a:rPr lang="es-AR" dirty="0" smtClean="0">
                <a:latin typeface="Times" pitchFamily="18" charset="0"/>
                <a:ea typeface="Times New Roman" pitchFamily="18" charset="0"/>
                <a:cs typeface="Arial" pitchFamily="34" charset="0"/>
              </a:rPr>
              <a:t>.</a:t>
            </a:r>
            <a:endParaRPr lang="es-AR" dirty="0" smtClean="0">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es-AR" dirty="0" smtClean="0">
              <a:latin typeface="Times" pitchFamily="18" charset="0"/>
              <a:ea typeface="Times New Roman" pitchFamily="18" charset="0"/>
              <a:cs typeface="Arial" pitchFamily="34" charset="0"/>
            </a:endParaRPr>
          </a:p>
        </p:txBody>
      </p:sp>
      <p:sp>
        <p:nvSpPr>
          <p:cNvPr id="5" name="4 Rectángulo"/>
          <p:cNvSpPr/>
          <p:nvPr/>
        </p:nvSpPr>
        <p:spPr>
          <a:xfrm>
            <a:off x="2375756" y="2223914"/>
            <a:ext cx="4392488"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abajo"/>
          <p:cNvSpPr/>
          <p:nvPr/>
        </p:nvSpPr>
        <p:spPr>
          <a:xfrm>
            <a:off x="4355976" y="1628800"/>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529" name="Rectangle 1"/>
          <p:cNvSpPr>
            <a:spLocks noChangeArrowheads="1"/>
          </p:cNvSpPr>
          <p:nvPr/>
        </p:nvSpPr>
        <p:spPr bwMode="auto">
          <a:xfrm>
            <a:off x="395536" y="764704"/>
            <a:ext cx="835292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es-AR" dirty="0" smtClean="0">
              <a:latin typeface="Times" pitchFamily="18" charset="0"/>
              <a:ea typeface="Times New Roman" pitchFamily="18" charset="0"/>
              <a:cs typeface="Arial" pitchFamily="34" charset="0"/>
            </a:endParaRPr>
          </a:p>
          <a:p>
            <a:pPr lvl="0" algn="just" eaLnBrk="0" hangingPunct="0"/>
            <a:r>
              <a:rPr lang="es-AR" dirty="0" smtClean="0">
                <a:latin typeface="Times" pitchFamily="18" charset="0"/>
                <a:ea typeface="Times New Roman" pitchFamily="18" charset="0"/>
                <a:cs typeface="Arial" pitchFamily="34" charset="0"/>
              </a:rPr>
              <a:t>El</a:t>
            </a:r>
            <a:r>
              <a:rPr lang="es-AR" b="1" dirty="0" smtClean="0">
                <a:solidFill>
                  <a:srgbClr val="0070C0"/>
                </a:solidFill>
                <a:latin typeface="Times" pitchFamily="18" charset="0"/>
                <a:ea typeface="Times New Roman" pitchFamily="18" charset="0"/>
                <a:cs typeface="Arial" pitchFamily="34" charset="0"/>
              </a:rPr>
              <a:t> Sistema de Gestión de la Integridad </a:t>
            </a:r>
            <a:r>
              <a:rPr lang="es-AR" dirty="0" smtClean="0">
                <a:latin typeface="Times"/>
                <a:ea typeface="Times New Roman"/>
                <a:cs typeface="Arial"/>
              </a:rPr>
              <a:t>constituye una herramienta sistemática que </a:t>
            </a: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debe integrar todas las etapas involucradas: </a:t>
            </a:r>
            <a:endPar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lvl="0" algn="just" eaLnBrk="0" hangingPunct="0"/>
            <a:endPar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marR="0" lvl="1" indent="0" algn="just" defTabSz="914400" eaLnBrk="0" latinLnBrk="0" hangingPunct="0">
              <a:lnSpc>
                <a:spcPct val="100000"/>
              </a:lnSpc>
              <a:buClrTx/>
              <a:buSzTx/>
              <a:buFont typeface="Arial" pitchFamily="34" charset="0"/>
              <a:buChar char="•"/>
              <a:tabLst/>
            </a:pPr>
            <a:r>
              <a:rPr lang="es-AR" dirty="0" smtClean="0">
                <a:latin typeface="Times" pitchFamily="18" charset="0"/>
                <a:ea typeface="Times New Roman" pitchFamily="18" charset="0"/>
                <a:cs typeface="Arial" pitchFamily="34" charset="0"/>
              </a:rPr>
              <a:t>  Diseño e ingeniería, </a:t>
            </a:r>
            <a:endParaRPr lang="es-AR" dirty="0" smtClean="0">
              <a:latin typeface="Times" pitchFamily="18" charset="0"/>
              <a:ea typeface="Times New Roman" pitchFamily="18" charset="0"/>
              <a:cs typeface="Arial" pitchFamily="34" charset="0"/>
            </a:endParaRPr>
          </a:p>
          <a:p>
            <a:pPr marR="0" lvl="1" indent="0" algn="just" defTabSz="914400" eaLnBrk="0" latinLnBrk="0" hangingPunct="0">
              <a:lnSpc>
                <a:spcPct val="100000"/>
              </a:lnSpc>
              <a:buClrTx/>
              <a:buSzTx/>
              <a:buFont typeface="Arial" pitchFamily="34" charset="0"/>
              <a:buChar char="•"/>
              <a:tabLst/>
            </a:pPr>
            <a:endParaRPr lang="es-AR" dirty="0" smtClean="0">
              <a:latin typeface="Times" pitchFamily="18" charset="0"/>
              <a:ea typeface="Times New Roman" pitchFamily="18" charset="0"/>
              <a:cs typeface="Arial" pitchFamily="34" charset="0"/>
            </a:endParaRPr>
          </a:p>
          <a:p>
            <a:pPr marR="0" lvl="1" indent="0" algn="just" defTabSz="914400" eaLnBrk="0" latinLnBrk="0" hangingPunct="0">
              <a:lnSpc>
                <a:spcPct val="100000"/>
              </a:lnSpc>
              <a:buClrTx/>
              <a:buSzTx/>
              <a:buFont typeface="Arial" pitchFamily="34" charset="0"/>
              <a:buChar char="•"/>
              <a:tabLst/>
            </a:pPr>
            <a:r>
              <a:rPr lang="es-AR" dirty="0" smtClean="0">
                <a:latin typeface="Times" pitchFamily="18" charset="0"/>
                <a:ea typeface="Times New Roman" pitchFamily="18" charset="0"/>
                <a:cs typeface="Arial" pitchFamily="34" charset="0"/>
              </a:rPr>
              <a:t>  Especificación, adquisición, transporte, acopio y recepción del material, </a:t>
            </a:r>
            <a:endParaRPr lang="es-AR" dirty="0" smtClean="0">
              <a:latin typeface="Times" pitchFamily="18" charset="0"/>
              <a:ea typeface="Times New Roman" pitchFamily="18" charset="0"/>
              <a:cs typeface="Arial" pitchFamily="34" charset="0"/>
            </a:endParaRPr>
          </a:p>
          <a:p>
            <a:pPr marR="0" lvl="1" indent="0" algn="just" defTabSz="914400" eaLnBrk="0" latinLnBrk="0" hangingPunct="0">
              <a:lnSpc>
                <a:spcPct val="100000"/>
              </a:lnSpc>
              <a:buClrTx/>
              <a:buSzTx/>
              <a:buFont typeface="Arial" pitchFamily="34" charset="0"/>
              <a:buChar char="•"/>
              <a:tabLst/>
            </a:pPr>
            <a:endParaRPr lang="es-AR" dirty="0" smtClean="0">
              <a:latin typeface="Times" pitchFamily="18" charset="0"/>
              <a:ea typeface="Times New Roman" pitchFamily="18" charset="0"/>
              <a:cs typeface="Arial" pitchFamily="34" charset="0"/>
            </a:endParaRPr>
          </a:p>
          <a:p>
            <a:pPr marR="0" lvl="1" indent="0" algn="just" defTabSz="914400" eaLnBrk="0" latinLnBrk="0" hangingPunct="0">
              <a:lnSpc>
                <a:spcPct val="100000"/>
              </a:lnSpc>
              <a:buClrTx/>
              <a:buSzTx/>
              <a:buFont typeface="Arial" pitchFamily="34" charset="0"/>
              <a:buChar char="•"/>
              <a:tabLst/>
            </a:pPr>
            <a:r>
              <a:rPr lang="es-AR" dirty="0" smtClean="0">
                <a:latin typeface="Times" pitchFamily="18" charset="0"/>
                <a:ea typeface="Times New Roman" pitchFamily="18" charset="0"/>
                <a:cs typeface="Arial" pitchFamily="34" charset="0"/>
              </a:rPr>
              <a:t>  </a:t>
            </a:r>
            <a:r>
              <a:rPr lang="es-AR" dirty="0" smtClean="0">
                <a:latin typeface="Times" pitchFamily="18" charset="0"/>
                <a:ea typeface="Times New Roman" pitchFamily="18" charset="0"/>
                <a:cs typeface="Arial" pitchFamily="34" charset="0"/>
              </a:rPr>
              <a:t>Construcción y puesta en servicio de la línea, </a:t>
            </a:r>
          </a:p>
          <a:p>
            <a:pPr marR="0" lvl="1" indent="0" algn="just" defTabSz="914400" eaLnBrk="0" latinLnBrk="0" hangingPunct="0">
              <a:lnSpc>
                <a:spcPct val="100000"/>
              </a:lnSpc>
              <a:buClrTx/>
              <a:buSzTx/>
              <a:buFont typeface="Arial" pitchFamily="34" charset="0"/>
              <a:buChar char="•"/>
              <a:tabLst/>
            </a:pPr>
            <a:endParaRPr lang="es-AR" dirty="0" smtClean="0">
              <a:latin typeface="Times" pitchFamily="18" charset="0"/>
              <a:ea typeface="Times New Roman" pitchFamily="18" charset="0"/>
              <a:cs typeface="Arial" pitchFamily="34" charset="0"/>
            </a:endParaRPr>
          </a:p>
          <a:p>
            <a:pPr marR="0" lvl="1" indent="0" algn="just" defTabSz="914400" eaLnBrk="0" latinLnBrk="0" hangingPunct="0">
              <a:lnSpc>
                <a:spcPct val="100000"/>
              </a:lnSpc>
              <a:buClrTx/>
              <a:buSzTx/>
              <a:buFont typeface="Arial" pitchFamily="34" charset="0"/>
              <a:buChar char="•"/>
              <a:tabLst/>
            </a:pPr>
            <a:r>
              <a:rPr lang="es-AR" dirty="0" smtClean="0">
                <a:latin typeface="Times" pitchFamily="18" charset="0"/>
                <a:ea typeface="Times New Roman" pitchFamily="18" charset="0"/>
                <a:cs typeface="Arial" pitchFamily="34" charset="0"/>
              </a:rPr>
              <a:t>  Operación, </a:t>
            </a:r>
            <a:endParaRPr lang="es-AR" dirty="0" smtClean="0">
              <a:latin typeface="Times" pitchFamily="18" charset="0"/>
              <a:ea typeface="Times New Roman" pitchFamily="18" charset="0"/>
              <a:cs typeface="Arial" pitchFamily="34" charset="0"/>
            </a:endParaRPr>
          </a:p>
          <a:p>
            <a:pPr marR="0" lvl="1" indent="0" algn="just" defTabSz="914400" eaLnBrk="0" latinLnBrk="0" hangingPunct="0">
              <a:lnSpc>
                <a:spcPct val="100000"/>
              </a:lnSpc>
              <a:buClrTx/>
              <a:buSzTx/>
              <a:buFont typeface="Arial" pitchFamily="34" charset="0"/>
              <a:buChar char="•"/>
              <a:tabLst/>
            </a:pPr>
            <a:endParaRPr lang="es-AR" dirty="0" smtClean="0">
              <a:latin typeface="Times" pitchFamily="18" charset="0"/>
              <a:ea typeface="Times New Roman" pitchFamily="18" charset="0"/>
              <a:cs typeface="Arial" pitchFamily="34" charset="0"/>
            </a:endParaRPr>
          </a:p>
          <a:p>
            <a:pPr marR="0" lvl="1" indent="0" algn="just" defTabSz="914400" eaLnBrk="0" latinLnBrk="0" hangingPunct="0">
              <a:lnSpc>
                <a:spcPct val="100000"/>
              </a:lnSpc>
              <a:buClrTx/>
              <a:buSzTx/>
              <a:buFont typeface="Arial" pitchFamily="34" charset="0"/>
              <a:buChar char="•"/>
              <a:tabLst/>
            </a:pPr>
            <a:r>
              <a:rPr lang="es-AR" dirty="0" smtClean="0">
                <a:latin typeface="Times" pitchFamily="18" charset="0"/>
                <a:ea typeface="Times New Roman" pitchFamily="18" charset="0"/>
                <a:cs typeface="Arial" pitchFamily="34" charset="0"/>
              </a:rPr>
              <a:t>  Tareas de Mantenimiento, Inspección, </a:t>
            </a:r>
            <a:r>
              <a:rPr lang="es-AR" dirty="0" smtClean="0">
                <a:latin typeface="Times" pitchFamily="18" charset="0"/>
                <a:ea typeface="Times New Roman" pitchFamily="18" charset="0"/>
                <a:cs typeface="Arial" pitchFamily="34" charset="0"/>
              </a:rPr>
              <a:t>Monitoreo, Mitigación </a:t>
            </a:r>
            <a:r>
              <a:rPr lang="es-AR" dirty="0" smtClean="0">
                <a:latin typeface="Times" pitchFamily="18" charset="0"/>
                <a:ea typeface="Times New Roman" pitchFamily="18" charset="0"/>
                <a:cs typeface="Arial" pitchFamily="34" charset="0"/>
              </a:rPr>
              <a:t>y </a:t>
            </a:r>
            <a:r>
              <a:rPr lang="es-AR" dirty="0" smtClean="0">
                <a:latin typeface="Times" pitchFamily="18" charset="0"/>
                <a:ea typeface="Times New Roman" pitchFamily="18" charset="0"/>
                <a:cs typeface="Arial" pitchFamily="34" charset="0"/>
              </a:rPr>
              <a:t>Acciones   	Complementarias.</a:t>
            </a:r>
            <a:endParaRPr lang="es-AR" dirty="0" smtClean="0">
              <a:latin typeface="Times" pitchFamily="18"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529" name="Rectangle 1"/>
          <p:cNvSpPr>
            <a:spLocks noChangeArrowheads="1"/>
          </p:cNvSpPr>
          <p:nvPr/>
        </p:nvSpPr>
        <p:spPr bwMode="auto">
          <a:xfrm>
            <a:off x="395536" y="1036186"/>
            <a:ext cx="835292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es-AR" dirty="0" smtClean="0">
              <a:latin typeface="Times"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El </a:t>
            </a: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proceso de gestión debe </a:t>
            </a:r>
            <a:r>
              <a:rPr lang="es-AR" dirty="0" smtClean="0">
                <a:latin typeface="Times" pitchFamily="18" charset="0"/>
                <a:ea typeface="Times New Roman" pitchFamily="18" charset="0"/>
                <a:cs typeface="Arial" pitchFamily="34" charset="0"/>
              </a:rPr>
              <a:t>asegurar</a:t>
            </a: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como mínimo los siguientes aspectos</a:t>
            </a: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lvl="1" algn="just" eaLnBrk="0" hangingPunct="0">
              <a:buFont typeface="Arial" pitchFamily="34" charset="0"/>
              <a:buChar char="•"/>
            </a:pPr>
            <a:r>
              <a:rPr lang="es-AR" dirty="0" smtClean="0">
                <a:latin typeface="Times" pitchFamily="18" charset="0"/>
                <a:ea typeface="Times New Roman" pitchFamily="18" charset="0"/>
                <a:cs typeface="Arial" pitchFamily="34" charset="0"/>
              </a:rPr>
              <a:t> Recolección de toda la información de base asociada a la cañería y su historial en </a:t>
            </a:r>
            <a:r>
              <a:rPr lang="es-AR" dirty="0" smtClean="0">
                <a:latin typeface="Times" pitchFamily="18" charset="0"/>
                <a:ea typeface="Times New Roman" pitchFamily="18" charset="0"/>
                <a:cs typeface="Arial" pitchFamily="34" charset="0"/>
              </a:rPr>
              <a:t>servicio</a:t>
            </a: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a:t>
            </a:r>
          </a:p>
          <a:p>
            <a:pPr lvl="1" algn="just" eaLnBrk="0" hangingPunct="0"/>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endPar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lvl="1" algn="just" eaLnBrk="0" hangingPunct="0">
              <a:buFont typeface="Arial" pitchFamily="34" charset="0"/>
              <a:buChar char="•"/>
            </a:pPr>
            <a:r>
              <a:rPr lang="es-AR" dirty="0" smtClean="0">
                <a:latin typeface="Times" pitchFamily="18" charset="0"/>
                <a:ea typeface="Times New Roman" pitchFamily="18" charset="0"/>
                <a:cs typeface="Arial" pitchFamily="34" charset="0"/>
              </a:rPr>
              <a:t>  </a:t>
            </a: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Realización de análisis de riesgo base </a:t>
            </a: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identificación </a:t>
            </a: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y evaluación de amenazas, </a:t>
            </a:r>
            <a:endPar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lvl="1" algn="just" eaLnBrk="0" hangingPunct="0">
              <a:buFont typeface="Arial" pitchFamily="34" charset="0"/>
              <a:buChar char="•"/>
            </a:pPr>
            <a:endPar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lvl="1" algn="just" eaLnBrk="0" hangingPunct="0">
              <a:buFont typeface="Arial" pitchFamily="34" charset="0"/>
              <a:buChar char="•"/>
            </a:pPr>
            <a:r>
              <a:rPr lang="es-AR" dirty="0" smtClean="0">
                <a:latin typeface="Times" pitchFamily="18" charset="0"/>
                <a:ea typeface="Times New Roman" pitchFamily="18" charset="0"/>
                <a:cs typeface="Arial" pitchFamily="34" charset="0"/>
              </a:rPr>
              <a:t>  </a:t>
            </a: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Definición </a:t>
            </a: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 </a:t>
            </a: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implementación de </a:t>
            </a: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planes basados en riesgo</a:t>
            </a:r>
            <a:r>
              <a:rPr lang="es-AR" dirty="0" smtClean="0">
                <a:latin typeface="Times" pitchFamily="18" charset="0"/>
                <a:ea typeface="Times New Roman" pitchFamily="18" charset="0"/>
                <a:cs typeface="Arial" pitchFamily="34" charset="0"/>
              </a:rPr>
              <a:t>,</a:t>
            </a:r>
            <a:endPar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lvl="1" algn="just" eaLnBrk="0" hangingPunct="0">
              <a:buFont typeface="Arial" pitchFamily="34" charset="0"/>
              <a:buChar char="•"/>
            </a:pPr>
            <a:endPar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lvl="1" algn="just" eaLnBrk="0" hangingPunct="0">
              <a:buFont typeface="Arial" pitchFamily="34" charset="0"/>
              <a:buChar char="•"/>
            </a:pP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  </a:t>
            </a:r>
            <a:r>
              <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rPr>
              <a:t>Evaluación de la aptitud para el servicio</a:t>
            </a:r>
            <a:r>
              <a:rPr kumimoji="0" lang="es-AR" b="0" i="0" u="none" strike="noStrike" cap="none" normalizeH="0" dirty="0" smtClean="0">
                <a:ln>
                  <a:noFill/>
                </a:ln>
                <a:solidFill>
                  <a:schemeClr val="tx1"/>
                </a:solidFill>
                <a:effectLst/>
                <a:latin typeface="Times" pitchFamily="18" charset="0"/>
                <a:ea typeface="Times New Roman" pitchFamily="18" charset="0"/>
                <a:cs typeface="Arial" pitchFamily="34" charset="0"/>
              </a:rPr>
              <a:t> de la línea junto con las acciones correctivas necesarias,</a:t>
            </a:r>
          </a:p>
          <a:p>
            <a:pPr lvl="1" algn="just" eaLnBrk="0" hangingPunct="0">
              <a:buFont typeface="Arial" pitchFamily="34" charset="0"/>
              <a:buChar char="•"/>
            </a:pPr>
            <a:endParaRPr kumimoji="0" lang="es-AR" b="0" i="0" u="none" strike="noStrike" cap="none" normalizeH="0" baseline="0" dirty="0" smtClean="0">
              <a:ln>
                <a:noFill/>
              </a:ln>
              <a:solidFill>
                <a:schemeClr val="tx1"/>
              </a:solidFill>
              <a:effectLst/>
              <a:latin typeface="Times" pitchFamily="18" charset="0"/>
              <a:ea typeface="Times New Roman" pitchFamily="18" charset="0"/>
              <a:cs typeface="Arial" pitchFamily="34" charset="0"/>
            </a:endParaRPr>
          </a:p>
          <a:p>
            <a:pPr lvl="1" algn="just" eaLnBrk="0" hangingPunct="0">
              <a:buFont typeface="Arial" pitchFamily="34" charset="0"/>
              <a:buChar char="•"/>
            </a:pPr>
            <a:r>
              <a:rPr lang="es-AR" dirty="0" smtClean="0">
                <a:latin typeface="Times" pitchFamily="18" charset="0"/>
                <a:ea typeface="Times New Roman" pitchFamily="18" charset="0"/>
                <a:cs typeface="Arial" pitchFamily="34" charset="0"/>
              </a:rPr>
              <a:t> </a:t>
            </a:r>
            <a:r>
              <a:rPr lang="es-AR" dirty="0" smtClean="0">
                <a:latin typeface="Times" pitchFamily="18" charset="0"/>
                <a:ea typeface="Times New Roman" pitchFamily="18" charset="0"/>
                <a:cs typeface="Arial" pitchFamily="34" charset="0"/>
              </a:rPr>
              <a:t> </a:t>
            </a:r>
            <a:r>
              <a:rPr lang="es-AR" dirty="0" smtClean="0">
                <a:latin typeface="Times" pitchFamily="18" charset="0"/>
                <a:ea typeface="Times New Roman" pitchFamily="18" charset="0"/>
                <a:cs typeface="Arial" pitchFamily="34" charset="0"/>
              </a:rPr>
              <a:t>Seguimiento mediante </a:t>
            </a:r>
            <a:r>
              <a:rPr lang="es-AR" dirty="0" smtClean="0">
                <a:latin typeface="Times" pitchFamily="18" charset="0"/>
                <a:ea typeface="Times New Roman" pitchFamily="18" charset="0"/>
                <a:cs typeface="Arial" pitchFamily="34" charset="0"/>
              </a:rPr>
              <a:t>un tablero de indicadores de gestión </a:t>
            </a:r>
            <a:endParaRPr lang="es-AR" dirty="0" smtClean="0">
              <a:latin typeface="Times" pitchFamily="18" charset="0"/>
              <a:ea typeface="Times New Roman" pitchFamily="18" charset="0"/>
              <a:cs typeface="Arial" pitchFamily="34" charset="0"/>
            </a:endParaRPr>
          </a:p>
          <a:p>
            <a:pPr lvl="1" algn="just" eaLnBrk="0" hangingPunct="0"/>
            <a:endParaRPr lang="es-AR" dirty="0" smtClean="0">
              <a:latin typeface="Times" pitchFamily="18" charset="0"/>
              <a:ea typeface="Times New Roman" pitchFamily="18" charset="0"/>
              <a:cs typeface="Arial" pitchFamily="34" charset="0"/>
            </a:endParaRPr>
          </a:p>
          <a:p>
            <a:pPr lvl="3" algn="just" eaLnBrk="0" hangingPunct="0">
              <a:buFont typeface="Arial" pitchFamily="34" charset="0"/>
              <a:buChar char="•"/>
            </a:pPr>
            <a:r>
              <a:rPr lang="es-AR" dirty="0" smtClean="0">
                <a:latin typeface="Times" pitchFamily="18" charset="0"/>
                <a:ea typeface="Times New Roman" pitchFamily="18" charset="0"/>
                <a:cs typeface="Arial" pitchFamily="34" charset="0"/>
              </a:rPr>
              <a:t> </a:t>
            </a:r>
            <a:r>
              <a:rPr lang="es-AR" dirty="0" smtClean="0">
                <a:latin typeface="Times" pitchFamily="18" charset="0"/>
                <a:ea typeface="Times New Roman" pitchFamily="18" charset="0"/>
                <a:cs typeface="Arial" pitchFamily="34" charset="0"/>
              </a:rPr>
              <a:t> </a:t>
            </a:r>
            <a:r>
              <a:rPr lang="es-AR" dirty="0" smtClean="0">
                <a:latin typeface="Times" pitchFamily="18" charset="0"/>
                <a:ea typeface="Times New Roman" pitchFamily="18" charset="0"/>
                <a:cs typeface="Arial" pitchFamily="34" charset="0"/>
              </a:rPr>
              <a:t>Identificación </a:t>
            </a:r>
            <a:r>
              <a:rPr lang="es-AR" dirty="0" smtClean="0">
                <a:latin typeface="Times" pitchFamily="18" charset="0"/>
                <a:ea typeface="Times New Roman" pitchFamily="18" charset="0"/>
                <a:cs typeface="Arial" pitchFamily="34" charset="0"/>
              </a:rPr>
              <a:t>temprana de </a:t>
            </a:r>
            <a:r>
              <a:rPr lang="es-AR" dirty="0" smtClean="0">
                <a:latin typeface="Times" pitchFamily="18" charset="0"/>
                <a:ea typeface="Times New Roman" pitchFamily="18" charset="0"/>
                <a:cs typeface="Arial" pitchFamily="34" charset="0"/>
              </a:rPr>
              <a:t>desvíos</a:t>
            </a:r>
          </a:p>
          <a:p>
            <a:pPr lvl="3" algn="just" eaLnBrk="0" hangingPunct="0">
              <a:buFont typeface="Arial" pitchFamily="34" charset="0"/>
              <a:buChar char="•"/>
            </a:pPr>
            <a:r>
              <a:rPr lang="es-AR" dirty="0" smtClean="0">
                <a:latin typeface="Times" pitchFamily="18" charset="0"/>
                <a:ea typeface="Times New Roman" pitchFamily="18" charset="0"/>
                <a:cs typeface="Arial" pitchFamily="34" charset="0"/>
              </a:rPr>
              <a:t> </a:t>
            </a:r>
            <a:r>
              <a:rPr lang="es-AR" dirty="0" smtClean="0">
                <a:latin typeface="Times" pitchFamily="18" charset="0"/>
                <a:ea typeface="Times New Roman" pitchFamily="18" charset="0"/>
                <a:cs typeface="Arial" pitchFamily="34" charset="0"/>
              </a:rPr>
              <a:t> Evaluación </a:t>
            </a:r>
            <a:r>
              <a:rPr lang="es-AR" dirty="0" smtClean="0">
                <a:latin typeface="Times" pitchFamily="18" charset="0"/>
                <a:ea typeface="Times New Roman" pitchFamily="18" charset="0"/>
                <a:cs typeface="Arial" pitchFamily="34" charset="0"/>
              </a:rPr>
              <a:t>de </a:t>
            </a:r>
            <a:r>
              <a:rPr lang="es-AR" dirty="0" smtClean="0">
                <a:latin typeface="Times" pitchFamily="18" charset="0"/>
                <a:ea typeface="Times New Roman" pitchFamily="18" charset="0"/>
                <a:cs typeface="Arial" pitchFamily="34" charset="0"/>
              </a:rPr>
              <a:t>la efectividad </a:t>
            </a:r>
            <a:r>
              <a:rPr lang="es-AR" dirty="0" smtClean="0">
                <a:latin typeface="Times" pitchFamily="18" charset="0"/>
                <a:ea typeface="Times New Roman" pitchFamily="18" charset="0"/>
                <a:cs typeface="Arial" pitchFamily="34" charset="0"/>
              </a:rPr>
              <a:t>del conjunto de acciones realizadas.</a:t>
            </a:r>
          </a:p>
          <a:p>
            <a:pPr lvl="1" algn="just" eaLnBrk="0" hangingPunct="0"/>
            <a:endParaRPr lang="es-AR" dirty="0" smtClean="0">
              <a:latin typeface="Times" pitchFamily="18" charset="0"/>
              <a:ea typeface="Times New Roman" pitchFamily="18" charset="0"/>
              <a:cs typeface="Arial" pitchFamily="34" charset="0"/>
            </a:endParaRPr>
          </a:p>
          <a:p>
            <a:pPr marL="0" lvl="1" algn="just" eaLnBrk="0" hangingPunct="0"/>
            <a:r>
              <a:rPr lang="es-AR" dirty="0" smtClean="0">
                <a:solidFill>
                  <a:srgbClr val="0070C0"/>
                </a:solidFill>
                <a:latin typeface="Times" pitchFamily="18" charset="0"/>
                <a:ea typeface="Times New Roman" pitchFamily="18" charset="0"/>
                <a:cs typeface="Arial" pitchFamily="34" charset="0"/>
              </a:rPr>
              <a:t>    El </a:t>
            </a:r>
            <a:r>
              <a:rPr lang="es-AR" dirty="0" smtClean="0">
                <a:solidFill>
                  <a:srgbClr val="0070C0"/>
                </a:solidFill>
                <a:latin typeface="Times" pitchFamily="18" charset="0"/>
                <a:ea typeface="Times New Roman" pitchFamily="18" charset="0"/>
                <a:cs typeface="Arial" pitchFamily="34" charset="0"/>
              </a:rPr>
              <a:t>sistema debe estar enmarcado en un proceso de evaluación y aprendizaje </a:t>
            </a:r>
            <a:r>
              <a:rPr lang="es-AR" dirty="0" smtClean="0">
                <a:solidFill>
                  <a:srgbClr val="0070C0"/>
                </a:solidFill>
                <a:latin typeface="Times" pitchFamily="18" charset="0"/>
                <a:ea typeface="Times New Roman" pitchFamily="18" charset="0"/>
                <a:cs typeface="Arial" pitchFamily="34" charset="0"/>
              </a:rPr>
              <a:t>continuo. </a:t>
            </a:r>
            <a:endParaRPr lang="es-AR" dirty="0" smtClean="0">
              <a:solidFill>
                <a:srgbClr val="0070C0"/>
              </a:solidFill>
              <a:latin typeface="Times" pitchFamily="18" charset="0"/>
              <a:ea typeface="Times New Roman" pitchFamily="18" charset="0"/>
              <a:cs typeface="Arial" pitchFamily="34" charset="0"/>
            </a:endParaRPr>
          </a:p>
        </p:txBody>
      </p:sp>
      <p:sp>
        <p:nvSpPr>
          <p:cNvPr id="5" name="4 Flecha derecha"/>
          <p:cNvSpPr/>
          <p:nvPr/>
        </p:nvSpPr>
        <p:spPr>
          <a:xfrm>
            <a:off x="5076056" y="2780928"/>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doblada"/>
          <p:cNvSpPr/>
          <p:nvPr/>
        </p:nvSpPr>
        <p:spPr>
          <a:xfrm rot="10800000" flipH="1">
            <a:off x="1043607" y="5517232"/>
            <a:ext cx="504056" cy="50405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505" name="Rectangle 1"/>
          <p:cNvSpPr>
            <a:spLocks noChangeArrowheads="1"/>
          </p:cNvSpPr>
          <p:nvPr/>
        </p:nvSpPr>
        <p:spPr bwMode="auto">
          <a:xfrm>
            <a:off x="467544" y="1772816"/>
            <a:ext cx="820891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endParaRPr lang="es-ES" sz="2000" b="1" dirty="0">
              <a:solidFill>
                <a:srgbClr val="0070C0"/>
              </a:solidFill>
              <a:latin typeface="Times"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7013" algn="l"/>
              </a:tabLst>
            </a:pPr>
            <a:r>
              <a:rPr lang="es-AR" sz="2000" dirty="0" smtClean="0">
                <a:solidFill>
                  <a:srgbClr val="0070C0"/>
                </a:solidFill>
                <a:latin typeface="Times" pitchFamily="18" charset="0"/>
                <a:ea typeface="Times New Roman" pitchFamily="18" charset="0"/>
                <a:cs typeface="Arial" pitchFamily="34" charset="0"/>
              </a:rPr>
              <a:t>A </a:t>
            </a:r>
            <a:r>
              <a:rPr lang="es-AR" sz="2000" dirty="0">
                <a:solidFill>
                  <a:srgbClr val="0070C0"/>
                </a:solidFill>
                <a:latin typeface="Times" pitchFamily="18" charset="0"/>
                <a:ea typeface="Times New Roman" pitchFamily="18" charset="0"/>
                <a:cs typeface="Arial" pitchFamily="34" charset="0"/>
              </a:rPr>
              <a:t>continuación se </a:t>
            </a:r>
            <a:r>
              <a:rPr lang="es-AR" sz="2000" dirty="0" smtClean="0">
                <a:solidFill>
                  <a:srgbClr val="0070C0"/>
                </a:solidFill>
                <a:latin typeface="Times" pitchFamily="18" charset="0"/>
                <a:ea typeface="Times New Roman" pitchFamily="18" charset="0"/>
                <a:cs typeface="Arial" pitchFamily="34" charset="0"/>
              </a:rPr>
              <a:t>presenta </a:t>
            </a:r>
            <a:r>
              <a:rPr lang="es-AR" sz="2000" dirty="0">
                <a:solidFill>
                  <a:srgbClr val="0070C0"/>
                </a:solidFill>
                <a:latin typeface="Times" pitchFamily="18" charset="0"/>
                <a:ea typeface="Times New Roman" pitchFamily="18" charset="0"/>
                <a:cs typeface="Arial" pitchFamily="34" charset="0"/>
              </a:rPr>
              <a:t>un </a:t>
            </a:r>
            <a:r>
              <a:rPr lang="es-AR" sz="2000" dirty="0" smtClean="0">
                <a:solidFill>
                  <a:srgbClr val="0070C0"/>
                </a:solidFill>
                <a:latin typeface="Times" pitchFamily="18" charset="0"/>
                <a:ea typeface="Times New Roman" pitchFamily="18" charset="0"/>
                <a:cs typeface="Arial" pitchFamily="34" charset="0"/>
              </a:rPr>
              <a:t>lineamiento general </a:t>
            </a:r>
            <a:r>
              <a:rPr lang="es-AR" sz="2000" dirty="0">
                <a:solidFill>
                  <a:srgbClr val="0070C0"/>
                </a:solidFill>
                <a:latin typeface="Times" pitchFamily="18" charset="0"/>
                <a:ea typeface="Times New Roman" pitchFamily="18" charset="0"/>
                <a:cs typeface="Arial" pitchFamily="34" charset="0"/>
              </a:rPr>
              <a:t>de las diferentes etapas del Sistema de Gestión de Integridad </a:t>
            </a:r>
            <a:r>
              <a:rPr lang="es-AR" sz="2000" dirty="0" smtClean="0">
                <a:solidFill>
                  <a:srgbClr val="0070C0"/>
                </a:solidFill>
                <a:latin typeface="Times" pitchFamily="18" charset="0"/>
                <a:ea typeface="Times New Roman" pitchFamily="18" charset="0"/>
                <a:cs typeface="Arial" pitchFamily="34" charset="0"/>
              </a:rPr>
              <a:t>implementado en </a:t>
            </a:r>
            <a:r>
              <a:rPr lang="es-AR" sz="2000" dirty="0">
                <a:solidFill>
                  <a:srgbClr val="0070C0"/>
                </a:solidFill>
                <a:latin typeface="Times" pitchFamily="18" charset="0"/>
                <a:ea typeface="Times New Roman" pitchFamily="18" charset="0"/>
                <a:cs typeface="Arial" pitchFamily="34" charset="0"/>
              </a:rPr>
              <a:t>cañerías de ERFV </a:t>
            </a:r>
            <a:r>
              <a:rPr lang="es-AR" sz="2000" dirty="0" smtClean="0">
                <a:solidFill>
                  <a:srgbClr val="0070C0"/>
                </a:solidFill>
                <a:latin typeface="Times" pitchFamily="18" charset="0"/>
                <a:ea typeface="Times New Roman" pitchFamily="18" charset="0"/>
                <a:cs typeface="Arial" pitchFamily="34" charset="0"/>
              </a:rPr>
              <a:t>con el objeto de asegurar el cumplimiento de </a:t>
            </a:r>
            <a:r>
              <a:rPr lang="es-AR" sz="2000" dirty="0">
                <a:solidFill>
                  <a:srgbClr val="0070C0"/>
                </a:solidFill>
                <a:latin typeface="Times" pitchFamily="18" charset="0"/>
                <a:ea typeface="Times New Roman" pitchFamily="18" charset="0"/>
                <a:cs typeface="Arial" pitchFamily="34" charset="0"/>
              </a:rPr>
              <a:t>los objetivos delineados y que </a:t>
            </a:r>
            <a:r>
              <a:rPr lang="es-AR" sz="2000" dirty="0" smtClean="0">
                <a:solidFill>
                  <a:srgbClr val="0070C0"/>
                </a:solidFill>
                <a:latin typeface="Times" pitchFamily="18" charset="0"/>
                <a:ea typeface="Times New Roman" pitchFamily="18" charset="0"/>
                <a:cs typeface="Arial" pitchFamily="34" charset="0"/>
              </a:rPr>
              <a:t>surge de </a:t>
            </a:r>
            <a:r>
              <a:rPr lang="es-AR" sz="2000" dirty="0">
                <a:solidFill>
                  <a:srgbClr val="0070C0"/>
                </a:solidFill>
                <a:latin typeface="Times" pitchFamily="18" charset="0"/>
                <a:ea typeface="Times New Roman" pitchFamily="18" charset="0"/>
                <a:cs typeface="Arial" pitchFamily="34" charset="0"/>
              </a:rPr>
              <a:t>la experiencia reunida en </a:t>
            </a:r>
            <a:r>
              <a:rPr lang="es-AR" sz="2000" dirty="0" smtClean="0">
                <a:solidFill>
                  <a:srgbClr val="0070C0"/>
                </a:solidFill>
                <a:latin typeface="Times" pitchFamily="18" charset="0"/>
                <a:ea typeface="Times New Roman" pitchFamily="18" charset="0"/>
                <a:cs typeface="Arial" pitchFamily="34" charset="0"/>
              </a:rPr>
              <a:t>cañerías instaladas en yacimientos </a:t>
            </a:r>
            <a:r>
              <a:rPr lang="es-AR" sz="2000" dirty="0">
                <a:solidFill>
                  <a:srgbClr val="0070C0"/>
                </a:solidFill>
                <a:latin typeface="Times" pitchFamily="18" charset="0"/>
                <a:ea typeface="Times New Roman" pitchFamily="18" charset="0"/>
                <a:cs typeface="Arial" pitchFamily="34" charset="0"/>
              </a:rPr>
              <a:t>de petróleo y gas.   </a:t>
            </a:r>
            <a:r>
              <a:rPr lang="es-ES" sz="2000" dirty="0">
                <a:solidFill>
                  <a:srgbClr val="0070C0"/>
                </a:solidFill>
                <a:latin typeface="Times" pitchFamily="18" charset="0"/>
                <a:ea typeface="Times New Roman" pitchFamily="18" charset="0"/>
                <a:cs typeface="Arial" pitchFamily="34"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505" name="Rectangle 1"/>
          <p:cNvSpPr>
            <a:spLocks noChangeArrowheads="1"/>
          </p:cNvSpPr>
          <p:nvPr/>
        </p:nvSpPr>
        <p:spPr bwMode="auto">
          <a:xfrm>
            <a:off x="467544" y="981011"/>
            <a:ext cx="8208912"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es-AR" sz="1600" b="1" dirty="0" smtClean="0">
                <a:latin typeface="Times" pitchFamily="18" charset="0"/>
                <a:ea typeface="Times New Roman" pitchFamily="18" charset="0"/>
                <a:cs typeface="Arial" pitchFamily="34" charset="0"/>
              </a:rPr>
              <a:t>DESARROLLO</a:t>
            </a:r>
          </a:p>
          <a:p>
            <a:pPr lvl="0"/>
            <a:endParaRPr lang="es-AR" sz="1600" dirty="0" smtClean="0">
              <a:latin typeface="Times" pitchFamily="18" charset="0"/>
            </a:endParaRPr>
          </a:p>
          <a:p>
            <a:pPr lvl="0"/>
            <a:r>
              <a:rPr lang="es-AR" sz="1600" b="1" dirty="0" smtClean="0">
                <a:latin typeface="Times" pitchFamily="18" charset="0"/>
              </a:rPr>
              <a:t>Diseño </a:t>
            </a:r>
            <a:r>
              <a:rPr lang="es-AR" sz="1600" b="1" dirty="0" smtClean="0">
                <a:latin typeface="Times" pitchFamily="18" charset="0"/>
              </a:rPr>
              <a:t>Hidráulico</a:t>
            </a:r>
          </a:p>
          <a:p>
            <a:pPr lvl="0"/>
            <a:endParaRPr lang="es-ES" sz="1600" b="1" dirty="0">
              <a:latin typeface="Times" pitchFamily="18" charset="0"/>
            </a:endParaRPr>
          </a:p>
          <a:p>
            <a:r>
              <a:rPr lang="es-AR" sz="1600" dirty="0">
                <a:latin typeface="Times" pitchFamily="18" charset="0"/>
              </a:rPr>
              <a:t>El diseño hidráulico conlleva la simulación de comportamiento de la cañería bajo condiciones permanentes y transitorias, correspondientes a escenarios </a:t>
            </a:r>
            <a:r>
              <a:rPr lang="es-AR" sz="1600" dirty="0" smtClean="0">
                <a:latin typeface="Times" pitchFamily="18" charset="0"/>
              </a:rPr>
              <a:t>críticos probables</a:t>
            </a:r>
            <a:r>
              <a:rPr lang="es-AR" sz="1600" dirty="0">
                <a:latin typeface="Times" pitchFamily="18" charset="0"/>
              </a:rPr>
              <a:t>, como base para determinar las solicitaciones asociadas a la </a:t>
            </a:r>
            <a:r>
              <a:rPr lang="es-AR" sz="1600" dirty="0" smtClean="0">
                <a:latin typeface="Times" pitchFamily="18" charset="0"/>
              </a:rPr>
              <a:t>operación </a:t>
            </a:r>
            <a:r>
              <a:rPr lang="es-ES" sz="1600" dirty="0" smtClean="0">
                <a:latin typeface="Times" pitchFamily="18" charset="0"/>
              </a:rPr>
              <a:t>y diseñar o </a:t>
            </a:r>
            <a:r>
              <a:rPr lang="es-ES" sz="1600" dirty="0" smtClean="0">
                <a:latin typeface="Times" pitchFamily="18" charset="0"/>
              </a:rPr>
              <a:t>verificar </a:t>
            </a:r>
            <a:r>
              <a:rPr lang="es-ES" sz="1600" dirty="0" smtClean="0">
                <a:latin typeface="Times" pitchFamily="18" charset="0"/>
              </a:rPr>
              <a:t>los </a:t>
            </a:r>
            <a:r>
              <a:rPr lang="es-ES" sz="1600" dirty="0" smtClean="0">
                <a:latin typeface="Times" pitchFamily="18" charset="0"/>
              </a:rPr>
              <a:t>sistemas de </a:t>
            </a:r>
            <a:r>
              <a:rPr lang="es-ES" sz="1600" dirty="0" smtClean="0">
                <a:latin typeface="Times" pitchFamily="18" charset="0"/>
              </a:rPr>
              <a:t>protección implementados</a:t>
            </a:r>
            <a:r>
              <a:rPr lang="es-AR" sz="1600" dirty="0" smtClean="0">
                <a:latin typeface="Times" pitchFamily="18" charset="0"/>
              </a:rPr>
              <a:t>.</a:t>
            </a:r>
            <a:endParaRPr lang="es-ES" sz="1600" dirty="0">
              <a:latin typeface="Times" pitchFamily="18" charset="0"/>
            </a:endParaRPr>
          </a:p>
          <a:p>
            <a:endParaRPr lang="es-AR" sz="1600" dirty="0" smtClean="0">
              <a:latin typeface="Times" pitchFamily="18" charset="0"/>
            </a:endParaRPr>
          </a:p>
          <a:p>
            <a:r>
              <a:rPr lang="es-AR" sz="1600" dirty="0" smtClean="0">
                <a:latin typeface="Times" pitchFamily="18" charset="0"/>
              </a:rPr>
              <a:t>La  </a:t>
            </a:r>
            <a:r>
              <a:rPr lang="es-AR" sz="1600" dirty="0" smtClean="0">
                <a:latin typeface="Times" pitchFamily="18" charset="0"/>
              </a:rPr>
              <a:t>fase </a:t>
            </a:r>
            <a:r>
              <a:rPr lang="es-AR" sz="1600" dirty="0">
                <a:latin typeface="Times" pitchFamily="18" charset="0"/>
              </a:rPr>
              <a:t>de simulación operativa en régimen permanente permite caracterizar la condición </a:t>
            </a:r>
            <a:r>
              <a:rPr lang="es-AR" sz="1600" dirty="0" smtClean="0">
                <a:latin typeface="Times" pitchFamily="18" charset="0"/>
              </a:rPr>
              <a:t>de </a:t>
            </a:r>
            <a:r>
              <a:rPr lang="es-AR" sz="1600" dirty="0">
                <a:latin typeface="Times" pitchFamily="18" charset="0"/>
              </a:rPr>
              <a:t>la cañería bajo estudio punto a punto a lo largo de la traza, que en términos generales implica la cuantificación de:</a:t>
            </a:r>
            <a:endParaRPr lang="es-ES" sz="1600" dirty="0">
              <a:latin typeface="Times" pitchFamily="18" charset="0"/>
            </a:endParaRPr>
          </a:p>
          <a:p>
            <a:pPr lvl="0">
              <a:buFont typeface="Arial" pitchFamily="34" charset="0"/>
              <a:buChar char="•"/>
            </a:pPr>
            <a:r>
              <a:rPr lang="es-AR" sz="1600" dirty="0" smtClean="0">
                <a:latin typeface="Times" pitchFamily="18" charset="0"/>
                <a:ea typeface="Times New Roman" pitchFamily="18" charset="0"/>
                <a:cs typeface="Arial" pitchFamily="34" charset="0"/>
              </a:rPr>
              <a:t> </a:t>
            </a:r>
            <a:r>
              <a:rPr lang="es-AR" sz="1600" dirty="0" smtClean="0">
                <a:latin typeface="Times" pitchFamily="18" charset="0"/>
                <a:ea typeface="Times New Roman" pitchFamily="18" charset="0"/>
                <a:cs typeface="Arial" pitchFamily="34" charset="0"/>
              </a:rPr>
              <a:t>Presión </a:t>
            </a:r>
            <a:r>
              <a:rPr lang="es-AR" sz="1600" dirty="0">
                <a:latin typeface="Times" pitchFamily="18" charset="0"/>
                <a:ea typeface="Times New Roman" pitchFamily="18" charset="0"/>
                <a:cs typeface="Arial" pitchFamily="34" charset="0"/>
              </a:rPr>
              <a:t>y </a:t>
            </a:r>
            <a:r>
              <a:rPr lang="es-AR" sz="1600" dirty="0" smtClean="0">
                <a:latin typeface="Times" pitchFamily="18" charset="0"/>
                <a:ea typeface="Times New Roman" pitchFamily="18" charset="0"/>
                <a:cs typeface="Arial" pitchFamily="34" charset="0"/>
              </a:rPr>
              <a:t>temperatura.</a:t>
            </a:r>
            <a:endParaRPr lang="es-ES" sz="1600" dirty="0">
              <a:latin typeface="Times" pitchFamily="18" charset="0"/>
              <a:ea typeface="Times New Roman" pitchFamily="18" charset="0"/>
              <a:cs typeface="Arial" pitchFamily="34" charset="0"/>
            </a:endParaRPr>
          </a:p>
          <a:p>
            <a:pPr lvl="0">
              <a:buFont typeface="Arial" pitchFamily="34" charset="0"/>
              <a:buChar char="•"/>
            </a:pPr>
            <a:r>
              <a:rPr lang="es-AR" sz="1600" dirty="0" smtClean="0">
                <a:latin typeface="Times" pitchFamily="18" charset="0"/>
                <a:ea typeface="Times New Roman" pitchFamily="18" charset="0"/>
                <a:cs typeface="Arial" pitchFamily="34" charset="0"/>
              </a:rPr>
              <a:t> </a:t>
            </a:r>
            <a:r>
              <a:rPr lang="es-AR" sz="1600" dirty="0" smtClean="0">
                <a:latin typeface="Times" pitchFamily="18" charset="0"/>
                <a:ea typeface="Times New Roman" pitchFamily="18" charset="0"/>
                <a:cs typeface="Arial" pitchFamily="34" charset="0"/>
              </a:rPr>
              <a:t>Evolución de las propiedades del fluido, el patrón </a:t>
            </a:r>
            <a:r>
              <a:rPr lang="es-AR" sz="1600" dirty="0">
                <a:latin typeface="Times" pitchFamily="18" charset="0"/>
                <a:ea typeface="Times New Roman" pitchFamily="18" charset="0"/>
                <a:cs typeface="Arial" pitchFamily="34" charset="0"/>
              </a:rPr>
              <a:t>de flujo, velocidades por fase y </a:t>
            </a:r>
            <a:r>
              <a:rPr lang="es-AR" sz="1600" dirty="0" err="1">
                <a:latin typeface="Times" pitchFamily="18" charset="0"/>
                <a:ea typeface="Times New Roman" pitchFamily="18" charset="0"/>
                <a:cs typeface="Arial" pitchFamily="34" charset="0"/>
              </a:rPr>
              <a:t>hold</a:t>
            </a:r>
            <a:r>
              <a:rPr lang="es-AR" sz="1600" dirty="0">
                <a:latin typeface="Times" pitchFamily="18" charset="0"/>
                <a:ea typeface="Times New Roman" pitchFamily="18" charset="0"/>
                <a:cs typeface="Arial" pitchFamily="34" charset="0"/>
              </a:rPr>
              <a:t> up </a:t>
            </a:r>
            <a:r>
              <a:rPr lang="es-AR" sz="1600" dirty="0" smtClean="0">
                <a:latin typeface="Times" pitchFamily="18" charset="0"/>
                <a:ea typeface="Times New Roman" pitchFamily="18" charset="0"/>
                <a:cs typeface="Arial" pitchFamily="34" charset="0"/>
              </a:rPr>
              <a:t>(sistemas </a:t>
            </a:r>
            <a:r>
              <a:rPr lang="es-AR" sz="1600" dirty="0">
                <a:latin typeface="Times" pitchFamily="18" charset="0"/>
                <a:ea typeface="Times New Roman" pitchFamily="18" charset="0"/>
                <a:cs typeface="Arial" pitchFamily="34" charset="0"/>
              </a:rPr>
              <a:t>de flujo </a:t>
            </a:r>
            <a:r>
              <a:rPr lang="es-AR" sz="1600" dirty="0" err="1" smtClean="0">
                <a:latin typeface="Times" pitchFamily="18" charset="0"/>
                <a:ea typeface="Times New Roman" pitchFamily="18" charset="0"/>
                <a:cs typeface="Arial" pitchFamily="34" charset="0"/>
              </a:rPr>
              <a:t>multifásico</a:t>
            </a:r>
            <a:r>
              <a:rPr lang="es-AR" sz="1600" dirty="0" smtClean="0">
                <a:latin typeface="Times" pitchFamily="18" charset="0"/>
                <a:ea typeface="Times New Roman" pitchFamily="18" charset="0"/>
                <a:cs typeface="Arial" pitchFamily="34" charset="0"/>
              </a:rPr>
              <a:t>).</a:t>
            </a:r>
            <a:endParaRPr lang="es-ES" sz="1600" dirty="0">
              <a:latin typeface="Times" pitchFamily="18" charset="0"/>
              <a:ea typeface="Times New Roman" pitchFamily="18" charset="0"/>
              <a:cs typeface="Arial" pitchFamily="34" charset="0"/>
            </a:endParaRPr>
          </a:p>
          <a:p>
            <a:pPr lvl="0">
              <a:buFont typeface="Arial" pitchFamily="34" charset="0"/>
              <a:buChar char="•"/>
            </a:pPr>
            <a:r>
              <a:rPr lang="es-AR" sz="1600" dirty="0" smtClean="0">
                <a:latin typeface="Times" pitchFamily="18" charset="0"/>
                <a:ea typeface="Times New Roman" pitchFamily="18" charset="0"/>
                <a:cs typeface="Arial" pitchFamily="34" charset="0"/>
              </a:rPr>
              <a:t> Propiedades </a:t>
            </a:r>
            <a:r>
              <a:rPr lang="es-AR" sz="1600" dirty="0">
                <a:latin typeface="Times" pitchFamily="18" charset="0"/>
                <a:ea typeface="Times New Roman" pitchFamily="18" charset="0"/>
                <a:cs typeface="Arial" pitchFamily="34" charset="0"/>
              </a:rPr>
              <a:t>de mezcla </a:t>
            </a:r>
            <a:r>
              <a:rPr lang="es-AR" sz="1600" dirty="0" smtClean="0">
                <a:latin typeface="Times" pitchFamily="18" charset="0"/>
                <a:ea typeface="Times New Roman" pitchFamily="18" charset="0"/>
                <a:cs typeface="Arial" pitchFamily="34" charset="0"/>
              </a:rPr>
              <a:t>(flujo </a:t>
            </a:r>
            <a:r>
              <a:rPr lang="es-AR" sz="1600" dirty="0" err="1" smtClean="0">
                <a:latin typeface="Times" pitchFamily="18" charset="0"/>
                <a:ea typeface="Times New Roman" pitchFamily="18" charset="0"/>
                <a:cs typeface="Arial" pitchFamily="34" charset="0"/>
              </a:rPr>
              <a:t>multifásico</a:t>
            </a:r>
            <a:r>
              <a:rPr lang="es-AR" sz="1600" dirty="0" smtClean="0">
                <a:latin typeface="Times" pitchFamily="18" charset="0"/>
                <a:ea typeface="Times New Roman" pitchFamily="18" charset="0"/>
                <a:cs typeface="Arial" pitchFamily="34" charset="0"/>
              </a:rPr>
              <a:t>) y </a:t>
            </a:r>
            <a:r>
              <a:rPr lang="es-AR" sz="1600" dirty="0">
                <a:latin typeface="Times" pitchFamily="18" charset="0"/>
                <a:ea typeface="Times New Roman" pitchFamily="18" charset="0"/>
                <a:cs typeface="Arial" pitchFamily="34" charset="0"/>
              </a:rPr>
              <a:t>límites erosivos </a:t>
            </a:r>
            <a:r>
              <a:rPr lang="es-AR" sz="1600" dirty="0" smtClean="0">
                <a:latin typeface="Times" pitchFamily="18" charset="0"/>
                <a:ea typeface="Times New Roman" pitchFamily="18" charset="0"/>
                <a:cs typeface="Arial" pitchFamily="34" charset="0"/>
              </a:rPr>
              <a:t>(si se conocen las </a:t>
            </a:r>
            <a:r>
              <a:rPr lang="es-AR" sz="1600" dirty="0">
                <a:latin typeface="Times" pitchFamily="18" charset="0"/>
                <a:ea typeface="Times New Roman" pitchFamily="18" charset="0"/>
                <a:cs typeface="Arial" pitchFamily="34" charset="0"/>
              </a:rPr>
              <a:t>constantes erosivas </a:t>
            </a:r>
            <a:r>
              <a:rPr lang="es-AR" sz="1600" dirty="0" smtClean="0">
                <a:latin typeface="Times" pitchFamily="18" charset="0"/>
                <a:ea typeface="Times New Roman" pitchFamily="18" charset="0"/>
                <a:cs typeface="Arial" pitchFamily="34" charset="0"/>
              </a:rPr>
              <a:t>del material</a:t>
            </a:r>
            <a:r>
              <a:rPr lang="es-AR" sz="1600" dirty="0" smtClean="0">
                <a:latin typeface="Times" pitchFamily="18" charset="0"/>
                <a:ea typeface="Times New Roman" pitchFamily="18" charset="0"/>
                <a:cs typeface="Arial" pitchFamily="34" charset="0"/>
              </a:rPr>
              <a:t>).</a:t>
            </a:r>
            <a:endParaRPr lang="es-ES" sz="1600" dirty="0">
              <a:latin typeface="Times" pitchFamily="18" charset="0"/>
              <a:ea typeface="Times New Roman" pitchFamily="18" charset="0"/>
              <a:cs typeface="Arial" pitchFamily="34" charset="0"/>
            </a:endParaRPr>
          </a:p>
          <a:p>
            <a:pPr algn="just" eaLnBrk="0" hangingPunct="0"/>
            <a:endParaRPr lang="es-ES" sz="1600" dirty="0" smtClean="0">
              <a:latin typeface="Times" pitchFamily="18" charset="0"/>
              <a:ea typeface="Times New Roman" pitchFamily="18" charset="0"/>
              <a:cs typeface="Arial" pitchFamily="34" charset="0"/>
            </a:endParaRPr>
          </a:p>
          <a:p>
            <a:pPr algn="just" eaLnBrk="0" hangingPunct="0"/>
            <a:r>
              <a:rPr lang="es-ES" sz="1600" dirty="0" smtClean="0">
                <a:latin typeface="Times" pitchFamily="18" charset="0"/>
                <a:ea typeface="Times New Roman" pitchFamily="18" charset="0"/>
                <a:cs typeface="Arial" pitchFamily="34" charset="0"/>
              </a:rPr>
              <a:t>La </a:t>
            </a:r>
            <a:r>
              <a:rPr lang="es-ES" sz="1600" dirty="0" smtClean="0">
                <a:latin typeface="Times" pitchFamily="18" charset="0"/>
                <a:ea typeface="Times New Roman" pitchFamily="18" charset="0"/>
                <a:cs typeface="Arial" pitchFamily="34" charset="0"/>
              </a:rPr>
              <a:t>simulación se lleva a cabo con los siguientes objetivos particulares:</a:t>
            </a:r>
          </a:p>
          <a:p>
            <a:pPr algn="just" eaLnBrk="0" hangingPunct="0"/>
            <a:r>
              <a:rPr lang="es-ES" sz="1600" dirty="0" smtClean="0">
                <a:latin typeface="Times" pitchFamily="18" charset="0"/>
                <a:ea typeface="Times New Roman" pitchFamily="18" charset="0"/>
                <a:cs typeface="Arial" pitchFamily="34" charset="0"/>
              </a:rPr>
              <a:t>• Suministrar la base para llevar a cabo el análisis de esfuerzos punto a punto, </a:t>
            </a:r>
          </a:p>
          <a:p>
            <a:pPr algn="just" eaLnBrk="0" hangingPunct="0"/>
            <a:r>
              <a:rPr lang="es-ES" sz="1600" dirty="0" smtClean="0">
                <a:latin typeface="Times" pitchFamily="18" charset="0"/>
                <a:ea typeface="Times New Roman" pitchFamily="18" charset="0"/>
                <a:cs typeface="Arial" pitchFamily="34" charset="0"/>
              </a:rPr>
              <a:t>• Establecer los puntos críticos, tanto desde el punto de vista mecánico como desde el punto de vista de los mecanismos de degradación (asistidos por temperatura y flujo).</a:t>
            </a:r>
          </a:p>
          <a:p>
            <a:pPr algn="just" eaLnBrk="0" hangingPunct="0"/>
            <a:endParaRPr lang="es-ES" sz="1600" dirty="0" smtClean="0">
              <a:latin typeface="Times" pitchFamily="18"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cstate="print"/>
          <a:srcRect/>
          <a:stretch>
            <a:fillRect/>
          </a:stretch>
        </p:blipFill>
        <p:spPr bwMode="auto">
          <a:xfrm>
            <a:off x="71438" y="11113"/>
            <a:ext cx="9001125" cy="622300"/>
          </a:xfrm>
          <a:prstGeom prst="rect">
            <a:avLst/>
          </a:prstGeom>
          <a:noFill/>
          <a:ln w="9525">
            <a:noFill/>
            <a:miter lim="800000"/>
            <a:headEnd/>
            <a:tailEnd/>
          </a:ln>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505" name="Rectangle 1"/>
          <p:cNvSpPr>
            <a:spLocks noChangeArrowheads="1"/>
          </p:cNvSpPr>
          <p:nvPr/>
        </p:nvSpPr>
        <p:spPr bwMode="auto">
          <a:xfrm>
            <a:off x="467544" y="748442"/>
            <a:ext cx="8208912"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hangingPunct="0"/>
            <a:r>
              <a:rPr lang="es-ES" sz="1400" dirty="0" smtClean="0">
                <a:latin typeface="Times" pitchFamily="18" charset="0"/>
                <a:ea typeface="Times New Roman" pitchFamily="18" charset="0"/>
                <a:cs typeface="Arial" pitchFamily="34" charset="0"/>
              </a:rPr>
              <a:t>La </a:t>
            </a:r>
            <a:r>
              <a:rPr lang="es-ES" sz="1400" dirty="0" smtClean="0">
                <a:latin typeface="Times" pitchFamily="18" charset="0"/>
                <a:ea typeface="Times New Roman" pitchFamily="18" charset="0"/>
                <a:cs typeface="Arial" pitchFamily="34" charset="0"/>
              </a:rPr>
              <a:t>simulación de flujo en Régimen Transitorio </a:t>
            </a:r>
            <a:r>
              <a:rPr lang="es-ES" sz="1400" dirty="0" smtClean="0">
                <a:latin typeface="Times" pitchFamily="18" charset="0"/>
                <a:ea typeface="Times New Roman" pitchFamily="18" charset="0"/>
                <a:cs typeface="Arial" pitchFamily="34" charset="0"/>
              </a:rPr>
              <a:t>permite establecer </a:t>
            </a:r>
            <a:r>
              <a:rPr lang="es-ES" sz="1400" dirty="0" smtClean="0">
                <a:latin typeface="Times" pitchFamily="18" charset="0"/>
                <a:ea typeface="Times New Roman" pitchFamily="18" charset="0"/>
                <a:cs typeface="Arial" pitchFamily="34" charset="0"/>
              </a:rPr>
              <a:t>la distribución de presión en cañerías </a:t>
            </a:r>
            <a:r>
              <a:rPr lang="es-ES" sz="1400" dirty="0" smtClean="0">
                <a:latin typeface="Times" pitchFamily="18" charset="0"/>
                <a:ea typeface="Times New Roman" pitchFamily="18" charset="0"/>
                <a:cs typeface="Arial" pitchFamily="34" charset="0"/>
              </a:rPr>
              <a:t>susceptibles </a:t>
            </a:r>
            <a:r>
              <a:rPr lang="es-ES" sz="1400" dirty="0" smtClean="0">
                <a:latin typeface="Times" pitchFamily="18" charset="0"/>
                <a:ea typeface="Times New Roman" pitchFamily="18" charset="0"/>
                <a:cs typeface="Arial" pitchFamily="34" charset="0"/>
              </a:rPr>
              <a:t>al golpe de </a:t>
            </a:r>
            <a:r>
              <a:rPr lang="es-ES" sz="1400" dirty="0" smtClean="0">
                <a:latin typeface="Times" pitchFamily="18" charset="0"/>
                <a:ea typeface="Times New Roman" pitchFamily="18" charset="0"/>
                <a:cs typeface="Arial" pitchFamily="34" charset="0"/>
              </a:rPr>
              <a:t>ariete, </a:t>
            </a:r>
            <a:r>
              <a:rPr lang="es-ES" sz="1400" dirty="0" smtClean="0">
                <a:latin typeface="Times" pitchFamily="18" charset="0"/>
                <a:ea typeface="Times New Roman" pitchFamily="18" charset="0"/>
                <a:cs typeface="Arial" pitchFamily="34" charset="0"/>
              </a:rPr>
              <a:t>asociadas a eventuales picos de presión (operaciones de arranque o eventuales fallas en mecanismos de control de bombas) y/o cierre brusco de válvulas de bloqueo o regulación (golpe de ariete).</a:t>
            </a:r>
          </a:p>
          <a:p>
            <a:pPr algn="just" eaLnBrk="0" hangingPunct="0"/>
            <a:r>
              <a:rPr lang="es-ES" sz="1400" dirty="0" smtClean="0">
                <a:latin typeface="Times" pitchFamily="18" charset="0"/>
                <a:ea typeface="Times New Roman" pitchFamily="18" charset="0"/>
                <a:cs typeface="Arial" pitchFamily="34" charset="0"/>
              </a:rPr>
              <a:t>Como resultado de la simulación dinámica se obtendría lo siguiente:</a:t>
            </a:r>
          </a:p>
          <a:p>
            <a:pPr algn="just" eaLnBrk="0" hangingPunct="0"/>
            <a:r>
              <a:rPr lang="es-ES" sz="1400" dirty="0" smtClean="0">
                <a:latin typeface="Times" pitchFamily="18" charset="0"/>
                <a:ea typeface="Times New Roman" pitchFamily="18" charset="0"/>
                <a:cs typeface="Arial" pitchFamily="34" charset="0"/>
              </a:rPr>
              <a:t>•  Definición de </a:t>
            </a:r>
            <a:r>
              <a:rPr lang="es-ES" sz="1400" b="1" dirty="0" smtClean="0">
                <a:latin typeface="Times" pitchFamily="18" charset="0"/>
                <a:ea typeface="Times New Roman" pitchFamily="18" charset="0"/>
                <a:cs typeface="Arial" pitchFamily="34" charset="0"/>
              </a:rPr>
              <a:t>puntos o sectores críticos</a:t>
            </a:r>
            <a:r>
              <a:rPr lang="es-ES" sz="1400" dirty="0" smtClean="0">
                <a:latin typeface="Times" pitchFamily="18" charset="0"/>
                <a:ea typeface="Times New Roman" pitchFamily="18" charset="0"/>
                <a:cs typeface="Arial" pitchFamily="34" charset="0"/>
              </a:rPr>
              <a:t>, sujetos a presiones superiores a la MAPO.</a:t>
            </a:r>
          </a:p>
          <a:p>
            <a:pPr algn="just" eaLnBrk="0" hangingPunct="0"/>
            <a:r>
              <a:rPr lang="es-ES" sz="1400" dirty="0" smtClean="0">
                <a:latin typeface="Times" pitchFamily="18" charset="0"/>
                <a:ea typeface="Times New Roman" pitchFamily="18" charset="0"/>
                <a:cs typeface="Arial" pitchFamily="34" charset="0"/>
              </a:rPr>
              <a:t>•  Factibilidad de ruptura </a:t>
            </a:r>
            <a:r>
              <a:rPr lang="es-ES" sz="1400" dirty="0" smtClean="0">
                <a:latin typeface="Times" pitchFamily="18" charset="0"/>
                <a:ea typeface="Times New Roman" pitchFamily="18" charset="0"/>
                <a:cs typeface="Arial" pitchFamily="34" charset="0"/>
              </a:rPr>
              <a:t>localizada</a:t>
            </a:r>
            <a:r>
              <a:rPr lang="es-AR" sz="1400" dirty="0" smtClean="0">
                <a:latin typeface="Times" pitchFamily="18" charset="0"/>
                <a:ea typeface="Times New Roman" pitchFamily="18" charset="0"/>
                <a:cs typeface="Arial" pitchFamily="34" charset="0"/>
              </a:rPr>
              <a:t>.   </a:t>
            </a:r>
            <a:r>
              <a:rPr lang="es-ES" sz="1400" dirty="0" smtClean="0">
                <a:latin typeface="Times" pitchFamily="18" charset="0"/>
                <a:ea typeface="Times New Roman" pitchFamily="18" charset="0"/>
                <a:cs typeface="Arial" pitchFamily="34" charset="0"/>
              </a:rPr>
              <a:t> </a:t>
            </a:r>
            <a:endParaRPr lang="es-ES" sz="1400" dirty="0">
              <a:latin typeface="Times" pitchFamily="18" charset="0"/>
              <a:ea typeface="Times New Roman" pitchFamily="18" charset="0"/>
              <a:cs typeface="Arial" pitchFamily="34" charset="0"/>
            </a:endParaRPr>
          </a:p>
        </p:txBody>
      </p:sp>
      <p:pic>
        <p:nvPicPr>
          <p:cNvPr id="5" name="4 Imagen"/>
          <p:cNvPicPr>
            <a:picLocks noChangeAspect="1"/>
          </p:cNvPicPr>
          <p:nvPr/>
        </p:nvPicPr>
        <p:blipFill>
          <a:blip r:embed="rId3" cstate="print"/>
          <a:srcRect/>
          <a:stretch>
            <a:fillRect/>
          </a:stretch>
        </p:blipFill>
        <p:spPr bwMode="auto">
          <a:xfrm>
            <a:off x="1504231" y="2422114"/>
            <a:ext cx="6110477" cy="4175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TotalTime>
  <Words>3278</Words>
  <Application>Microsoft Office PowerPoint</Application>
  <PresentationFormat>Presentación en pantalla (4:3)</PresentationFormat>
  <Paragraphs>385</Paragraphs>
  <Slides>31</Slides>
  <Notes>4</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Ariel Sciuto</dc:creator>
  <cp:lastModifiedBy>MDQ</cp:lastModifiedBy>
  <cp:revision>114</cp:revision>
  <dcterms:created xsi:type="dcterms:W3CDTF">2014-03-31T13:25:00Z</dcterms:created>
  <dcterms:modified xsi:type="dcterms:W3CDTF">2014-05-20T11:34:05Z</dcterms:modified>
</cp:coreProperties>
</file>