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85" r:id="rId10"/>
    <p:sldId id="277" r:id="rId11"/>
    <p:sldId id="279" r:id="rId12"/>
    <p:sldId id="280" r:id="rId13"/>
    <p:sldId id="281" r:id="rId14"/>
    <p:sldId id="282" r:id="rId15"/>
    <p:sldId id="283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9F4D1-BE4B-42D7-BEE0-868F493D069A}" type="datetimeFigureOut">
              <a:rPr lang="es-AR" smtClean="0"/>
              <a:t>20/05/2014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EE03A-E366-4929-B4A5-CFB4EA5CF13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3030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8419F-471F-47BF-9F0B-CD269B37158E}" type="datetime1">
              <a:rPr lang="es-AR" smtClean="0"/>
              <a:t>20/05/2014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F1C50-41B8-48DC-AE92-D67CCEFD0609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6493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C7807-AD32-4856-88C0-FAA91D882177}" type="datetime1">
              <a:rPr lang="es-AR" smtClean="0"/>
              <a:t>20/05/2014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73081-17DF-43F9-8A9E-2A384F4556CE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5387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26311-C9D4-4E08-96EE-49B04B9306A5}" type="datetime1">
              <a:rPr lang="es-AR" smtClean="0"/>
              <a:t>20/05/2014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59B7C-A033-4E0E-9382-03C0E63B510D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60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4BF73-08C7-4157-9FC1-CCDEEF3ECC42}" type="datetime1">
              <a:rPr lang="es-AR" smtClean="0"/>
              <a:t>20/05/2014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F132B-008C-4532-AFE4-8696BA48BD30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74920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736BF-A1E5-4EF8-BC17-00B9270C80B9}" type="datetime1">
              <a:rPr lang="es-AR" smtClean="0"/>
              <a:t>20/05/2014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EE3BE-52F0-4759-9DFA-DCC7B3B9C11D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00000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2EA32-97C0-446C-9CAB-02C1255B0C0D}" type="datetime1">
              <a:rPr lang="es-AR" smtClean="0"/>
              <a:t>20/05/2014</a:t>
            </a:fld>
            <a:endParaRPr lang="es-AR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BE55B-83F3-4F2D-81AB-573C0E710971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1396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9AFE2-8E24-4018-A2E7-9D602DA843BE}" type="datetime1">
              <a:rPr lang="es-AR" smtClean="0"/>
              <a:t>20/05/2014</a:t>
            </a:fld>
            <a:endParaRPr lang="es-AR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A4B50-B0CB-497C-A2D2-161D45CF7D3C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8300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0510A-4D85-4C96-8503-5AA42BD99392}" type="datetime1">
              <a:rPr lang="es-AR" smtClean="0"/>
              <a:t>20/05/2014</a:t>
            </a:fld>
            <a:endParaRPr lang="es-AR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44543-D152-4A6A-82EE-4377D382B500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4149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525B9-F5E9-40B1-910C-8A7402AA6081}" type="datetime1">
              <a:rPr lang="es-AR" smtClean="0"/>
              <a:t>20/05/2014</a:t>
            </a:fld>
            <a:endParaRPr lang="es-AR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7D2FE-DC67-486B-BAD2-DFFFF77FBE5D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42235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A0278-95F5-4BDE-B704-74316C805941}" type="datetime1">
              <a:rPr lang="es-AR" smtClean="0"/>
              <a:t>20/05/2014</a:t>
            </a:fld>
            <a:endParaRPr lang="es-AR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8B97D-774B-45AE-8579-836FD2A40DB7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28807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3B111-A60D-4798-961C-1FB10FFB45F3}" type="datetime1">
              <a:rPr lang="es-AR" smtClean="0"/>
              <a:t>20/05/2014</a:t>
            </a:fld>
            <a:endParaRPr lang="es-AR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ACDFE-A0C2-4EA2-847E-46AB3C8C7CBE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53768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AR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B6F147-0838-45ED-9C6D-B14893D0C544}" type="datetime1">
              <a:rPr lang="es-AR" smtClean="0"/>
              <a:t>20/05/2014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5534E1-9428-47BB-88D1-10365190A4E3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Hoja_de_c_lculo_de_Microsoft_Excel3.xlsx"/><Relationship Id="rId3" Type="http://schemas.openxmlformats.org/officeDocument/2006/relationships/package" Target="../embeddings/Hoja_de_c_lculo_de_Microsoft_Excel1.xlsx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package" Target="../embeddings/Hoja_de_c_lculo_de_Microsoft_Excel2.xlsx"/><Relationship Id="rId4" Type="http://schemas.openxmlformats.org/officeDocument/2006/relationships/image" Target="../media/image10.emf"/><Relationship Id="rId9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Imagen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90011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467544" y="1772816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3600" dirty="0" smtClean="0">
                <a:latin typeface="+mn-lt"/>
              </a:rPr>
              <a:t>DESARROLLO DE UN PLAN ÓPTIMO DE REPARACIONES A PARTIR DE LA CORRIDA DE INSPECCIÓN INTERNA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47654" y="4653136"/>
            <a:ext cx="6660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Expositor: Gerardo Soula,</a:t>
            </a:r>
          </a:p>
          <a:p>
            <a:r>
              <a:rPr lang="pt-BR" dirty="0" smtClean="0"/>
              <a:t>Participantes: Mauricio Teutónico, Johann </a:t>
            </a:r>
            <a:r>
              <a:rPr lang="pt-BR" dirty="0" err="1" smtClean="0"/>
              <a:t>Galvez</a:t>
            </a:r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F1C50-41B8-48DC-AE92-D67CCEFD0609}" type="slidenum">
              <a:rPr lang="es-AR" smtClean="0"/>
              <a:pPr>
                <a:defRPr/>
              </a:pPr>
              <a:t>1</a:t>
            </a:fld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0920" y="908720"/>
            <a:ext cx="8229600" cy="5544615"/>
          </a:xfrm>
        </p:spPr>
        <p:txBody>
          <a:bodyPr/>
          <a:lstStyle/>
          <a:p>
            <a:pPr marL="0" indent="0" algn="ctr">
              <a:buNone/>
            </a:pPr>
            <a:r>
              <a:rPr lang="es-AR" sz="2800" b="1" dirty="0" smtClean="0"/>
              <a:t>2 – establezco limites de aceptación</a:t>
            </a:r>
            <a:endParaRPr lang="en-US" sz="2800" b="1" dirty="0" smtClean="0"/>
          </a:p>
          <a:p>
            <a:pPr marL="0" indent="0">
              <a:buNone/>
            </a:pPr>
            <a:r>
              <a:rPr lang="es-AR" sz="2800" dirty="0" smtClean="0"/>
              <a:t>¿Qué es un caño con Disminución de Integridad?</a:t>
            </a:r>
          </a:p>
          <a:p>
            <a:pPr marL="0" indent="0">
              <a:buNone/>
            </a:pPr>
            <a:endParaRPr lang="es-ES" sz="2800" dirty="0" smtClean="0"/>
          </a:p>
          <a:p>
            <a:pPr marL="0" indent="0">
              <a:buNone/>
            </a:pPr>
            <a:r>
              <a:rPr lang="es-ES" sz="2800" dirty="0" smtClean="0"/>
              <a:t>Graficamos FDI y FDI acumulado para cada caño y hacemos Pareto, marcando así el 10% de la población mas deteriorado</a:t>
            </a:r>
            <a:endParaRPr lang="es-ES" sz="2800" dirty="0"/>
          </a:p>
          <a:p>
            <a:pPr marL="0" indent="0">
              <a:buNone/>
            </a:pPr>
            <a:endParaRPr lang="es-AR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s-AR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19"/>
          <a:stretch/>
        </p:blipFill>
        <p:spPr bwMode="auto">
          <a:xfrm>
            <a:off x="3779912" y="3356992"/>
            <a:ext cx="4794887" cy="317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F132B-008C-4532-AFE4-8696BA48BD30}" type="slidenum">
              <a:rPr lang="es-AR" smtClean="0"/>
              <a:pPr>
                <a:defRPr/>
              </a:pPr>
              <a:t>10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7551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3084"/>
            <a:ext cx="6917839" cy="678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F132B-008C-4532-AFE4-8696BA48BD30}" type="slidenum">
              <a:rPr lang="es-AR" smtClean="0"/>
              <a:pPr>
                <a:defRPr/>
              </a:pPr>
              <a:t>11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0280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88640"/>
            <a:ext cx="8507288" cy="6480720"/>
          </a:xfrm>
        </p:spPr>
        <p:txBody>
          <a:bodyPr/>
          <a:lstStyle/>
          <a:p>
            <a:pPr marL="0" indent="0">
              <a:buNone/>
            </a:pPr>
            <a:r>
              <a:rPr lang="es-ES" sz="2800" dirty="0" smtClean="0"/>
              <a:t>Para el caso del ejemplo los valores son los siguientes:</a:t>
            </a:r>
          </a:p>
          <a:p>
            <a:pPr marL="0" indent="0">
              <a:buNone/>
            </a:pPr>
            <a:endParaRPr lang="es-ES" sz="2800" dirty="0" smtClean="0"/>
          </a:p>
          <a:p>
            <a:pPr lvl="0"/>
            <a:r>
              <a:rPr lang="es-PE" sz="2800" b="1" dirty="0"/>
              <a:t>Criterio de arranque</a:t>
            </a:r>
            <a:r>
              <a:rPr lang="es-PE" sz="2800" b="1" dirty="0" smtClean="0"/>
              <a:t>: </a:t>
            </a:r>
            <a:endParaRPr lang="es-AR" sz="2800" dirty="0"/>
          </a:p>
          <a:p>
            <a:pPr lvl="1"/>
            <a:r>
              <a:rPr lang="es-PE" dirty="0" smtClean="0"/>
              <a:t>alguna </a:t>
            </a:r>
            <a:r>
              <a:rPr lang="es-PE" dirty="0"/>
              <a:t>anomalía de profundidad mayor a 50%t </a:t>
            </a:r>
            <a:endParaRPr lang="es-AR" dirty="0"/>
          </a:p>
          <a:p>
            <a:pPr lvl="1"/>
            <a:r>
              <a:rPr lang="es-PE" dirty="0"/>
              <a:t>FER&gt;1</a:t>
            </a:r>
            <a:endParaRPr lang="es-AR" dirty="0"/>
          </a:p>
          <a:p>
            <a:pPr lvl="1"/>
            <a:r>
              <a:rPr lang="es-PE" dirty="0"/>
              <a:t>anomalías geométricas mayores al 6% D</a:t>
            </a:r>
            <a:endParaRPr lang="es-AR" dirty="0"/>
          </a:p>
          <a:p>
            <a:pPr lvl="1"/>
            <a:r>
              <a:rPr lang="es-PE" dirty="0"/>
              <a:t>anomalías geométricas mayores al 2%D y con pérdida de metal</a:t>
            </a:r>
            <a:endParaRPr lang="es-AR" dirty="0"/>
          </a:p>
          <a:p>
            <a:pPr lvl="0"/>
            <a:r>
              <a:rPr lang="es-PE" sz="2800" b="1" dirty="0" smtClean="0"/>
              <a:t>Criterio </a:t>
            </a:r>
            <a:r>
              <a:rPr lang="es-PE" sz="2800" b="1" dirty="0"/>
              <a:t>de para alargue del corte:</a:t>
            </a:r>
            <a:endParaRPr lang="es-AR" sz="2800" dirty="0"/>
          </a:p>
          <a:p>
            <a:pPr lvl="1"/>
            <a:r>
              <a:rPr lang="es-AR" dirty="0"/>
              <a:t>FDI 8.27 </a:t>
            </a:r>
          </a:p>
          <a:p>
            <a:r>
              <a:rPr lang="es-PE" sz="2800" b="1" dirty="0" smtClean="0"/>
              <a:t>Distancia </a:t>
            </a:r>
            <a:r>
              <a:rPr lang="es-PE" sz="2800" b="1" dirty="0"/>
              <a:t>mínima entre cortes: </a:t>
            </a:r>
            <a:endParaRPr lang="es-AR" sz="2800" dirty="0"/>
          </a:p>
          <a:p>
            <a:pPr lvl="1"/>
            <a:r>
              <a:rPr lang="es-PE" dirty="0"/>
              <a:t>Se utilizó un valor de 50m</a:t>
            </a: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F132B-008C-4532-AFE4-8696BA48BD30}" type="slidenum">
              <a:rPr lang="es-AR" smtClean="0"/>
              <a:pPr>
                <a:defRPr/>
              </a:pPr>
              <a:t>12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2997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56"/>
            <a:ext cx="9209736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F132B-008C-4532-AFE4-8696BA48BD30}" type="slidenum">
              <a:rPr lang="es-AR" smtClean="0"/>
              <a:pPr>
                <a:defRPr/>
              </a:pPr>
              <a:t>13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099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2579"/>
            <a:ext cx="8849013" cy="578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F132B-008C-4532-AFE4-8696BA48BD30}" type="slidenum">
              <a:rPr lang="es-AR" smtClean="0"/>
              <a:pPr>
                <a:defRPr/>
              </a:pPr>
              <a:t>14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4418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51" y="617890"/>
            <a:ext cx="8816437" cy="576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F132B-008C-4532-AFE4-8696BA48BD30}" type="slidenum">
              <a:rPr lang="es-AR" smtClean="0"/>
              <a:pPr>
                <a:defRPr/>
              </a:pPr>
              <a:t>15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8747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9" y="188640"/>
            <a:ext cx="89979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6" y="1254597"/>
            <a:ext cx="8782744" cy="210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6" y="3645024"/>
            <a:ext cx="8782744" cy="252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F132B-008C-4532-AFE4-8696BA48BD30}" type="slidenum">
              <a:rPr lang="es-AR" smtClean="0"/>
              <a:pPr>
                <a:defRPr/>
              </a:pPr>
              <a:t>16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0344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10940"/>
            <a:ext cx="8229600" cy="5930428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/>
              <a:t>Ventajas del método</a:t>
            </a:r>
          </a:p>
          <a:p>
            <a:pPr marL="0" indent="0" algn="ctr">
              <a:buNone/>
            </a:pPr>
            <a:endParaRPr lang="es-ES" dirty="0" smtClean="0"/>
          </a:p>
          <a:p>
            <a:r>
              <a:rPr lang="es-ES" dirty="0" smtClean="0"/>
              <a:t>Permite abordar la reparación en líneas muy deterioradas</a:t>
            </a:r>
          </a:p>
          <a:p>
            <a:r>
              <a:rPr lang="es-ES" dirty="0" smtClean="0"/>
              <a:t>Permite la estandarización de un criterio para toda la compañía</a:t>
            </a:r>
          </a:p>
          <a:p>
            <a:r>
              <a:rPr lang="es-ES" dirty="0" smtClean="0"/>
              <a:t>Permite la gestión de escenarios</a:t>
            </a:r>
          </a:p>
          <a:p>
            <a:r>
              <a:rPr lang="es-ES" dirty="0" smtClean="0"/>
              <a:t>Se minimizan los gastos y la recurrencia</a:t>
            </a:r>
            <a:endParaRPr lang="es-A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9" y="188640"/>
            <a:ext cx="89979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F132B-008C-4532-AFE4-8696BA48BD30}" type="slidenum">
              <a:rPr lang="es-AR" smtClean="0"/>
              <a:pPr>
                <a:defRPr/>
              </a:pPr>
              <a:t>17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4629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/>
              <a:t>¡</a:t>
            </a:r>
            <a:r>
              <a:rPr lang="es-ES" dirty="0" smtClean="0"/>
              <a:t>Muchas Gracias!</a:t>
            </a:r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 smtClean="0"/>
              <a:t>¿Preguntas?</a:t>
            </a:r>
            <a:endParaRPr lang="es-A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9" y="188640"/>
            <a:ext cx="89979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F132B-008C-4532-AFE4-8696BA48BD30}" type="slidenum">
              <a:rPr lang="es-AR" smtClean="0"/>
              <a:pPr>
                <a:defRPr/>
              </a:pPr>
              <a:t>18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7376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sz="2800" dirty="0" smtClean="0"/>
          </a:p>
          <a:p>
            <a:pPr marL="0" indent="0" algn="ctr">
              <a:buNone/>
            </a:pPr>
            <a:r>
              <a:rPr lang="es-ES" sz="2800" dirty="0" smtClean="0"/>
              <a:t>Situación: Corrida ILI con muchos defectos reparables</a:t>
            </a:r>
          </a:p>
          <a:p>
            <a:pPr marL="0" indent="0" algn="ctr">
              <a:buNone/>
            </a:pPr>
            <a:endParaRPr lang="es-ES" sz="2800" dirty="0"/>
          </a:p>
          <a:p>
            <a:pPr marL="0" indent="0" algn="ctr">
              <a:buNone/>
            </a:pPr>
            <a:r>
              <a:rPr lang="es-ES" sz="2800" dirty="0" smtClean="0"/>
              <a:t>¿Cómo establecer los criterios?</a:t>
            </a:r>
          </a:p>
          <a:p>
            <a:pPr marL="0" indent="0" algn="ctr">
              <a:buNone/>
            </a:pPr>
            <a:r>
              <a:rPr lang="es-ES" sz="2800" dirty="0" smtClean="0"/>
              <a:t>¿Cómo estandarizar el proceso?</a:t>
            </a:r>
          </a:p>
          <a:p>
            <a:pPr marL="0" indent="0" algn="ctr">
              <a:buNone/>
            </a:pPr>
            <a:r>
              <a:rPr lang="es-ES" sz="2800" dirty="0" smtClean="0"/>
              <a:t>¿Cómo optimizar el plan?</a:t>
            </a:r>
          </a:p>
          <a:p>
            <a:pPr marL="0" indent="0" algn="ctr">
              <a:buNone/>
            </a:pPr>
            <a:r>
              <a:rPr lang="es-ES" sz="2800" dirty="0" smtClean="0"/>
              <a:t>¿Cómo presentar el plan?</a:t>
            </a:r>
          </a:p>
          <a:p>
            <a:pPr marL="0" indent="0">
              <a:buNone/>
            </a:pPr>
            <a:endParaRPr lang="es-AR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9" y="188640"/>
            <a:ext cx="89979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F132B-008C-4532-AFE4-8696BA48BD30}" type="slidenum">
              <a:rPr lang="es-AR" smtClean="0"/>
              <a:pPr>
                <a:defRPr/>
              </a:pPr>
              <a:t>2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0506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532656"/>
          </a:xfrm>
        </p:spPr>
        <p:txBody>
          <a:bodyPr/>
          <a:lstStyle/>
          <a:p>
            <a:pPr marL="0" indent="0">
              <a:buNone/>
            </a:pPr>
            <a:r>
              <a:rPr lang="es-ES" sz="2800" dirty="0" smtClean="0"/>
              <a:t>¿esto me esta pasando a mi?</a:t>
            </a:r>
            <a:endParaRPr lang="es-AR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9" y="188640"/>
            <a:ext cx="89979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7" y="991096"/>
            <a:ext cx="8906449" cy="582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F132B-008C-4532-AFE4-8696BA48BD30}" type="slidenum">
              <a:rPr lang="es-AR" smtClean="0"/>
              <a:pPr>
                <a:defRPr/>
              </a:pPr>
              <a:t>3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3701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9" y="188640"/>
            <a:ext cx="89979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81" y="908720"/>
            <a:ext cx="8553499" cy="559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F132B-008C-4532-AFE4-8696BA48BD30}" type="slidenum">
              <a:rPr lang="es-AR" smtClean="0"/>
              <a:pPr>
                <a:defRPr/>
              </a:pPr>
              <a:t>4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9653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4920" y="845422"/>
            <a:ext cx="8229600" cy="1143000"/>
          </a:xfrm>
        </p:spPr>
        <p:txBody>
          <a:bodyPr/>
          <a:lstStyle/>
          <a:p>
            <a:r>
              <a:rPr lang="es-ES" sz="2800" dirty="0" smtClean="0"/>
              <a:t>Se puede ir «pintando el pipe </a:t>
            </a:r>
            <a:r>
              <a:rPr lang="es-ES" sz="2800" dirty="0" err="1" smtClean="0"/>
              <a:t>tally</a:t>
            </a:r>
            <a:r>
              <a:rPr lang="es-ES" sz="2800" dirty="0" smtClean="0"/>
              <a:t>» pero tiene sus limitaciones</a:t>
            </a:r>
            <a:endParaRPr lang="es-AR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9" y="188640"/>
            <a:ext cx="89979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52" y="2924944"/>
            <a:ext cx="8424936" cy="15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Flecha abajo"/>
          <p:cNvSpPr/>
          <p:nvPr/>
        </p:nvSpPr>
        <p:spPr>
          <a:xfrm>
            <a:off x="1939420" y="2637656"/>
            <a:ext cx="216024" cy="288032"/>
          </a:xfrm>
          <a:prstGeom prst="downArrow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15384" y="2175247"/>
            <a:ext cx="540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err="1" smtClean="0"/>
              <a:t>corr</a:t>
            </a:r>
            <a:endParaRPr lang="es-ES" sz="1000" dirty="0" smtClean="0"/>
          </a:p>
          <a:p>
            <a:pPr algn="ctr"/>
            <a:r>
              <a:rPr lang="es-ES" sz="1000" dirty="0" smtClean="0"/>
              <a:t>67%</a:t>
            </a:r>
            <a:endParaRPr lang="es-AR" sz="1000" dirty="0"/>
          </a:p>
        </p:txBody>
      </p:sp>
      <p:sp>
        <p:nvSpPr>
          <p:cNvPr id="11" name="10 Flecha abajo"/>
          <p:cNvSpPr/>
          <p:nvPr/>
        </p:nvSpPr>
        <p:spPr>
          <a:xfrm>
            <a:off x="2209450" y="2652687"/>
            <a:ext cx="216024" cy="288032"/>
          </a:xfrm>
          <a:prstGeom prst="downArrow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047432" y="2175991"/>
            <a:ext cx="540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err="1"/>
              <a:t>c</a:t>
            </a:r>
            <a:r>
              <a:rPr lang="es-ES" sz="1000" dirty="0" err="1" smtClean="0"/>
              <a:t>orr</a:t>
            </a:r>
            <a:endParaRPr lang="es-ES" sz="1000" dirty="0"/>
          </a:p>
          <a:p>
            <a:pPr algn="ctr"/>
            <a:r>
              <a:rPr lang="es-ES" sz="1000" dirty="0" smtClean="0"/>
              <a:t>51%</a:t>
            </a:r>
            <a:endParaRPr lang="es-AR" sz="1000" dirty="0"/>
          </a:p>
        </p:txBody>
      </p:sp>
      <p:sp>
        <p:nvSpPr>
          <p:cNvPr id="13" name="12 Flecha abajo"/>
          <p:cNvSpPr/>
          <p:nvPr/>
        </p:nvSpPr>
        <p:spPr>
          <a:xfrm>
            <a:off x="3595604" y="2652687"/>
            <a:ext cx="216024" cy="288032"/>
          </a:xfrm>
          <a:prstGeom prst="downArrow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433586" y="2191022"/>
            <a:ext cx="540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err="1" smtClean="0"/>
              <a:t>corr</a:t>
            </a:r>
            <a:r>
              <a:rPr lang="es-ES" sz="1000" dirty="0" smtClean="0"/>
              <a:t> 72%</a:t>
            </a:r>
            <a:endParaRPr lang="es-AR" sz="1000" dirty="0"/>
          </a:p>
        </p:txBody>
      </p:sp>
      <p:sp>
        <p:nvSpPr>
          <p:cNvPr id="15" name="14 Flecha abajo"/>
          <p:cNvSpPr/>
          <p:nvPr/>
        </p:nvSpPr>
        <p:spPr>
          <a:xfrm>
            <a:off x="4797664" y="2636912"/>
            <a:ext cx="216024" cy="288032"/>
          </a:xfrm>
          <a:prstGeom prst="downArrow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635646" y="2151035"/>
            <a:ext cx="540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err="1" smtClean="0"/>
              <a:t>Dent</a:t>
            </a:r>
            <a:endParaRPr lang="es-ES" sz="1000" dirty="0" smtClean="0"/>
          </a:p>
          <a:p>
            <a:pPr algn="ctr"/>
            <a:r>
              <a:rPr lang="es-ES" sz="1000" dirty="0" smtClean="0"/>
              <a:t>5%</a:t>
            </a:r>
            <a:endParaRPr lang="es-AR" sz="1000" dirty="0"/>
          </a:p>
        </p:txBody>
      </p:sp>
      <p:sp>
        <p:nvSpPr>
          <p:cNvPr id="17" name="16 Flecha abajo"/>
          <p:cNvSpPr/>
          <p:nvPr/>
        </p:nvSpPr>
        <p:spPr>
          <a:xfrm>
            <a:off x="6823549" y="2652687"/>
            <a:ext cx="216024" cy="288032"/>
          </a:xfrm>
          <a:prstGeom prst="downArrow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17 Flecha abajo"/>
          <p:cNvSpPr/>
          <p:nvPr/>
        </p:nvSpPr>
        <p:spPr>
          <a:xfrm>
            <a:off x="7039573" y="2652687"/>
            <a:ext cx="216024" cy="288032"/>
          </a:xfrm>
          <a:prstGeom prst="downArrow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715537" y="2196773"/>
            <a:ext cx="5400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2 </a:t>
            </a:r>
            <a:r>
              <a:rPr lang="es-ES" sz="1000" dirty="0" err="1" smtClean="0"/>
              <a:t>sold</a:t>
            </a:r>
            <a:endParaRPr lang="es-AR" sz="1000" dirty="0"/>
          </a:p>
        </p:txBody>
      </p:sp>
      <p:sp>
        <p:nvSpPr>
          <p:cNvPr id="20" name="19 Flecha abajo"/>
          <p:cNvSpPr/>
          <p:nvPr/>
        </p:nvSpPr>
        <p:spPr>
          <a:xfrm>
            <a:off x="8060100" y="2658438"/>
            <a:ext cx="216024" cy="288032"/>
          </a:xfrm>
          <a:prstGeom prst="downArrow">
            <a:avLst/>
          </a:prstGeom>
          <a:solidFill>
            <a:srgbClr val="1F497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7799071" y="2243367"/>
            <a:ext cx="738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arruga</a:t>
            </a:r>
            <a:endParaRPr lang="es-AR" sz="1000" dirty="0"/>
          </a:p>
        </p:txBody>
      </p:sp>
      <p:sp>
        <p:nvSpPr>
          <p:cNvPr id="22" name="21 Proceso"/>
          <p:cNvSpPr/>
          <p:nvPr/>
        </p:nvSpPr>
        <p:spPr>
          <a:xfrm>
            <a:off x="1871911" y="3353011"/>
            <a:ext cx="675075" cy="45719"/>
          </a:xfrm>
          <a:prstGeom prst="flowChartProcess">
            <a:avLst/>
          </a:prstGeom>
          <a:solidFill>
            <a:srgbClr val="FF0000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22 Proceso"/>
          <p:cNvSpPr/>
          <p:nvPr/>
        </p:nvSpPr>
        <p:spPr>
          <a:xfrm>
            <a:off x="4639720" y="3339288"/>
            <a:ext cx="495481" cy="45719"/>
          </a:xfrm>
          <a:prstGeom prst="flowChartProcess">
            <a:avLst/>
          </a:prstGeom>
          <a:solidFill>
            <a:srgbClr val="FF0000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23 Proceso"/>
          <p:cNvSpPr/>
          <p:nvPr/>
        </p:nvSpPr>
        <p:spPr>
          <a:xfrm>
            <a:off x="7988091" y="3353010"/>
            <a:ext cx="360041" cy="45719"/>
          </a:xfrm>
          <a:prstGeom prst="flowChartProcess">
            <a:avLst/>
          </a:prstGeom>
          <a:solidFill>
            <a:srgbClr val="FF0000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25 Almacenamiento de acceso directo"/>
          <p:cNvSpPr/>
          <p:nvPr/>
        </p:nvSpPr>
        <p:spPr>
          <a:xfrm>
            <a:off x="3631608" y="3353011"/>
            <a:ext cx="144016" cy="101340"/>
          </a:xfrm>
          <a:prstGeom prst="flowChartMagneticDrum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26 Almacenamiento de acceso directo"/>
          <p:cNvSpPr/>
          <p:nvPr/>
        </p:nvSpPr>
        <p:spPr>
          <a:xfrm>
            <a:off x="6859553" y="3281784"/>
            <a:ext cx="144016" cy="101340"/>
          </a:xfrm>
          <a:prstGeom prst="flowChartMagneticDrum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27 Almacenamiento de acceso directo"/>
          <p:cNvSpPr/>
          <p:nvPr/>
        </p:nvSpPr>
        <p:spPr>
          <a:xfrm>
            <a:off x="7081232" y="3281784"/>
            <a:ext cx="144016" cy="101340"/>
          </a:xfrm>
          <a:prstGeom prst="flowChartMagneticDrum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1924308" y="3454351"/>
            <a:ext cx="6120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Corte 1</a:t>
            </a:r>
            <a:endParaRPr lang="es-AR" sz="10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4581426" y="3483640"/>
            <a:ext cx="6120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Corte 2</a:t>
            </a:r>
            <a:endParaRPr lang="es-AR" sz="10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7862077" y="3483640"/>
            <a:ext cx="6120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Corte 3</a:t>
            </a:r>
            <a:endParaRPr lang="es-AR" sz="10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3408087" y="3483640"/>
            <a:ext cx="6120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MC 1</a:t>
            </a:r>
            <a:endParaRPr lang="es-AR" sz="100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6775198" y="3454351"/>
            <a:ext cx="708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MC 2 y 3</a:t>
            </a:r>
            <a:endParaRPr lang="es-AR" sz="1000" dirty="0"/>
          </a:p>
        </p:txBody>
      </p:sp>
      <p:sp>
        <p:nvSpPr>
          <p:cNvPr id="34" name="1 Título"/>
          <p:cNvSpPr txBox="1">
            <a:spLocks/>
          </p:cNvSpPr>
          <p:nvPr/>
        </p:nvSpPr>
        <p:spPr bwMode="auto">
          <a:xfrm>
            <a:off x="410055" y="450912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800" dirty="0" smtClean="0"/>
              <a:t>Establezco criterios para definir los defectos reparables (API 1160, ASME B31.8s, </a:t>
            </a:r>
            <a:r>
              <a:rPr lang="es-ES" sz="2800" dirty="0" err="1" smtClean="0"/>
              <a:t>etc</a:t>
            </a:r>
            <a:r>
              <a:rPr lang="es-ES" sz="2800" dirty="0" smtClean="0"/>
              <a:t>)</a:t>
            </a:r>
            <a:endParaRPr lang="es-AR" sz="2800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F132B-008C-4532-AFE4-8696BA48BD30}" type="slidenum">
              <a:rPr lang="es-AR" smtClean="0"/>
              <a:pPr>
                <a:defRPr/>
              </a:pPr>
              <a:t>5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6469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 animBg="1"/>
      <p:bldP spid="19" grpId="0"/>
      <p:bldP spid="20" grpId="0" animBg="1"/>
      <p:bldP spid="21" grpId="0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5124" y="1628800"/>
            <a:ext cx="8229600" cy="4525963"/>
          </a:xfrm>
        </p:spPr>
        <p:txBody>
          <a:bodyPr/>
          <a:lstStyle/>
          <a:p>
            <a:pPr marL="400050" lvl="1" indent="0" algn="ctr">
              <a:buNone/>
            </a:pPr>
            <a:r>
              <a:rPr lang="es-ES" sz="2400" b="1" dirty="0" smtClean="0"/>
              <a:t>Elijo métodos para reparar los defectos</a:t>
            </a:r>
          </a:p>
          <a:p>
            <a:pPr lvl="1" indent="-342900"/>
            <a:r>
              <a:rPr lang="es-ES" sz="2400" dirty="0" smtClean="0"/>
              <a:t>Corrosión generalizada =&gt; reemplazo de cañería</a:t>
            </a:r>
          </a:p>
          <a:p>
            <a:pPr lvl="1" indent="-342900"/>
            <a:r>
              <a:rPr lang="es-ES" sz="2400" dirty="0" smtClean="0"/>
              <a:t>Defectos puntuales =&gt; refuerzos</a:t>
            </a:r>
          </a:p>
          <a:p>
            <a:pPr lvl="1" indent="-342900"/>
            <a:r>
              <a:rPr lang="es-ES" sz="2400" dirty="0" smtClean="0"/>
              <a:t>Corrosión externa generalizada leve =&gt; </a:t>
            </a:r>
            <a:r>
              <a:rPr lang="es-ES" sz="2400" dirty="0" err="1" smtClean="0"/>
              <a:t>recoating</a:t>
            </a:r>
            <a:endParaRPr lang="es-ES" sz="2400" dirty="0" smtClean="0"/>
          </a:p>
          <a:p>
            <a:pPr marL="400050" lvl="1" indent="0" algn="ctr">
              <a:buNone/>
            </a:pPr>
            <a:endParaRPr lang="es-ES" sz="2400" dirty="0" smtClean="0"/>
          </a:p>
          <a:p>
            <a:pPr marL="400050" lvl="1" indent="0" algn="ctr">
              <a:buNone/>
            </a:pPr>
            <a:r>
              <a:rPr lang="es-ES" sz="2400" b="1" dirty="0" smtClean="0"/>
              <a:t>¿Qué dificultades se presentan?</a:t>
            </a:r>
          </a:p>
          <a:p>
            <a:pPr lvl="1" indent="-342900"/>
            <a:r>
              <a:rPr lang="es-ES" sz="2400" dirty="0" smtClean="0"/>
              <a:t>¿Cuando me conviene cortar o poner refuerzos?</a:t>
            </a:r>
          </a:p>
          <a:p>
            <a:pPr lvl="1" indent="-342900"/>
            <a:r>
              <a:rPr lang="es-ES" sz="2400" dirty="0" smtClean="0"/>
              <a:t>¿Que tan largos deben ser los cortes?</a:t>
            </a:r>
          </a:p>
          <a:p>
            <a:pPr lvl="1" indent="-342900"/>
            <a:r>
              <a:rPr lang="es-ES" sz="2400" dirty="0" smtClean="0"/>
              <a:t>¿Cuanto es la distancia mínima para unir 2 cortes?</a:t>
            </a:r>
          </a:p>
          <a:p>
            <a:pPr marL="400050" lvl="1" indent="0">
              <a:buNone/>
            </a:pPr>
            <a:r>
              <a:rPr lang="es-ES" sz="2400" dirty="0" smtClean="0"/>
              <a:t>(lo mismo ocurre con el </a:t>
            </a:r>
            <a:r>
              <a:rPr lang="es-ES" sz="2400" dirty="0" err="1" smtClean="0"/>
              <a:t>recoating</a:t>
            </a:r>
            <a:r>
              <a:rPr lang="es-ES" sz="2400" dirty="0" smtClean="0"/>
              <a:t>)</a:t>
            </a:r>
            <a:endParaRPr lang="es-ES" sz="2400" dirty="0"/>
          </a:p>
          <a:p>
            <a:pPr marL="400050" lvl="1" indent="0">
              <a:buNone/>
            </a:pPr>
            <a:endParaRPr lang="es-AR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9" y="188640"/>
            <a:ext cx="89979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F132B-008C-4532-AFE4-8696BA48BD30}" type="slidenum">
              <a:rPr lang="es-AR" smtClean="0"/>
              <a:pPr>
                <a:defRPr/>
              </a:pPr>
              <a:t>6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155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1" y="790182"/>
            <a:ext cx="8869387" cy="5951186"/>
          </a:xfrm>
        </p:spPr>
        <p:txBody>
          <a:bodyPr/>
          <a:lstStyle/>
          <a:p>
            <a:pPr marL="0" indent="0" algn="ctr">
              <a:buNone/>
            </a:pPr>
            <a:r>
              <a:rPr lang="es-ES" sz="2800" b="1" dirty="0" smtClean="0"/>
              <a:t>Solución propuesta</a:t>
            </a:r>
            <a:endParaRPr lang="es-AR" sz="2800" b="1" dirty="0" smtClean="0"/>
          </a:p>
          <a:p>
            <a:pPr marL="0" indent="0">
              <a:buNone/>
            </a:pPr>
            <a:r>
              <a:rPr lang="es-AR" sz="2800" dirty="0" smtClean="0"/>
              <a:t>1 - Determino factores</a:t>
            </a:r>
          </a:p>
          <a:p>
            <a:pPr marL="0" indent="0">
              <a:buNone/>
            </a:pPr>
            <a:r>
              <a:rPr lang="es-AR" sz="2800" dirty="0" smtClean="0"/>
              <a:t>2 - Establezco los limites de aceptación para un caño (12m)  con merma de integridad</a:t>
            </a:r>
          </a:p>
          <a:p>
            <a:pPr marL="0" indent="0">
              <a:buNone/>
            </a:pPr>
            <a:r>
              <a:rPr lang="es-AR" sz="2800" dirty="0" smtClean="0"/>
              <a:t>3 – Establezco un criterio de «alague» de corte</a:t>
            </a:r>
          </a:p>
          <a:p>
            <a:pPr marL="0" indent="0">
              <a:buNone/>
            </a:pPr>
            <a:r>
              <a:rPr lang="es-ES" sz="2800" dirty="0" smtClean="0"/>
              <a:t>4 – determino la distancia mínima para unir 2 cortes</a:t>
            </a:r>
          </a:p>
          <a:p>
            <a:pPr marL="0" indent="0">
              <a:buNone/>
            </a:pPr>
            <a:endParaRPr lang="es-AR" sz="2800" dirty="0" smtClean="0"/>
          </a:p>
          <a:p>
            <a:pPr marL="0" indent="0" algn="ctr">
              <a:buNone/>
            </a:pPr>
            <a:r>
              <a:rPr lang="es-AR" sz="2800" b="1" dirty="0" smtClean="0"/>
              <a:t>Estandarizo el trabajo a través de un programa que permite:</a:t>
            </a:r>
          </a:p>
          <a:p>
            <a:pPr marL="0" indent="0">
              <a:buNone/>
            </a:pPr>
            <a:r>
              <a:rPr lang="es-AR" sz="2800" dirty="0" smtClean="0"/>
              <a:t> - Realizar corridas con diferentes escenarios</a:t>
            </a:r>
          </a:p>
          <a:p>
            <a:pPr marL="0" indent="0">
              <a:buNone/>
            </a:pPr>
            <a:r>
              <a:rPr lang="es-AR" sz="2800" dirty="0" smtClean="0"/>
              <a:t> - Tener trazabilidad en la decisión</a:t>
            </a:r>
          </a:p>
          <a:p>
            <a:pPr marL="0" indent="0">
              <a:buNone/>
            </a:pPr>
            <a:r>
              <a:rPr lang="es-ES" sz="2800" dirty="0" smtClean="0"/>
              <a:t> - Utilizar </a:t>
            </a:r>
            <a:r>
              <a:rPr lang="es-ES" sz="2800" dirty="0"/>
              <a:t>los mismos criterios para el resto de las corridas</a:t>
            </a:r>
            <a:endParaRPr lang="es-AR" sz="2800" dirty="0"/>
          </a:p>
          <a:p>
            <a:pPr marL="0" indent="0">
              <a:buNone/>
            </a:pPr>
            <a:endParaRPr lang="es-AR" sz="2800" dirty="0" smtClean="0"/>
          </a:p>
          <a:p>
            <a:pPr marL="0" indent="0">
              <a:buNone/>
            </a:pPr>
            <a:endParaRPr lang="es-ES" sz="2800" dirty="0" smtClean="0"/>
          </a:p>
          <a:p>
            <a:pPr marL="0" indent="0">
              <a:buNone/>
            </a:pPr>
            <a:endParaRPr lang="es-AR" sz="2800" dirty="0" smtClean="0"/>
          </a:p>
          <a:p>
            <a:pPr marL="0" indent="0">
              <a:buNone/>
            </a:pPr>
            <a:endParaRPr lang="es-AR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9" y="188640"/>
            <a:ext cx="89979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F132B-008C-4532-AFE4-8696BA48BD30}" type="slidenum">
              <a:rPr lang="es-AR" smtClean="0"/>
              <a:pPr>
                <a:defRPr/>
              </a:pPr>
              <a:t>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2946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10" y="332656"/>
            <a:ext cx="89979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898186" y="1196752"/>
            <a:ext cx="71193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b="1" dirty="0" smtClean="0"/>
              <a:t>1 – Definición de factores</a:t>
            </a:r>
          </a:p>
          <a:p>
            <a:endParaRPr lang="es-AR" b="1" dirty="0" smtClean="0"/>
          </a:p>
          <a:p>
            <a:r>
              <a:rPr lang="es-AR" b="1" dirty="0" smtClean="0"/>
              <a:t>FDD </a:t>
            </a:r>
            <a:r>
              <a:rPr lang="es-AR" b="1" dirty="0"/>
              <a:t>- Factor de Densidad de Defectos:</a:t>
            </a:r>
            <a:endParaRPr lang="es-AR" dirty="0"/>
          </a:p>
        </p:txBody>
      </p:sp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522675"/>
              </p:ext>
            </p:extLst>
          </p:nvPr>
        </p:nvGraphicFramePr>
        <p:xfrm>
          <a:off x="1227245" y="4077072"/>
          <a:ext cx="1335978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7" name="Ecuación" r:id="rId4" imgW="1040948" imgH="444307" progId="Equation.3">
                  <p:embed/>
                </p:oleObj>
              </mc:Choice>
              <mc:Fallback>
                <p:oleObj name="Ecuación" r:id="rId4" imgW="1040948" imgH="444307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245" y="4077072"/>
                        <a:ext cx="1335978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10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364351"/>
              </p:ext>
            </p:extLst>
          </p:nvPr>
        </p:nvGraphicFramePr>
        <p:xfrm>
          <a:off x="3203848" y="3861048"/>
          <a:ext cx="3912435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8" name="Ecuación" r:id="rId6" imgW="3149600" imgH="685800" progId="Equation.3">
                  <p:embed/>
                </p:oleObj>
              </mc:Choice>
              <mc:Fallback>
                <p:oleObj name="Ecuación" r:id="rId6" imgW="3149600" imgH="685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3861048"/>
                        <a:ext cx="3912435" cy="864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4" name="13 Rectángulo"/>
          <p:cNvSpPr/>
          <p:nvPr/>
        </p:nvSpPr>
        <p:spPr>
          <a:xfrm>
            <a:off x="954666" y="3298568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AR" b="1" dirty="0" smtClean="0">
                <a:effectLst/>
                <a:latin typeface="Arial"/>
                <a:ea typeface="Times New Roman"/>
                <a:cs typeface="Times New Roman"/>
              </a:rPr>
              <a:t>FDR - Factor de densidad de reparaciones:</a:t>
            </a:r>
            <a:endParaRPr lang="es-AR" dirty="0"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925322" y="4869160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AR" b="1" dirty="0" smtClean="0">
                <a:effectLst/>
                <a:latin typeface="Arial"/>
                <a:ea typeface="Times New Roman"/>
                <a:cs typeface="Times New Roman"/>
              </a:rPr>
              <a:t>FDI - Factor de Disminución de integridad </a:t>
            </a:r>
            <a:endParaRPr lang="es-AR" dirty="0"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004991" y="5373216"/>
            <a:ext cx="7233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 smtClean="0"/>
              <a:t>FDI=FDD + FDR x 15</a:t>
            </a:r>
            <a:endParaRPr lang="es-AR" dirty="0"/>
          </a:p>
        </p:txBody>
      </p:sp>
      <p:sp>
        <p:nvSpPr>
          <p:cNvPr id="17" name="16 Rectángulo"/>
          <p:cNvSpPr/>
          <p:nvPr/>
        </p:nvSpPr>
        <p:spPr>
          <a:xfrm>
            <a:off x="159470" y="5742548"/>
            <a:ext cx="84969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200" b="1" dirty="0"/>
              <a:t>15</a:t>
            </a:r>
            <a:r>
              <a:rPr lang="es-AR" sz="1200" dirty="0"/>
              <a:t>, </a:t>
            </a:r>
            <a:r>
              <a:rPr lang="es-AR" sz="1200" dirty="0" smtClean="0"/>
              <a:t>corresponde </a:t>
            </a:r>
            <a:r>
              <a:rPr lang="es-AR" sz="1200" dirty="0"/>
              <a:t>a una comparación entre las medias de las poblaciones de FDD y de </a:t>
            </a:r>
            <a:r>
              <a:rPr lang="es-AR" sz="1200" dirty="0" smtClean="0"/>
              <a:t>FDR (por grupo de corridas)</a:t>
            </a:r>
            <a:endParaRPr lang="es-AR" sz="1200" dirty="0"/>
          </a:p>
        </p:txBody>
      </p:sp>
      <p:pic>
        <p:nvPicPr>
          <p:cNvPr id="20497" name="Picture 17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235" y="2452251"/>
            <a:ext cx="1472549" cy="61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8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902" y="2420888"/>
            <a:ext cx="3036298" cy="87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F132B-008C-4532-AFE4-8696BA48BD30}" type="slidenum">
              <a:rPr lang="es-AR" smtClean="0"/>
              <a:pPr>
                <a:defRPr/>
              </a:pPr>
              <a:t>8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9638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F132B-008C-4532-AFE4-8696BA48BD30}" type="slidenum">
              <a:rPr lang="es-AR" smtClean="0"/>
              <a:pPr>
                <a:defRPr/>
              </a:pPr>
              <a:t>9</a:t>
            </a:fld>
            <a:endParaRPr lang="es-AR" dirty="0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030677"/>
              </p:ext>
            </p:extLst>
          </p:nvPr>
        </p:nvGraphicFramePr>
        <p:xfrm>
          <a:off x="611560" y="424433"/>
          <a:ext cx="2000250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Hoja de cálculo" r:id="rId3" imgW="2000314" imgH="3076703" progId="Excel.Sheet.12">
                  <p:embed/>
                </p:oleObj>
              </mc:Choice>
              <mc:Fallback>
                <p:oleObj name="Hoja de cálculo" r:id="rId3" imgW="2000314" imgH="307670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424433"/>
                        <a:ext cx="2000250" cy="307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411027"/>
              </p:ext>
            </p:extLst>
          </p:nvPr>
        </p:nvGraphicFramePr>
        <p:xfrm>
          <a:off x="6516216" y="352425"/>
          <a:ext cx="2000250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Hoja de cálculo" r:id="rId5" imgW="2000314" imgH="3076703" progId="Excel.Sheet.12">
                  <p:embed/>
                </p:oleObj>
              </mc:Choice>
              <mc:Fallback>
                <p:oleObj name="Hoja de cálculo" r:id="rId5" imgW="2000314" imgH="307670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16216" y="352425"/>
                        <a:ext cx="2000250" cy="307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51012"/>
            <a:ext cx="5276106" cy="257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999046"/>
              </p:ext>
            </p:extLst>
          </p:nvPr>
        </p:nvGraphicFramePr>
        <p:xfrm>
          <a:off x="3635896" y="424433"/>
          <a:ext cx="2000250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Hoja de cálculo" r:id="rId8" imgW="2000314" imgH="3076703" progId="Excel.Sheet.12">
                  <p:embed/>
                </p:oleObj>
              </mc:Choice>
              <mc:Fallback>
                <p:oleObj name="Hoja de cálculo" r:id="rId8" imgW="2000314" imgH="307670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35896" y="424433"/>
                        <a:ext cx="2000250" cy="307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533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482</Words>
  <Application>Microsoft Office PowerPoint</Application>
  <PresentationFormat>Presentación en pantalla (4:3)</PresentationFormat>
  <Paragraphs>102</Paragraphs>
  <Slides>18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1" baseType="lpstr">
      <vt:lpstr>Tema de Office</vt:lpstr>
      <vt:lpstr>Ecuación</vt:lpstr>
      <vt:lpstr>Hoja de cálculo de Microsoft Excel</vt:lpstr>
      <vt:lpstr>Presentación de PowerPoint</vt:lpstr>
      <vt:lpstr> </vt:lpstr>
      <vt:lpstr>Presentación de PowerPoint</vt:lpstr>
      <vt:lpstr>Presentación de PowerPoint</vt:lpstr>
      <vt:lpstr>Se puede ir «pintando el pipe tally» pero tiene sus limitaciones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Ariel Sciuto</dc:creator>
  <cp:lastModifiedBy>GS</cp:lastModifiedBy>
  <cp:revision>26</cp:revision>
  <dcterms:created xsi:type="dcterms:W3CDTF">2014-03-31T13:25:00Z</dcterms:created>
  <dcterms:modified xsi:type="dcterms:W3CDTF">2014-05-20T07:53:34Z</dcterms:modified>
</cp:coreProperties>
</file>