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9" r:id="rId2"/>
    <p:sldId id="258" r:id="rId3"/>
    <p:sldId id="320" r:id="rId4"/>
    <p:sldId id="347" r:id="rId5"/>
    <p:sldId id="321" r:id="rId6"/>
    <p:sldId id="318" r:id="rId7"/>
    <p:sldId id="348" r:id="rId8"/>
    <p:sldId id="351" r:id="rId9"/>
    <p:sldId id="354" r:id="rId10"/>
    <p:sldId id="355" r:id="rId11"/>
    <p:sldId id="357" r:id="rId12"/>
    <p:sldId id="359" r:id="rId13"/>
    <p:sldId id="361" r:id="rId14"/>
    <p:sldId id="358" r:id="rId15"/>
    <p:sldId id="363" r:id="rId16"/>
    <p:sldId id="366" r:id="rId17"/>
    <p:sldId id="360" r:id="rId18"/>
    <p:sldId id="352" r:id="rId19"/>
    <p:sldId id="369" r:id="rId20"/>
    <p:sldId id="371" r:id="rId21"/>
    <p:sldId id="330" r:id="rId22"/>
    <p:sldId id="367" r:id="rId23"/>
    <p:sldId id="370" r:id="rId24"/>
    <p:sldId id="349" r:id="rId25"/>
    <p:sldId id="339" r:id="rId26"/>
    <p:sldId id="346" r:id="rId27"/>
    <p:sldId id="345" r:id="rId28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DF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828" y="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1A156E5-0AA2-4444-B57C-76D7B8DA0E05}" type="datetimeFigureOut">
              <a:rPr lang="es-AR"/>
              <a:pPr>
                <a:defRPr/>
              </a:pPr>
              <a:t>21/05/2014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C71F8C8-73F3-4337-B381-3F1A1BD172F6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76055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3112F-96BF-45A1-B288-8A87266E6D96}" type="datetime1">
              <a:rPr lang="es-AR" smtClean="0"/>
              <a:pPr>
                <a:defRPr/>
              </a:pPr>
              <a:t>21/05/2014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Innovaciones en SP0169-2013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0DC4C-F6BA-4E02-B3E4-8D7C7C3F7E45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0630F-B324-492F-BEA2-B1636C6A35A7}" type="datetime1">
              <a:rPr lang="es-AR" smtClean="0"/>
              <a:pPr>
                <a:defRPr/>
              </a:pPr>
              <a:t>21/05/2014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Innovaciones en SP0169-2013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6B58B-B8DB-4EFE-8C3B-CEA154F0B32B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C0958-8509-4387-BFE1-FACBA4E4E83B}" type="datetime1">
              <a:rPr lang="es-AR" smtClean="0"/>
              <a:pPr>
                <a:defRPr/>
              </a:pPr>
              <a:t>21/05/2014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Innovaciones en SP0169-2013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665B4-00C2-4227-804C-E3207F492273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DC7E0-18CC-4B30-971F-66DDDCC5F7A9}" type="datetime1">
              <a:rPr lang="es-AR" smtClean="0"/>
              <a:pPr>
                <a:defRPr/>
              </a:pPr>
              <a:t>21/05/2014</a:t>
            </a:fld>
            <a:endParaRPr lang="es-ES_tradn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Innovaciones en SP0169-2013</a:t>
            </a:r>
            <a:endParaRPr lang="es-ES_tradn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DE14-C8E4-4934-9A8D-2E3A0D0A8D1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DB0F8-1F5F-4C13-95BD-1EE9A569BAED}" type="datetime1">
              <a:rPr lang="es-AR" smtClean="0"/>
              <a:pPr>
                <a:defRPr/>
              </a:pPr>
              <a:t>21/05/2014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Innovaciones en SP0169-2013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C7294-5A41-4F0A-BED1-018D6CF5809E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5A7C5-5C1E-4EA0-B412-3BFE04F0AE58}" type="datetime1">
              <a:rPr lang="es-AR" smtClean="0"/>
              <a:pPr>
                <a:defRPr/>
              </a:pPr>
              <a:t>21/05/2014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Innovaciones en SP0169-2013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D755B-82E8-4540-9E13-24BC7E564F5E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20BD8-4ACE-4B09-8A09-73A4A3C37099}" type="datetime1">
              <a:rPr lang="es-AR" smtClean="0"/>
              <a:pPr>
                <a:defRPr/>
              </a:pPr>
              <a:t>21/05/2014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Innovaciones en SP0169-2013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4F2E6-973C-4B47-8209-128920FFFD86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078CE-8EBD-4CFD-9796-BE1EB970C0EB}" type="datetime1">
              <a:rPr lang="es-AR" smtClean="0"/>
              <a:pPr>
                <a:defRPr/>
              </a:pPr>
              <a:t>21/05/2014</a:t>
            </a:fld>
            <a:endParaRPr lang="es-A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Innovaciones en SP0169-2013</a:t>
            </a: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5C774-131A-4640-A79A-FE69D25C1945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C0F85-53B3-4808-95E5-84B04DEE0A70}" type="datetime1">
              <a:rPr lang="es-AR" smtClean="0"/>
              <a:pPr>
                <a:defRPr/>
              </a:pPr>
              <a:t>21/05/2014</a:t>
            </a:fld>
            <a:endParaRPr lang="es-A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Innovaciones en SP0169-2013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A0340-FD3B-47EF-8E99-BB9FE04AF470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9B38C-3451-4A35-BF30-495ABFF24E9C}" type="datetime1">
              <a:rPr lang="es-AR" smtClean="0"/>
              <a:pPr>
                <a:defRPr/>
              </a:pPr>
              <a:t>21/05/2014</a:t>
            </a:fld>
            <a:endParaRPr lang="es-A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Innovaciones en SP0169-2013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9B2C8-3213-46D8-9EA0-73E30B848CB6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64ADA-2A13-46EE-8D6D-3DAC18172BD0}" type="datetime1">
              <a:rPr lang="es-AR" smtClean="0"/>
              <a:pPr>
                <a:defRPr/>
              </a:pPr>
              <a:t>21/05/2014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Innovaciones en SP0169-2013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6CAB4-10B3-46C3-BD4D-D07F2B548BE7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E8CDD-851D-4DA4-BE2C-6F84665A5770}" type="datetime1">
              <a:rPr lang="es-AR" smtClean="0"/>
              <a:pPr>
                <a:defRPr/>
              </a:pPr>
              <a:t>21/05/2014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Innovaciones en SP0169-2013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C3F12-33F2-4229-B1EA-4E4000CFBB56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9000">
              <a:srgbClr val="21D6E0"/>
            </a:gs>
            <a:gs pos="37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título del patrón</a:t>
            </a:r>
            <a:endParaRPr lang="es-AR" altLang="es-A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texto del patrón</a:t>
            </a:r>
          </a:p>
          <a:p>
            <a:pPr lvl="1"/>
            <a:r>
              <a:rPr lang="es-ES" altLang="es-AR" smtClean="0"/>
              <a:t>Segundo nivel</a:t>
            </a:r>
          </a:p>
          <a:p>
            <a:pPr lvl="2"/>
            <a:r>
              <a:rPr lang="es-ES" altLang="es-AR" smtClean="0"/>
              <a:t>Tercer nivel</a:t>
            </a:r>
          </a:p>
          <a:p>
            <a:pPr lvl="3"/>
            <a:r>
              <a:rPr lang="es-ES" altLang="es-AR" smtClean="0"/>
              <a:t>Cuarto nivel</a:t>
            </a:r>
          </a:p>
          <a:p>
            <a:pPr lvl="4"/>
            <a:r>
              <a:rPr lang="es-ES" altLang="es-AR" smtClean="0"/>
              <a:t>Quinto nivel</a:t>
            </a:r>
            <a:endParaRPr lang="es-AR" alt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24E2F2-BC16-42AA-A142-5EA4931379EA}" type="datetime1">
              <a:rPr lang="es-AR" smtClean="0"/>
              <a:pPr>
                <a:defRPr/>
              </a:pPr>
              <a:t>21/05/2014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AR"/>
              <a:t>Innovaciones en SP0169-2013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0E40F9-B235-493B-9685-4677740D464F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image" Target="../media/image19.jpeg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3000">
              <a:srgbClr val="03D4A8"/>
            </a:gs>
            <a:gs pos="8000">
              <a:srgbClr val="21D6E0"/>
            </a:gs>
            <a:gs pos="27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36513" y="-26988"/>
            <a:ext cx="9217026" cy="792163"/>
          </a:xfrm>
          <a:prstGeom prst="rect">
            <a:avLst/>
          </a:prstGeom>
          <a:solidFill>
            <a:srgbClr val="E6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CCFFFF"/>
              </a:solidFill>
            </a:endParaRPr>
          </a:p>
        </p:txBody>
      </p:sp>
      <p:pic>
        <p:nvPicPr>
          <p:cNvPr id="2051" name="3 Imagen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31750"/>
            <a:ext cx="90011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763588"/>
            <a:ext cx="91805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CuadroTexto"/>
          <p:cNvSpPr txBox="1"/>
          <p:nvPr/>
        </p:nvSpPr>
        <p:spPr>
          <a:xfrm>
            <a:off x="71438" y="1951038"/>
            <a:ext cx="900112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NACE SP0169</a:t>
            </a:r>
          </a:p>
          <a:p>
            <a:pPr algn="ctr">
              <a:defRPr/>
            </a:pPr>
            <a:endParaRPr lang="es-AR" sz="2000" b="1" dirty="0">
              <a:solidFill>
                <a:schemeClr val="tx2">
                  <a:lumMod val="20000"/>
                  <a:lumOff val="8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s-AR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INNOVACIONES EN LA REVISIÓN 2013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1438" y="4357694"/>
            <a:ext cx="90011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s-AR" sz="800" dirty="0">
              <a:solidFill>
                <a:schemeClr val="tx2">
                  <a:lumMod val="20000"/>
                  <a:lumOff val="8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s-AR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Ing. </a:t>
            </a:r>
            <a:r>
              <a:rPr lang="es-AR" b="1" dirty="0">
                <a:solidFill>
                  <a:schemeClr val="tx2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Eduardo </a:t>
            </a:r>
            <a:r>
              <a:rPr lang="es-AR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Carzoglio</a:t>
            </a:r>
          </a:p>
          <a:p>
            <a:pPr algn="ctr">
              <a:defRPr/>
            </a:pPr>
            <a:endParaRPr lang="es-AR" dirty="0" smtClean="0">
              <a:solidFill>
                <a:schemeClr val="tx2">
                  <a:lumMod val="20000"/>
                  <a:lumOff val="8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s-AR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 la colaboración de Lic</a:t>
            </a:r>
            <a:r>
              <a:rPr lang="es-AR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s-AR" b="1" dirty="0">
                <a:solidFill>
                  <a:schemeClr val="tx2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Arturo Burkart</a:t>
            </a:r>
          </a:p>
          <a:p>
            <a:pPr algn="ctr">
              <a:defRPr/>
            </a:pPr>
            <a:endParaRPr lang="es-AR" dirty="0">
              <a:solidFill>
                <a:schemeClr val="tx2">
                  <a:lumMod val="20000"/>
                  <a:lumOff val="8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A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Innovaciones en SP0169-2013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</p:spPr>
        <p:txBody>
          <a:bodyPr/>
          <a:lstStyle/>
          <a:p>
            <a:pPr>
              <a:defRPr/>
            </a:pPr>
            <a:fld id="{B0727B7F-C128-4C1D-A384-14FB17E1746C}" type="slidenum">
              <a:rPr lang="es-AR" smtClean="0"/>
              <a:pPr>
                <a:defRPr/>
              </a:pPr>
              <a:t>10</a:t>
            </a:fld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0" y="-142900"/>
            <a:ext cx="9217026" cy="914400"/>
          </a:xfrm>
          <a:prstGeom prst="rect">
            <a:avLst/>
          </a:prstGeom>
          <a:solidFill>
            <a:srgbClr val="E6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CCFFFF"/>
              </a:solidFill>
            </a:endParaRPr>
          </a:p>
        </p:txBody>
      </p:sp>
      <p:pic>
        <p:nvPicPr>
          <p:cNvPr id="3077" name="3 Imagen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-36513" y="763588"/>
            <a:ext cx="9217026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785786" y="782122"/>
            <a:ext cx="735811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endParaRPr lang="es-ES_tradnl" sz="28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sz="2800" b="1" i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sz="28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s-ES_tradnl" b="1" dirty="0">
                <a:solidFill>
                  <a:schemeClr val="bg1"/>
                </a:solidFill>
              </a:rPr>
              <a:t/>
            </a:r>
            <a:br>
              <a:rPr lang="es-ES_tradnl" b="1" dirty="0">
                <a:solidFill>
                  <a:schemeClr val="bg1"/>
                </a:solidFill>
              </a:rPr>
            </a:b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 algn="ctr"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</p:txBody>
      </p:sp>
      <p:pic>
        <p:nvPicPr>
          <p:cNvPr id="9" name="Picture 5" descr="emf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00174"/>
            <a:ext cx="408166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 l="4884" t="5397" r="5496" b="3143"/>
          <a:stretch>
            <a:fillRect/>
          </a:stretch>
        </p:blipFill>
        <p:spPr bwMode="auto">
          <a:xfrm>
            <a:off x="4572000" y="1500174"/>
            <a:ext cx="4300870" cy="49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285720" y="857232"/>
            <a:ext cx="8429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i="1" dirty="0" smtClean="0"/>
              <a:t>Serie Electroquímica o </a:t>
            </a:r>
            <a:r>
              <a:rPr lang="es-AR" sz="1600" b="1" i="1" dirty="0" err="1" smtClean="0"/>
              <a:t>Termodinamica</a:t>
            </a:r>
            <a:r>
              <a:rPr lang="es-AR" sz="1600" b="1" i="1" dirty="0" smtClean="0"/>
              <a:t>                        Serie Galvánica en agua de mar</a:t>
            </a:r>
            <a:endParaRPr lang="es-AR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A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Innovaciones en SP0169-2013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</p:spPr>
        <p:txBody>
          <a:bodyPr/>
          <a:lstStyle/>
          <a:p>
            <a:pPr>
              <a:defRPr/>
            </a:pPr>
            <a:fld id="{B0727B7F-C128-4C1D-A384-14FB17E1746C}" type="slidenum">
              <a:rPr lang="es-AR" smtClean="0"/>
              <a:pPr>
                <a:defRPr/>
              </a:pPr>
              <a:t>11</a:t>
            </a:fld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0" y="-142900"/>
            <a:ext cx="9217026" cy="914400"/>
          </a:xfrm>
          <a:prstGeom prst="rect">
            <a:avLst/>
          </a:prstGeom>
          <a:solidFill>
            <a:srgbClr val="E6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CCFFFF"/>
              </a:solidFill>
            </a:endParaRPr>
          </a:p>
        </p:txBody>
      </p:sp>
      <p:pic>
        <p:nvPicPr>
          <p:cNvPr id="3077" name="3 Imagen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-36513" y="763588"/>
            <a:ext cx="9217026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785786" y="782122"/>
            <a:ext cx="735811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endParaRPr lang="es-ES_tradnl" sz="28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sz="2800" b="1" i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sz="28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s-ES_tradnl" b="1" dirty="0">
                <a:solidFill>
                  <a:schemeClr val="bg1"/>
                </a:solidFill>
              </a:rPr>
              <a:t/>
            </a:r>
            <a:br>
              <a:rPr lang="es-ES_tradnl" b="1" dirty="0">
                <a:solidFill>
                  <a:schemeClr val="bg1"/>
                </a:solidFill>
              </a:rPr>
            </a:b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 algn="ctr"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</p:txBody>
      </p:sp>
      <p:pic>
        <p:nvPicPr>
          <p:cNvPr id="9" name="Picture 10" descr="CHA56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596" y="1285860"/>
            <a:ext cx="5103839" cy="2612507"/>
          </a:xfrm>
          <a:prstGeom prst="rect">
            <a:avLst/>
          </a:prstGeom>
        </p:spPr>
      </p:pic>
      <p:pic>
        <p:nvPicPr>
          <p:cNvPr id="10" name="Picture 11" descr="Cu Zn corroi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357950" y="1500174"/>
            <a:ext cx="2360694" cy="4125924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214282" y="4000504"/>
            <a:ext cx="5929354" cy="287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s-ES_tradnl" sz="1600" b="1" i="1" dirty="0" smtClean="0">
                <a:solidFill>
                  <a:schemeClr val="bg1"/>
                </a:solidFill>
              </a:rPr>
              <a:t>De la Serie </a:t>
            </a:r>
            <a:r>
              <a:rPr lang="es-ES_tradnl" sz="1600" b="1" i="1" dirty="0" err="1" smtClean="0">
                <a:solidFill>
                  <a:schemeClr val="bg1"/>
                </a:solidFill>
              </a:rPr>
              <a:t>Termodinamica</a:t>
            </a:r>
            <a:r>
              <a:rPr lang="es-ES_tradnl" sz="1600" b="1" i="1" dirty="0" smtClean="0">
                <a:solidFill>
                  <a:schemeClr val="bg1"/>
                </a:solidFill>
              </a:rPr>
              <a:t>:</a:t>
            </a:r>
            <a:r>
              <a:rPr lang="es-ES_tradnl" sz="1600" b="1" i="1" u="sng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s-ES_tradnl" sz="1600" b="1" i="1" u="sng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s-ES_tradnl" sz="1600" b="1" i="1" dirty="0" smtClean="0">
                <a:solidFill>
                  <a:schemeClr val="bg1"/>
                </a:solidFill>
              </a:rPr>
              <a:t>Cu</a:t>
            </a:r>
            <a:r>
              <a:rPr lang="es-ES_tradnl" sz="1600" b="1" i="1" baseline="30000" dirty="0" smtClean="0">
                <a:solidFill>
                  <a:schemeClr val="bg1"/>
                </a:solidFill>
              </a:rPr>
              <a:t>2+</a:t>
            </a:r>
            <a:r>
              <a:rPr lang="es-ES_tradnl" sz="1600" b="1" i="1" dirty="0" smtClean="0">
                <a:solidFill>
                  <a:schemeClr val="bg1"/>
                </a:solidFill>
              </a:rPr>
              <a:t> + 2e</a:t>
            </a:r>
            <a:r>
              <a:rPr lang="es-ES_tradnl" sz="1600" b="1" i="1" baseline="30000" dirty="0" smtClean="0">
                <a:solidFill>
                  <a:schemeClr val="bg1"/>
                </a:solidFill>
              </a:rPr>
              <a:t>-</a:t>
            </a:r>
            <a:r>
              <a:rPr lang="es-ES_tradnl" sz="1600" b="1" i="1" dirty="0" smtClean="0">
                <a:solidFill>
                  <a:schemeClr val="bg1"/>
                </a:solidFill>
              </a:rPr>
              <a:t>                </a:t>
            </a:r>
            <a:r>
              <a:rPr lang="es-ES_tradnl" sz="1600" b="1" i="1" dirty="0" err="1" smtClean="0">
                <a:solidFill>
                  <a:schemeClr val="bg1"/>
                </a:solidFill>
              </a:rPr>
              <a:t>Cu</a:t>
            </a:r>
            <a:r>
              <a:rPr lang="es-ES_tradnl" sz="1600" b="1" i="1" baseline="30000" dirty="0" err="1" smtClean="0">
                <a:solidFill>
                  <a:schemeClr val="bg1"/>
                </a:solidFill>
              </a:rPr>
              <a:t>O</a:t>
            </a:r>
            <a:r>
              <a:rPr lang="es-ES_tradnl" sz="1600" b="1" i="1" dirty="0" smtClean="0">
                <a:solidFill>
                  <a:schemeClr val="bg1"/>
                </a:solidFill>
              </a:rPr>
              <a:t>   E° = +0,340 V(ENH)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s-ES_tradnl" sz="1600" b="1" i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s-ES_tradnl" sz="1600" b="1" i="1" dirty="0" smtClean="0">
                <a:solidFill>
                  <a:schemeClr val="bg1"/>
                </a:solidFill>
              </a:rPr>
              <a:t>Zn</a:t>
            </a:r>
            <a:r>
              <a:rPr lang="es-ES_tradnl" sz="1600" b="1" i="1" baseline="30000" dirty="0" smtClean="0">
                <a:solidFill>
                  <a:schemeClr val="bg1"/>
                </a:solidFill>
              </a:rPr>
              <a:t>2+</a:t>
            </a:r>
            <a:r>
              <a:rPr lang="es-ES_tradnl" sz="1600" b="1" i="1" dirty="0" smtClean="0">
                <a:solidFill>
                  <a:schemeClr val="bg1"/>
                </a:solidFill>
              </a:rPr>
              <a:t> + 2e</a:t>
            </a:r>
            <a:r>
              <a:rPr lang="es-ES_tradnl" sz="1600" b="1" i="1" baseline="30000" dirty="0" smtClean="0">
                <a:solidFill>
                  <a:schemeClr val="bg1"/>
                </a:solidFill>
              </a:rPr>
              <a:t>- </a:t>
            </a:r>
            <a:r>
              <a:rPr lang="es-ES_tradnl" sz="1600" b="1" i="1" dirty="0" smtClean="0">
                <a:solidFill>
                  <a:schemeClr val="bg1"/>
                </a:solidFill>
              </a:rPr>
              <a:t>                </a:t>
            </a:r>
            <a:r>
              <a:rPr lang="es-ES_tradnl" sz="1600" b="1" i="1" dirty="0" err="1" smtClean="0">
                <a:solidFill>
                  <a:schemeClr val="bg1"/>
                </a:solidFill>
              </a:rPr>
              <a:t>Zn</a:t>
            </a:r>
            <a:r>
              <a:rPr lang="es-ES_tradnl" sz="1600" b="1" i="1" baseline="30000" dirty="0" err="1" smtClean="0">
                <a:solidFill>
                  <a:schemeClr val="bg1"/>
                </a:solidFill>
              </a:rPr>
              <a:t>O</a:t>
            </a:r>
            <a:r>
              <a:rPr lang="es-ES_tradnl" sz="1600" b="1" i="1" dirty="0" smtClean="0">
                <a:solidFill>
                  <a:schemeClr val="bg1"/>
                </a:solidFill>
              </a:rPr>
              <a:t>   E° =  -0,763 V(ENH)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s-ES_tradnl" sz="1600" b="1" i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s-ES_tradnl" sz="1600" b="1" i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el-GR" sz="1600" b="1" i="1" dirty="0" smtClean="0">
                <a:solidFill>
                  <a:schemeClr val="bg1"/>
                </a:solidFill>
              </a:rPr>
              <a:t>Δ</a:t>
            </a:r>
            <a:r>
              <a:rPr lang="es-ES" sz="1600" b="1" i="1" dirty="0" smtClean="0">
                <a:solidFill>
                  <a:schemeClr val="bg1"/>
                </a:solidFill>
              </a:rPr>
              <a:t>E = +1,1 volts         y  como    </a:t>
            </a:r>
            <a:r>
              <a:rPr lang="el-GR" sz="1600" b="1" i="1" dirty="0" smtClean="0">
                <a:solidFill>
                  <a:schemeClr val="bg1"/>
                </a:solidFill>
              </a:rPr>
              <a:t>Δ</a:t>
            </a:r>
            <a:r>
              <a:rPr lang="es-ES" sz="1600" b="1" i="1" dirty="0" smtClean="0">
                <a:solidFill>
                  <a:schemeClr val="bg1"/>
                </a:solidFill>
              </a:rPr>
              <a:t>G = -n*F*</a:t>
            </a:r>
            <a:r>
              <a:rPr lang="el-GR" sz="1600" b="1" i="1" dirty="0" smtClean="0">
                <a:solidFill>
                  <a:schemeClr val="bg1"/>
                </a:solidFill>
              </a:rPr>
              <a:t>Δ</a:t>
            </a:r>
            <a:r>
              <a:rPr lang="es-ES" sz="1600" b="1" i="1" dirty="0" smtClean="0">
                <a:solidFill>
                  <a:schemeClr val="bg1"/>
                </a:solidFill>
              </a:rPr>
              <a:t>E</a:t>
            </a: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endParaRPr lang="es-ES" sz="1600" b="1" i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es-ES" sz="1600" b="1" i="1" dirty="0" smtClean="0">
                <a:solidFill>
                  <a:schemeClr val="bg1"/>
                </a:solidFill>
              </a:rPr>
              <a:t>Resulta que si     </a:t>
            </a:r>
            <a:r>
              <a:rPr lang="el-GR" sz="1600" b="1" i="1" dirty="0" smtClean="0">
                <a:solidFill>
                  <a:schemeClr val="bg1"/>
                </a:solidFill>
              </a:rPr>
              <a:t>Δ</a:t>
            </a:r>
            <a:r>
              <a:rPr lang="es-ES" sz="1600" b="1" i="1" dirty="0" smtClean="0">
                <a:solidFill>
                  <a:schemeClr val="bg1"/>
                </a:solidFill>
              </a:rPr>
              <a:t>E &gt; 0  es </a:t>
            </a:r>
            <a:r>
              <a:rPr lang="el-GR" sz="1600" b="1" i="1" dirty="0" smtClean="0">
                <a:solidFill>
                  <a:schemeClr val="bg1"/>
                </a:solidFill>
              </a:rPr>
              <a:t>Δ</a:t>
            </a:r>
            <a:r>
              <a:rPr lang="es-ES" sz="1600" b="1" i="1" dirty="0" smtClean="0">
                <a:solidFill>
                  <a:schemeClr val="bg1"/>
                </a:solidFill>
              </a:rPr>
              <a:t>G &lt; 0    espontáneo</a:t>
            </a: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es-AR" sz="1600" b="1" i="1" dirty="0" smtClean="0">
                <a:solidFill>
                  <a:schemeClr val="bg1"/>
                </a:solidFill>
              </a:rPr>
              <a:t>                         </a:t>
            </a: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es-AR" sz="1600" b="1" i="1" dirty="0" smtClean="0">
                <a:solidFill>
                  <a:schemeClr val="bg1"/>
                </a:solidFill>
              </a:rPr>
              <a:t>                             </a:t>
            </a:r>
            <a:r>
              <a:rPr lang="el-GR" sz="1600" b="1" i="1" dirty="0" smtClean="0">
                <a:solidFill>
                  <a:schemeClr val="bg1"/>
                </a:solidFill>
              </a:rPr>
              <a:t>Δ</a:t>
            </a:r>
            <a:r>
              <a:rPr lang="es-ES" sz="1600" b="1" i="1" dirty="0" smtClean="0">
                <a:solidFill>
                  <a:schemeClr val="bg1"/>
                </a:solidFill>
              </a:rPr>
              <a:t>E &lt; 0  es </a:t>
            </a:r>
            <a:r>
              <a:rPr lang="el-GR" sz="1600" b="1" i="1" dirty="0" smtClean="0">
                <a:solidFill>
                  <a:schemeClr val="bg1"/>
                </a:solidFill>
              </a:rPr>
              <a:t>Δ</a:t>
            </a:r>
            <a:r>
              <a:rPr lang="es-ES" sz="1600" b="1" i="1" dirty="0" smtClean="0">
                <a:solidFill>
                  <a:schemeClr val="bg1"/>
                </a:solidFill>
              </a:rPr>
              <a:t>G </a:t>
            </a:r>
            <a:r>
              <a:rPr lang="es-ES" b="1" i="1" dirty="0" smtClean="0">
                <a:solidFill>
                  <a:schemeClr val="bg1"/>
                </a:solidFill>
              </a:rPr>
              <a:t> &gt; </a:t>
            </a:r>
            <a:r>
              <a:rPr lang="es-ES" sz="1600" b="1" i="1" dirty="0" smtClean="0">
                <a:solidFill>
                  <a:schemeClr val="bg1"/>
                </a:solidFill>
              </a:rPr>
              <a:t>0</a:t>
            </a:r>
            <a:r>
              <a:rPr lang="es-ES" b="1" i="1" dirty="0" smtClean="0">
                <a:solidFill>
                  <a:schemeClr val="bg1"/>
                </a:solidFill>
              </a:rPr>
              <a:t>   imposible</a:t>
            </a:r>
            <a:endParaRPr lang="es-ES" sz="1600" b="1" i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endParaRPr lang="es-ES" sz="1600" b="1" i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es-ES" sz="1600" b="1" i="1" dirty="0" smtClean="0">
                <a:solidFill>
                  <a:schemeClr val="bg1"/>
                </a:solidFill>
              </a:rPr>
              <a:t>      </a:t>
            </a:r>
            <a:endParaRPr lang="es-AR" sz="1600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28596" y="928670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i="1" dirty="0" smtClean="0">
                <a:solidFill>
                  <a:schemeClr val="bg1"/>
                </a:solidFill>
              </a:rPr>
              <a:t>En el laboratorio:    circuito abierto                             circuito cerrado</a:t>
            </a:r>
            <a:endParaRPr lang="es-AR" b="1" i="1" dirty="0">
              <a:solidFill>
                <a:schemeClr val="bg1"/>
              </a:solidFill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1428728" y="4500570"/>
            <a:ext cx="571504" cy="1588"/>
          </a:xfrm>
          <a:prstGeom prst="straightConnector1">
            <a:avLst/>
          </a:prstGeom>
          <a:ln w="349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1428728" y="4929198"/>
            <a:ext cx="571504" cy="1588"/>
          </a:xfrm>
          <a:prstGeom prst="straightConnector1">
            <a:avLst/>
          </a:prstGeom>
          <a:ln w="349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A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Innovaciones en SP0169-2013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</p:spPr>
        <p:txBody>
          <a:bodyPr/>
          <a:lstStyle/>
          <a:p>
            <a:pPr>
              <a:defRPr/>
            </a:pPr>
            <a:fld id="{B0727B7F-C128-4C1D-A384-14FB17E1746C}" type="slidenum">
              <a:rPr lang="es-AR" smtClean="0"/>
              <a:pPr>
                <a:defRPr/>
              </a:pPr>
              <a:t>12</a:t>
            </a:fld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-36513" y="-149225"/>
            <a:ext cx="9217026" cy="914400"/>
          </a:xfrm>
          <a:prstGeom prst="rect">
            <a:avLst/>
          </a:prstGeom>
          <a:solidFill>
            <a:srgbClr val="E6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CCFFFF"/>
              </a:solidFill>
            </a:endParaRPr>
          </a:p>
        </p:txBody>
      </p:sp>
      <p:pic>
        <p:nvPicPr>
          <p:cNvPr id="3077" name="3 Imagen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31750"/>
            <a:ext cx="90011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-36513" y="763588"/>
            <a:ext cx="9217026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785786" y="857232"/>
            <a:ext cx="735811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endParaRPr lang="es-ES_tradnl" sz="28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sz="2800" b="1" i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sz="28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s-ES_tradnl" b="1" dirty="0">
                <a:solidFill>
                  <a:schemeClr val="bg1"/>
                </a:solidFill>
              </a:rPr>
              <a:t/>
            </a:r>
            <a:br>
              <a:rPr lang="es-ES_tradnl" b="1" dirty="0">
                <a:solidFill>
                  <a:schemeClr val="bg1"/>
                </a:solidFill>
              </a:rPr>
            </a:b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 algn="ctr"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57158" y="928670"/>
            <a:ext cx="79296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i="1" dirty="0" smtClean="0">
                <a:solidFill>
                  <a:schemeClr val="bg1"/>
                </a:solidFill>
              </a:rPr>
              <a:t>QUE SUCEDE EN LOS PROCESOS DE CORROSION?</a:t>
            </a:r>
          </a:p>
          <a:p>
            <a:endParaRPr lang="es-ES" sz="2000" b="1" i="1" dirty="0" smtClean="0">
              <a:solidFill>
                <a:schemeClr val="bg1"/>
              </a:solidFill>
            </a:endParaRPr>
          </a:p>
          <a:p>
            <a:r>
              <a:rPr lang="es-ES" sz="1600" b="1" i="1" dirty="0" smtClean="0">
                <a:solidFill>
                  <a:schemeClr val="bg1"/>
                </a:solidFill>
              </a:rPr>
              <a:t>Se forma la celda de corrosión</a:t>
            </a:r>
          </a:p>
          <a:p>
            <a:r>
              <a:rPr lang="es-ES" sz="1600" b="1" i="1" dirty="0" smtClean="0">
                <a:solidFill>
                  <a:schemeClr val="bg1"/>
                </a:solidFill>
              </a:rPr>
              <a:t>en la superficie del metal</a:t>
            </a:r>
          </a:p>
          <a:p>
            <a:endParaRPr lang="es-AR" b="1" i="1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14282" y="2643182"/>
            <a:ext cx="8572560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  <a:buFont typeface="Monotype Sorts" pitchFamily="2" charset="2"/>
              <a:buNone/>
            </a:pPr>
            <a:r>
              <a:rPr lang="es-ES_tradnl" sz="2000" b="1" i="1" dirty="0">
                <a:solidFill>
                  <a:schemeClr val="bg1"/>
                </a:solidFill>
              </a:rPr>
              <a:t> </a:t>
            </a:r>
            <a:r>
              <a:rPr lang="es-ES_tradnl" b="1" i="1" dirty="0">
                <a:solidFill>
                  <a:schemeClr val="bg1"/>
                </a:solidFill>
              </a:rPr>
              <a:t>Me</a:t>
            </a:r>
            <a:r>
              <a:rPr lang="es-ES_tradnl" b="1" i="1" baseline="30000" dirty="0">
                <a:solidFill>
                  <a:schemeClr val="bg1"/>
                </a:solidFill>
              </a:rPr>
              <a:t>o                       </a:t>
            </a:r>
            <a:r>
              <a:rPr lang="es-ES_tradnl" b="1" i="1" baseline="30000" dirty="0" smtClean="0">
                <a:solidFill>
                  <a:schemeClr val="bg1"/>
                </a:solidFill>
              </a:rPr>
              <a:t>        </a:t>
            </a:r>
            <a:r>
              <a:rPr lang="es-ES_tradnl" b="1" i="1" dirty="0" smtClean="0">
                <a:solidFill>
                  <a:schemeClr val="bg1"/>
                </a:solidFill>
              </a:rPr>
              <a:t>Me</a:t>
            </a:r>
            <a:r>
              <a:rPr lang="es-ES_tradnl" b="1" i="1" baseline="30000" dirty="0" smtClean="0">
                <a:solidFill>
                  <a:schemeClr val="bg1"/>
                </a:solidFill>
              </a:rPr>
              <a:t> </a:t>
            </a:r>
            <a:r>
              <a:rPr lang="es-ES_tradnl" b="1" i="1" baseline="30000" dirty="0">
                <a:solidFill>
                  <a:schemeClr val="bg1"/>
                </a:solidFill>
              </a:rPr>
              <a:t>n+</a:t>
            </a:r>
            <a:r>
              <a:rPr lang="es-ES_tradnl" b="1" i="1" dirty="0">
                <a:solidFill>
                  <a:schemeClr val="bg1"/>
                </a:solidFill>
              </a:rPr>
              <a:t>  +  </a:t>
            </a:r>
            <a:r>
              <a:rPr lang="es-ES_tradnl" b="1" i="1" dirty="0" err="1" smtClean="0">
                <a:solidFill>
                  <a:schemeClr val="bg1"/>
                </a:solidFill>
              </a:rPr>
              <a:t>ne</a:t>
            </a:r>
            <a:r>
              <a:rPr lang="es-ES_tradnl" b="1" i="1" baseline="30000" dirty="0" smtClean="0">
                <a:solidFill>
                  <a:schemeClr val="bg1"/>
                </a:solidFill>
              </a:rPr>
              <a:t>-</a:t>
            </a:r>
            <a:endParaRPr lang="es-ES_tradnl" b="1" i="1" dirty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 typeface="Monotype Sorts" pitchFamily="2" charset="2"/>
              <a:buNone/>
            </a:pPr>
            <a:r>
              <a:rPr lang="es-ES_tradnl" sz="1600" b="1" i="1" dirty="0" smtClean="0">
                <a:solidFill>
                  <a:schemeClr val="bg1"/>
                </a:solidFill>
              </a:rPr>
              <a:t>(reacción anódica de corrosión)</a:t>
            </a:r>
          </a:p>
          <a:p>
            <a:pPr marL="609600" indent="-609600">
              <a:lnSpc>
                <a:spcPct val="90000"/>
              </a:lnSpc>
              <a:buFont typeface="Monotype Sorts" pitchFamily="2" charset="2"/>
              <a:buNone/>
            </a:pPr>
            <a:endParaRPr lang="es-ES_tradnl" b="1" i="1" dirty="0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 typeface="Monotype Sorts" pitchFamily="2" charset="2"/>
              <a:buNone/>
            </a:pPr>
            <a:endParaRPr lang="es-ES_tradnl" b="1" i="1" dirty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 typeface="Monotype Sorts" pitchFamily="2" charset="2"/>
              <a:buNone/>
            </a:pPr>
            <a:r>
              <a:rPr lang="es-ES_tradnl" b="1" i="1" dirty="0" smtClean="0">
                <a:solidFill>
                  <a:schemeClr val="bg1"/>
                </a:solidFill>
              </a:rPr>
              <a:t>2 </a:t>
            </a:r>
            <a:r>
              <a:rPr lang="es-ES_tradnl" b="1" i="1" dirty="0">
                <a:solidFill>
                  <a:schemeClr val="bg1"/>
                </a:solidFill>
              </a:rPr>
              <a:t>H</a:t>
            </a:r>
            <a:r>
              <a:rPr lang="es-ES_tradnl" b="1" i="1" baseline="30000" dirty="0">
                <a:solidFill>
                  <a:schemeClr val="bg1"/>
                </a:solidFill>
              </a:rPr>
              <a:t>+</a:t>
            </a:r>
            <a:r>
              <a:rPr lang="es-ES_tradnl" b="1" i="1" dirty="0">
                <a:solidFill>
                  <a:schemeClr val="bg1"/>
                </a:solidFill>
              </a:rPr>
              <a:t>  + 2 e</a:t>
            </a:r>
            <a:r>
              <a:rPr lang="es-ES_tradnl" b="1" i="1" baseline="30000" dirty="0">
                <a:solidFill>
                  <a:schemeClr val="bg1"/>
                </a:solidFill>
              </a:rPr>
              <a:t>-</a:t>
            </a:r>
            <a:r>
              <a:rPr lang="es-ES_tradnl" b="1" i="1" dirty="0">
                <a:solidFill>
                  <a:schemeClr val="bg1"/>
                </a:solidFill>
              </a:rPr>
              <a:t>                         </a:t>
            </a:r>
            <a:r>
              <a:rPr lang="es-ES_tradnl" b="1" i="1" dirty="0" smtClean="0">
                <a:solidFill>
                  <a:schemeClr val="bg1"/>
                </a:solidFill>
              </a:rPr>
              <a:t>H</a:t>
            </a:r>
            <a:r>
              <a:rPr lang="es-ES_tradnl" b="1" i="1" baseline="-25000" dirty="0" smtClean="0">
                <a:solidFill>
                  <a:schemeClr val="bg1"/>
                </a:solidFill>
              </a:rPr>
              <a:t>2</a:t>
            </a:r>
            <a:endParaRPr lang="es-ES_tradnl" b="1" i="1" dirty="0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</a:pPr>
            <a:r>
              <a:rPr lang="es-ES_tradnl" b="1" i="1" dirty="0" smtClean="0">
                <a:solidFill>
                  <a:schemeClr val="bg1"/>
                </a:solidFill>
              </a:rPr>
              <a:t>O</a:t>
            </a:r>
            <a:r>
              <a:rPr lang="es-ES_tradnl" b="1" i="1" baseline="-25000" dirty="0" smtClean="0">
                <a:solidFill>
                  <a:schemeClr val="bg1"/>
                </a:solidFill>
              </a:rPr>
              <a:t>2</a:t>
            </a:r>
            <a:r>
              <a:rPr lang="es-ES_tradnl" b="1" i="1" dirty="0" smtClean="0">
                <a:solidFill>
                  <a:schemeClr val="bg1"/>
                </a:solidFill>
              </a:rPr>
              <a:t>   </a:t>
            </a:r>
            <a:r>
              <a:rPr lang="es-ES_tradnl" b="1" i="1" dirty="0">
                <a:solidFill>
                  <a:schemeClr val="bg1"/>
                </a:solidFill>
              </a:rPr>
              <a:t>+  4 H</a:t>
            </a:r>
            <a:r>
              <a:rPr lang="es-ES_tradnl" b="1" i="1" baseline="30000" dirty="0">
                <a:solidFill>
                  <a:schemeClr val="bg1"/>
                </a:solidFill>
              </a:rPr>
              <a:t>+</a:t>
            </a:r>
            <a:r>
              <a:rPr lang="es-ES_tradnl" b="1" i="1" dirty="0">
                <a:solidFill>
                  <a:schemeClr val="bg1"/>
                </a:solidFill>
              </a:rPr>
              <a:t>  +  4 e </a:t>
            </a:r>
            <a:r>
              <a:rPr lang="es-ES_tradnl" b="1" i="1" baseline="30000" dirty="0">
                <a:solidFill>
                  <a:schemeClr val="bg1"/>
                </a:solidFill>
              </a:rPr>
              <a:t>-</a:t>
            </a:r>
            <a:r>
              <a:rPr lang="es-ES_tradnl" b="1" i="1" dirty="0">
                <a:solidFill>
                  <a:schemeClr val="bg1"/>
                </a:solidFill>
              </a:rPr>
              <a:t>           2 </a:t>
            </a:r>
            <a:r>
              <a:rPr lang="es-ES_tradnl" b="1" i="1" dirty="0" smtClean="0">
                <a:solidFill>
                  <a:schemeClr val="bg1"/>
                </a:solidFill>
              </a:rPr>
              <a:t>H</a:t>
            </a:r>
            <a:r>
              <a:rPr lang="es-ES_tradnl" b="1" i="1" baseline="-25000" dirty="0" smtClean="0">
                <a:solidFill>
                  <a:schemeClr val="bg1"/>
                </a:solidFill>
              </a:rPr>
              <a:t>2</a:t>
            </a:r>
            <a:r>
              <a:rPr lang="es-ES_tradnl" b="1" i="1" dirty="0" smtClean="0">
                <a:solidFill>
                  <a:schemeClr val="bg1"/>
                </a:solidFill>
              </a:rPr>
              <a:t>O</a:t>
            </a:r>
            <a:endParaRPr lang="es-ES_tradnl" b="1" i="1" dirty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 typeface="Monotype Sorts" pitchFamily="2" charset="2"/>
              <a:buNone/>
            </a:pPr>
            <a:r>
              <a:rPr lang="es-ES_tradnl" b="1" i="1" dirty="0" smtClean="0">
                <a:solidFill>
                  <a:schemeClr val="bg1"/>
                </a:solidFill>
              </a:rPr>
              <a:t>O</a:t>
            </a:r>
            <a:r>
              <a:rPr lang="es-ES_tradnl" b="1" i="1" baseline="-25000" dirty="0" smtClean="0">
                <a:solidFill>
                  <a:schemeClr val="bg1"/>
                </a:solidFill>
              </a:rPr>
              <a:t>2</a:t>
            </a:r>
            <a:r>
              <a:rPr lang="es-ES_tradnl" b="1" i="1" dirty="0" smtClean="0">
                <a:solidFill>
                  <a:schemeClr val="bg1"/>
                </a:solidFill>
              </a:rPr>
              <a:t>    </a:t>
            </a:r>
            <a:r>
              <a:rPr lang="es-ES_tradnl" b="1" i="1" dirty="0">
                <a:solidFill>
                  <a:schemeClr val="bg1"/>
                </a:solidFill>
              </a:rPr>
              <a:t>+  2 H</a:t>
            </a:r>
            <a:r>
              <a:rPr lang="es-ES_tradnl" b="1" i="1" baseline="-25000" dirty="0">
                <a:solidFill>
                  <a:schemeClr val="bg1"/>
                </a:solidFill>
              </a:rPr>
              <a:t>2</a:t>
            </a:r>
            <a:r>
              <a:rPr lang="es-ES_tradnl" b="1" i="1" dirty="0">
                <a:solidFill>
                  <a:schemeClr val="bg1"/>
                </a:solidFill>
              </a:rPr>
              <a:t>O + 4e</a:t>
            </a:r>
            <a:r>
              <a:rPr lang="es-ES_tradnl" b="1" i="1" baseline="30000" dirty="0">
                <a:solidFill>
                  <a:schemeClr val="bg1"/>
                </a:solidFill>
              </a:rPr>
              <a:t>-</a:t>
            </a:r>
            <a:r>
              <a:rPr lang="es-ES_tradnl" b="1" i="1" dirty="0">
                <a:solidFill>
                  <a:schemeClr val="bg1"/>
                </a:solidFill>
              </a:rPr>
              <a:t>              4 </a:t>
            </a:r>
            <a:r>
              <a:rPr lang="es-ES_tradnl" b="1" i="1" dirty="0" smtClean="0">
                <a:solidFill>
                  <a:schemeClr val="bg1"/>
                </a:solidFill>
              </a:rPr>
              <a:t>HO</a:t>
            </a:r>
            <a:r>
              <a:rPr lang="es-ES_tradnl" b="1" i="1" baseline="30000" dirty="0" smtClean="0">
                <a:solidFill>
                  <a:schemeClr val="bg1"/>
                </a:solidFill>
              </a:rPr>
              <a:t>-</a:t>
            </a:r>
          </a:p>
          <a:p>
            <a:pPr marL="609600" indent="-609600">
              <a:lnSpc>
                <a:spcPct val="90000"/>
              </a:lnSpc>
              <a:buFont typeface="Monotype Sorts" pitchFamily="2" charset="2"/>
              <a:buNone/>
            </a:pPr>
            <a:r>
              <a:rPr lang="es-ES_tradnl" b="1" i="1" dirty="0" smtClean="0">
                <a:solidFill>
                  <a:schemeClr val="bg1"/>
                </a:solidFill>
              </a:rPr>
              <a:t>(reacciones catódicas)</a:t>
            </a:r>
          </a:p>
          <a:p>
            <a:pPr marL="609600" indent="-609600">
              <a:lnSpc>
                <a:spcPct val="90000"/>
              </a:lnSpc>
              <a:buFont typeface="Monotype Sorts" pitchFamily="2" charset="2"/>
              <a:buNone/>
            </a:pPr>
            <a:endParaRPr lang="es-ES_tradnl" b="1" i="1" dirty="0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 typeface="Monotype Sorts" pitchFamily="2" charset="2"/>
              <a:buNone/>
            </a:pPr>
            <a:endParaRPr lang="es-ES_tradnl" b="1" i="1" dirty="0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 typeface="Monotype Sorts" pitchFamily="2" charset="2"/>
              <a:buNone/>
            </a:pPr>
            <a:r>
              <a:rPr lang="es-ES_tradnl" b="1" i="1" dirty="0" smtClean="0"/>
              <a:t>Potencial de Mixto o de Corrosión</a:t>
            </a:r>
            <a:endParaRPr lang="es-AR" dirty="0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1000100" y="2786058"/>
            <a:ext cx="914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2000232" y="3786190"/>
            <a:ext cx="914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2428860" y="4071942"/>
            <a:ext cx="428628" cy="1588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2500298" y="4286256"/>
            <a:ext cx="428628" cy="1588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8" descr="corros -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3372525"/>
            <a:ext cx="4014152" cy="3485475"/>
          </a:xfrm>
          <a:prstGeom prst="rect">
            <a:avLst/>
          </a:prstGeom>
          <a:noFill/>
        </p:spPr>
      </p:pic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6929454" y="5072074"/>
            <a:ext cx="642942" cy="45719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s-AR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5786446" y="4929198"/>
            <a:ext cx="5094291" cy="47397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057400" indent="-228600" algn="l">
              <a:lnSpc>
                <a:spcPct val="100000"/>
              </a:lnSpc>
              <a:buClr>
                <a:schemeClr val="accent1"/>
              </a:buClr>
              <a:buSzTx/>
              <a:buFontTx/>
              <a:buNone/>
            </a:pPr>
            <a:r>
              <a:rPr lang="es-ES" sz="1860" b="1" i="1" baseline="-25000" dirty="0"/>
              <a:t>Medida de la </a:t>
            </a:r>
            <a:endParaRPr lang="es-ES" sz="1860" b="1" i="1" baseline="-25000" dirty="0" smtClean="0"/>
          </a:p>
          <a:p>
            <a:pPr marL="2057400" indent="-228600" algn="l">
              <a:lnSpc>
                <a:spcPct val="100000"/>
              </a:lnSpc>
              <a:buClr>
                <a:schemeClr val="accent1"/>
              </a:buClr>
              <a:buSzTx/>
              <a:buFontTx/>
              <a:buNone/>
            </a:pPr>
            <a:r>
              <a:rPr lang="es-ES" sz="1860" b="1" i="1" baseline="-25000" dirty="0" smtClean="0"/>
              <a:t>corrosión</a:t>
            </a:r>
            <a:endParaRPr lang="es-ES" sz="1860" b="1" i="1" baseline="-25000" dirty="0"/>
          </a:p>
        </p:txBody>
      </p:sp>
      <p:pic>
        <p:nvPicPr>
          <p:cNvPr id="19" name="18 Imagen" descr="imagesCcorros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1285860"/>
            <a:ext cx="3184782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A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Innovaciones en SP0169-2013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</p:spPr>
        <p:txBody>
          <a:bodyPr/>
          <a:lstStyle/>
          <a:p>
            <a:pPr>
              <a:defRPr/>
            </a:pPr>
            <a:fld id="{B0727B7F-C128-4C1D-A384-14FB17E1746C}" type="slidenum">
              <a:rPr lang="es-AR" smtClean="0"/>
              <a:pPr>
                <a:defRPr/>
              </a:pPr>
              <a:t>13</a:t>
            </a:fld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0" y="-142900"/>
            <a:ext cx="9217026" cy="914400"/>
          </a:xfrm>
          <a:prstGeom prst="rect">
            <a:avLst/>
          </a:prstGeom>
          <a:solidFill>
            <a:srgbClr val="E6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CCFFFF"/>
              </a:solidFill>
            </a:endParaRPr>
          </a:p>
        </p:txBody>
      </p:sp>
      <p:pic>
        <p:nvPicPr>
          <p:cNvPr id="3077" name="3 Imagen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-36513" y="763588"/>
            <a:ext cx="9217026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785786" y="782122"/>
            <a:ext cx="735811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endParaRPr lang="es-ES_tradnl" sz="28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sz="2800" b="1" i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sz="28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s-ES_tradnl" b="1" dirty="0">
                <a:solidFill>
                  <a:schemeClr val="bg1"/>
                </a:solidFill>
              </a:rPr>
              <a:t/>
            </a:r>
            <a:br>
              <a:rPr lang="es-ES_tradnl" b="1" dirty="0">
                <a:solidFill>
                  <a:schemeClr val="bg1"/>
                </a:solidFill>
              </a:rPr>
            </a:b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 algn="ctr"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-214346" y="928670"/>
            <a:ext cx="935834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s-ES" b="1" i="1" dirty="0" smtClean="0">
                <a:solidFill>
                  <a:schemeClr val="bg1"/>
                </a:solidFill>
              </a:rPr>
              <a:t>	La ELECTROQUIMICA </a:t>
            </a:r>
            <a:r>
              <a:rPr lang="es-ES_tradnl" b="1" i="1" dirty="0" smtClean="0">
                <a:solidFill>
                  <a:schemeClr val="bg1"/>
                </a:solidFill>
              </a:rPr>
              <a:t>se basa para ello tanto en los principios de la  	</a:t>
            </a:r>
          </a:p>
          <a:p>
            <a:pPr>
              <a:buFont typeface="Monotype Sorts" pitchFamily="2" charset="2"/>
              <a:buNone/>
            </a:pPr>
            <a:endParaRPr lang="es-ES_tradnl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s-ES_tradnl" b="1" i="1" dirty="0" smtClean="0">
                <a:solidFill>
                  <a:schemeClr val="bg1"/>
                </a:solidFill>
              </a:rPr>
              <a:t>	TERMODINAMICA y de la CINÉTICA ELECTROQUÍMICA</a:t>
            </a:r>
          </a:p>
          <a:p>
            <a:pPr>
              <a:buFont typeface="Monotype Sorts" pitchFamily="2" charset="2"/>
              <a:buNone/>
            </a:pPr>
            <a:endParaRPr lang="es-ES_tradnl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s-ES_tradnl" b="1" i="1" dirty="0" smtClean="0">
                <a:solidFill>
                  <a:schemeClr val="bg1"/>
                </a:solidFill>
              </a:rPr>
              <a:t>	</a:t>
            </a:r>
          </a:p>
          <a:p>
            <a:pPr>
              <a:buFont typeface="Monotype Sorts" pitchFamily="2" charset="2"/>
              <a:buNone/>
            </a:pPr>
            <a:endParaRPr lang="es-ES_tradnl" sz="20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	</a:t>
            </a:r>
            <a:r>
              <a:rPr lang="es-ES_tradnl" sz="2000" b="1" i="1" dirty="0" smtClean="0"/>
              <a:t>TERMODINAMICA :</a:t>
            </a:r>
            <a:r>
              <a:rPr lang="es-ES_tradnl" sz="2000" b="1" i="1" dirty="0" smtClean="0">
                <a:solidFill>
                  <a:schemeClr val="bg1"/>
                </a:solidFill>
              </a:rPr>
              <a:t> </a:t>
            </a:r>
            <a:r>
              <a:rPr lang="es-ES_tradnl" b="1" i="1" dirty="0" smtClean="0">
                <a:solidFill>
                  <a:schemeClr val="bg1"/>
                </a:solidFill>
              </a:rPr>
              <a:t>nos dice si una reacción es posible o no.</a:t>
            </a:r>
          </a:p>
          <a:p>
            <a:pPr>
              <a:buFont typeface="Monotype Sorts" pitchFamily="2" charset="2"/>
              <a:buNone/>
            </a:pPr>
            <a:endParaRPr lang="es-ES_tradnl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s-ES_tradnl" b="1" i="1" dirty="0" smtClean="0">
                <a:solidFill>
                  <a:schemeClr val="bg1"/>
                </a:solidFill>
              </a:rPr>
              <a:t>	Si un metal en un medio dado se acopla con una </a:t>
            </a:r>
            <a:r>
              <a:rPr lang="es-ES_tradnl" b="1" i="1" dirty="0" err="1" smtClean="0">
                <a:solidFill>
                  <a:schemeClr val="bg1"/>
                </a:solidFill>
              </a:rPr>
              <a:t>hemirreacción</a:t>
            </a:r>
            <a:r>
              <a:rPr lang="es-ES_tradnl" b="1" i="1" dirty="0" smtClean="0">
                <a:solidFill>
                  <a:schemeClr val="bg1"/>
                </a:solidFill>
              </a:rPr>
              <a:t> de 	potencial  mas positivo , se forma una celda de corrosión con  </a:t>
            </a:r>
            <a:r>
              <a:rPr lang="el-GR" b="1" i="1" dirty="0" smtClean="0"/>
              <a:t>Δ</a:t>
            </a:r>
            <a:r>
              <a:rPr lang="es-ES" b="1" i="1" dirty="0" smtClean="0"/>
              <a:t>E </a:t>
            </a:r>
          </a:p>
          <a:p>
            <a:pPr>
              <a:buFont typeface="Monotype Sorts" pitchFamily="2" charset="2"/>
              <a:buNone/>
            </a:pPr>
            <a:r>
              <a:rPr lang="es-ES" b="1" i="1" dirty="0" smtClean="0"/>
              <a:t>	positivo</a:t>
            </a:r>
            <a:r>
              <a:rPr lang="es-ES_tradnl" b="1" i="1" dirty="0" smtClean="0">
                <a:solidFill>
                  <a:schemeClr val="bg1"/>
                </a:solidFill>
              </a:rPr>
              <a:t>y la reacción es posible.</a:t>
            </a:r>
          </a:p>
          <a:p>
            <a:pPr>
              <a:buFont typeface="Monotype Sorts" pitchFamily="2" charset="2"/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	</a:t>
            </a:r>
          </a:p>
          <a:p>
            <a:pPr>
              <a:buFont typeface="Monotype Sorts" pitchFamily="2" charset="2"/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	</a:t>
            </a:r>
            <a:r>
              <a:rPr lang="es-ES_tradnl" sz="2000" b="1" i="1" dirty="0" smtClean="0"/>
              <a:t>CINETICA ELECTROQUIMICA:</a:t>
            </a:r>
            <a:r>
              <a:rPr lang="es-ES_tradnl" sz="2000" b="1" i="1" dirty="0" smtClean="0">
                <a:solidFill>
                  <a:schemeClr val="bg1"/>
                </a:solidFill>
              </a:rPr>
              <a:t> </a:t>
            </a:r>
            <a:r>
              <a:rPr lang="es-ES_tradnl" b="1" i="1" dirty="0" smtClean="0">
                <a:solidFill>
                  <a:schemeClr val="bg1"/>
                </a:solidFill>
              </a:rPr>
              <a:t>nos dice a que velocidad se desarrolla 	una reacción. Para eso hay que poder medir la corriente circulante.</a:t>
            </a:r>
          </a:p>
          <a:p>
            <a:pPr>
              <a:buFont typeface="Monotype Sorts" pitchFamily="2" charset="2"/>
              <a:buNone/>
            </a:pPr>
            <a:r>
              <a:rPr lang="es-ES_tradnl" b="1" i="1" dirty="0" smtClean="0">
                <a:solidFill>
                  <a:schemeClr val="bg1"/>
                </a:solidFill>
              </a:rPr>
              <a:t>	</a:t>
            </a:r>
          </a:p>
          <a:p>
            <a:pPr>
              <a:buFont typeface="Monotype Sorts" pitchFamily="2" charset="2"/>
              <a:buNone/>
            </a:pPr>
            <a:r>
              <a:rPr lang="es-ES_tradnl" b="1" i="1" dirty="0" smtClean="0">
                <a:solidFill>
                  <a:schemeClr val="bg1"/>
                </a:solidFill>
              </a:rPr>
              <a:t>		</a:t>
            </a:r>
            <a:endParaRPr lang="es-ES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A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Innovaciones en SP0169-2013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</p:spPr>
        <p:txBody>
          <a:bodyPr/>
          <a:lstStyle/>
          <a:p>
            <a:pPr>
              <a:defRPr/>
            </a:pPr>
            <a:fld id="{B0727B7F-C128-4C1D-A384-14FB17E1746C}" type="slidenum">
              <a:rPr lang="es-AR" smtClean="0"/>
              <a:pPr>
                <a:defRPr/>
              </a:pPr>
              <a:t>14</a:t>
            </a:fld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0" y="-142900"/>
            <a:ext cx="9217026" cy="914400"/>
          </a:xfrm>
          <a:prstGeom prst="rect">
            <a:avLst/>
          </a:prstGeom>
          <a:solidFill>
            <a:srgbClr val="E6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CCFFFF"/>
              </a:solidFill>
            </a:endParaRPr>
          </a:p>
        </p:txBody>
      </p:sp>
      <p:pic>
        <p:nvPicPr>
          <p:cNvPr id="3077" name="3 Imagen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-36513" y="763588"/>
            <a:ext cx="9217026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214282" y="1357298"/>
            <a:ext cx="250033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i="1" dirty="0" smtClean="0">
                <a:solidFill>
                  <a:schemeClr val="bg1"/>
                </a:solidFill>
              </a:rPr>
              <a:t>TERMODINAMICA</a:t>
            </a:r>
          </a:p>
          <a:p>
            <a:endParaRPr lang="es-ES" sz="2000" b="1" i="1" dirty="0" smtClean="0">
              <a:solidFill>
                <a:schemeClr val="bg1"/>
              </a:solidFill>
            </a:endParaRPr>
          </a:p>
          <a:p>
            <a:endParaRPr lang="es-ES" sz="2000" b="1" i="1" dirty="0" smtClean="0">
              <a:solidFill>
                <a:schemeClr val="bg1"/>
              </a:solidFill>
            </a:endParaRPr>
          </a:p>
          <a:p>
            <a:r>
              <a:rPr lang="es-ES" sz="2000" b="1" i="1" dirty="0" smtClean="0">
                <a:solidFill>
                  <a:schemeClr val="bg1"/>
                </a:solidFill>
              </a:rPr>
              <a:t>DIAGRAMA DE POURBAIX</a:t>
            </a:r>
          </a:p>
          <a:p>
            <a:endParaRPr lang="es-ES" sz="2400" b="1" i="1" dirty="0" smtClean="0">
              <a:solidFill>
                <a:schemeClr val="bg1"/>
              </a:solidFill>
            </a:endParaRPr>
          </a:p>
          <a:p>
            <a:r>
              <a:rPr lang="es-ES" sz="1600" b="1" i="1" dirty="0" smtClean="0">
                <a:solidFill>
                  <a:schemeClr val="bg1"/>
                </a:solidFill>
              </a:rPr>
              <a:t>Son gráficos </a:t>
            </a:r>
          </a:p>
          <a:p>
            <a:endParaRPr lang="es-ES" sz="1600" b="1" i="1" dirty="0" smtClean="0">
              <a:solidFill>
                <a:schemeClr val="bg1"/>
              </a:solidFill>
            </a:endParaRPr>
          </a:p>
          <a:p>
            <a:r>
              <a:rPr lang="es-ES" sz="1600" b="1" i="1" dirty="0" smtClean="0">
                <a:solidFill>
                  <a:schemeClr val="bg1"/>
                </a:solidFill>
              </a:rPr>
              <a:t>pH vs. Potencial de electrodo </a:t>
            </a:r>
          </a:p>
          <a:p>
            <a:endParaRPr lang="es-ES" b="1" i="1" dirty="0" smtClean="0">
              <a:solidFill>
                <a:schemeClr val="bg1"/>
              </a:solidFill>
            </a:endParaRPr>
          </a:p>
          <a:p>
            <a:r>
              <a:rPr lang="es-ES" sz="1600" b="1" i="1" dirty="0" smtClean="0">
                <a:solidFill>
                  <a:schemeClr val="bg1"/>
                </a:solidFill>
              </a:rPr>
              <a:t>de metales en agua que dan una idea del comportamiento de un metal en un medio</a:t>
            </a:r>
          </a:p>
          <a:p>
            <a:endParaRPr lang="es-ES" b="1" i="1" dirty="0" smtClean="0">
              <a:solidFill>
                <a:schemeClr val="bg1"/>
              </a:solidFill>
            </a:endParaRPr>
          </a:p>
        </p:txBody>
      </p:sp>
      <p:pic>
        <p:nvPicPr>
          <p:cNvPr id="9" name="Picture 5" descr="pourbaix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605464"/>
            <a:ext cx="2810580" cy="237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puorb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908720"/>
            <a:ext cx="6215106" cy="274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3428992" y="407194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solidFill>
                  <a:schemeClr val="bg1"/>
                </a:solidFill>
              </a:rPr>
              <a:t>Diagrama del Fe</a:t>
            </a:r>
            <a:endParaRPr lang="es-ES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A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Innovaciones en SP0169-2013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</p:spPr>
        <p:txBody>
          <a:bodyPr/>
          <a:lstStyle/>
          <a:p>
            <a:pPr>
              <a:defRPr/>
            </a:pPr>
            <a:fld id="{B0727B7F-C128-4C1D-A384-14FB17E1746C}" type="slidenum">
              <a:rPr lang="es-AR" smtClean="0"/>
              <a:pPr>
                <a:defRPr/>
              </a:pPr>
              <a:t>15</a:t>
            </a:fld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0" y="-142900"/>
            <a:ext cx="9217026" cy="914400"/>
          </a:xfrm>
          <a:prstGeom prst="rect">
            <a:avLst/>
          </a:prstGeom>
          <a:solidFill>
            <a:srgbClr val="E6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CCFFFF"/>
              </a:solidFill>
            </a:endParaRPr>
          </a:p>
        </p:txBody>
      </p:sp>
      <p:pic>
        <p:nvPicPr>
          <p:cNvPr id="3077" name="3 Imagen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-36513" y="763588"/>
            <a:ext cx="9217026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428596" y="857232"/>
            <a:ext cx="8429684" cy="477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s-ES_tradnl" b="1" i="1" dirty="0" smtClean="0">
                <a:solidFill>
                  <a:schemeClr val="bg1"/>
                </a:solidFill>
              </a:rPr>
              <a:t>¿Qué dice la CINÉTICA ELECTROQUÍMICA?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s-ES_tradnl" b="1" i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s-ES_tradnl" b="1" i="1" dirty="0" smtClean="0">
                <a:solidFill>
                  <a:schemeClr val="bg1"/>
                </a:solidFill>
              </a:rPr>
              <a:t>El valor de esa corriente eléctrica circulante es la medida de la velocidad de corrosión del metal en el medio en cuestión.  </a:t>
            </a:r>
          </a:p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endParaRPr lang="es-ES_tradnl" b="1" i="1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r>
              <a:rPr lang="es-ES_tradnl" b="1" i="1" dirty="0" smtClean="0">
                <a:solidFill>
                  <a:schemeClr val="bg1"/>
                </a:solidFill>
              </a:rPr>
              <a:t>¿PORQUE?	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s-ES_tradnl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s-ES_tradnl" b="1" i="1" dirty="0" smtClean="0">
                <a:solidFill>
                  <a:schemeClr val="bg1"/>
                </a:solidFill>
              </a:rPr>
              <a:t>Porque hay una relación entre la carga que circula en una celda electroquímica y la cantidad de metal que se disuelve (corrosión) o deposita. Esta relación es expresada por la: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s-ES_tradnl" b="1" i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					    </a:t>
            </a:r>
            <a:r>
              <a:rPr lang="es-ES" sz="2000" b="1" i="1" dirty="0" smtClean="0">
                <a:solidFill>
                  <a:srgbClr val="FFFF00"/>
                </a:solidFill>
              </a:rPr>
              <a:t>q</a:t>
            </a:r>
            <a:r>
              <a:rPr lang="es-ES" sz="2000" b="1" i="1" dirty="0" smtClean="0">
                <a:solidFill>
                  <a:schemeClr val="bg1"/>
                </a:solidFill>
              </a:rPr>
              <a:t> * M </a:t>
            </a:r>
            <a:endParaRPr lang="es-ES_tradnl" sz="2000" b="1" i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 LEY DE FARADAY</a:t>
            </a:r>
            <a:r>
              <a:rPr lang="es-ES" sz="2000" b="1" i="1" dirty="0" smtClean="0">
                <a:solidFill>
                  <a:schemeClr val="bg1"/>
                </a:solidFill>
              </a:rPr>
              <a:t>  (1832):              </a:t>
            </a:r>
            <a:r>
              <a:rPr lang="es-ES" sz="2000" b="1" i="1" dirty="0" smtClean="0">
                <a:solidFill>
                  <a:srgbClr val="FFFF00"/>
                </a:solidFill>
              </a:rPr>
              <a:t>m</a:t>
            </a:r>
            <a:r>
              <a:rPr lang="es-ES" sz="2000" b="1" i="1" dirty="0" smtClean="0">
                <a:solidFill>
                  <a:schemeClr val="bg1"/>
                </a:solidFill>
              </a:rPr>
              <a:t> =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s-ES" sz="2000" b="1" i="1" dirty="0" smtClean="0">
                <a:solidFill>
                  <a:schemeClr val="bg1"/>
                </a:solidFill>
              </a:rPr>
              <a:t>					     n * F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s-ES" sz="2000" b="1" i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s-ES" sz="2000" b="1" i="1" dirty="0" smtClean="0">
                <a:solidFill>
                  <a:schemeClr val="bg1"/>
                </a:solidFill>
              </a:rPr>
              <a:t>				</a:t>
            </a:r>
            <a:r>
              <a:rPr lang="es-ES" sz="2000" b="1" i="1" dirty="0" smtClean="0">
                <a:solidFill>
                  <a:srgbClr val="FFFF00"/>
                </a:solidFill>
              </a:rPr>
              <a:t>    I </a:t>
            </a:r>
            <a:r>
              <a:rPr lang="es-ES" sz="2000" b="1" i="1" dirty="0" smtClean="0">
                <a:solidFill>
                  <a:schemeClr val="bg1"/>
                </a:solidFill>
              </a:rPr>
              <a:t>* t * M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s-ES" b="1" i="1" dirty="0" smtClean="0">
                <a:solidFill>
                  <a:schemeClr val="bg1"/>
                </a:solidFill>
              </a:rPr>
              <a:t>como  </a:t>
            </a:r>
            <a:r>
              <a:rPr lang="es-ES" b="1" i="1" dirty="0" smtClean="0">
                <a:solidFill>
                  <a:srgbClr val="FFFF00"/>
                </a:solidFill>
              </a:rPr>
              <a:t>q =  I * t </a:t>
            </a:r>
            <a:r>
              <a:rPr lang="es-ES" b="1" i="1" dirty="0" smtClean="0">
                <a:solidFill>
                  <a:schemeClr val="bg1"/>
                </a:solidFill>
              </a:rPr>
              <a:t>,  resulta :</a:t>
            </a:r>
            <a:r>
              <a:rPr lang="es-ES" sz="2000" b="1" i="1" dirty="0" smtClean="0">
                <a:solidFill>
                  <a:schemeClr val="bg1"/>
                </a:solidFill>
              </a:rPr>
              <a:t>    </a:t>
            </a:r>
            <a:r>
              <a:rPr lang="es-ES" sz="2000" b="1" i="1" dirty="0" smtClean="0">
                <a:solidFill>
                  <a:srgbClr val="FFFF00"/>
                </a:solidFill>
              </a:rPr>
              <a:t>m </a:t>
            </a:r>
            <a:r>
              <a:rPr lang="es-ES" sz="2000" b="1" i="1" dirty="0" smtClean="0">
                <a:solidFill>
                  <a:schemeClr val="bg1"/>
                </a:solidFill>
              </a:rPr>
              <a:t>= 				 			      			       n * F</a:t>
            </a:r>
            <a:endParaRPr lang="es-AR" dirty="0">
              <a:solidFill>
                <a:schemeClr val="bg1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5357818" y="4000504"/>
            <a:ext cx="642942" cy="1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4429124" y="5143512"/>
            <a:ext cx="1000132" cy="1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 descr="corros -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643702" y="3357562"/>
            <a:ext cx="2270119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A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Innovaciones en SP0169-2013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</p:spPr>
        <p:txBody>
          <a:bodyPr/>
          <a:lstStyle/>
          <a:p>
            <a:pPr>
              <a:defRPr/>
            </a:pPr>
            <a:fld id="{B0727B7F-C128-4C1D-A384-14FB17E1746C}" type="slidenum">
              <a:rPr lang="es-AR" smtClean="0"/>
              <a:pPr>
                <a:defRPr/>
              </a:pPr>
              <a:t>16</a:t>
            </a:fld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0" y="-142900"/>
            <a:ext cx="9217026" cy="914400"/>
          </a:xfrm>
          <a:prstGeom prst="rect">
            <a:avLst/>
          </a:prstGeom>
          <a:solidFill>
            <a:srgbClr val="E6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CCFFFF"/>
              </a:solidFill>
            </a:endParaRPr>
          </a:p>
        </p:txBody>
      </p:sp>
      <p:pic>
        <p:nvPicPr>
          <p:cNvPr id="3077" name="3 Imagen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-36513" y="763588"/>
            <a:ext cx="9217026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357158" y="785794"/>
            <a:ext cx="8429684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s-ES" sz="2000" b="1" i="1" dirty="0" smtClean="0">
                <a:solidFill>
                  <a:schemeClr val="bg1"/>
                </a:solidFill>
              </a:rPr>
              <a:t>CINETICA:                    Relaciones corriente  - potencial</a:t>
            </a:r>
            <a:r>
              <a:rPr lang="es-ES" b="1" i="1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Monotype Sorts" pitchFamily="2" charset="2"/>
              <a:buNone/>
            </a:pPr>
            <a:endParaRPr lang="es-ES" sz="900" b="1" i="1" dirty="0" smtClean="0">
              <a:solidFill>
                <a:srgbClr val="FFFF00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s-ES_tradnl" b="1" i="1" dirty="0" smtClean="0">
                <a:solidFill>
                  <a:srgbClr val="FFFF00"/>
                </a:solidFill>
              </a:rPr>
              <a:t>     </a:t>
            </a:r>
          </a:p>
          <a:p>
            <a:pPr>
              <a:buFont typeface="Monotype Sorts" pitchFamily="2" charset="2"/>
              <a:buNone/>
            </a:pPr>
            <a:r>
              <a:rPr lang="es-ES_tradnl" b="1" i="1" dirty="0" smtClean="0">
                <a:solidFill>
                  <a:schemeClr val="bg1"/>
                </a:solidFill>
              </a:rPr>
              <a:t>En circuitos eléctricos convencionales, con conductores metálicos la relación  i - V  e lineal</a:t>
            </a:r>
          </a:p>
          <a:p>
            <a:pPr>
              <a:buFont typeface="Monotype Sorts" pitchFamily="2" charset="2"/>
              <a:buNone/>
            </a:pPr>
            <a:endParaRPr lang="es-ES_tradnl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s-ES_tradnl" b="1" i="1" dirty="0" smtClean="0">
                <a:solidFill>
                  <a:schemeClr val="bg1"/>
                </a:solidFill>
              </a:rPr>
              <a:t>ley de Ohm:  					</a:t>
            </a:r>
            <a:r>
              <a:rPr lang="es-ES_tradnl" b="1" i="1" dirty="0" smtClean="0">
                <a:solidFill>
                  <a:srgbClr val="FFFF00"/>
                </a:solidFill>
              </a:rPr>
              <a:t> </a:t>
            </a:r>
            <a:r>
              <a:rPr lang="es-ES_tradnl" b="1" i="1" dirty="0" smtClean="0"/>
              <a:t>V = I * R</a:t>
            </a:r>
            <a:endParaRPr lang="es-ES_tradnl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s-ES_tradnl" b="1" i="1" dirty="0" smtClean="0">
                <a:solidFill>
                  <a:srgbClr val="FFFF00"/>
                </a:solidFill>
              </a:rPr>
              <a:t>						</a:t>
            </a:r>
            <a:endParaRPr lang="es-ES_tradnl" sz="2000" b="1" i="1" dirty="0" smtClean="0"/>
          </a:p>
          <a:p>
            <a:pPr>
              <a:buFont typeface="Monotype Sorts" pitchFamily="2" charset="2"/>
              <a:buNone/>
            </a:pPr>
            <a:endParaRPr lang="es-ES_tradnl" sz="2000" b="1" i="1" dirty="0" smtClean="0"/>
          </a:p>
          <a:p>
            <a:pPr>
              <a:buFont typeface="Monotype Sorts" pitchFamily="2" charset="2"/>
              <a:buNone/>
            </a:pPr>
            <a:endParaRPr lang="es-ES_tradnl" sz="1400" b="1" i="1" dirty="0" smtClean="0"/>
          </a:p>
          <a:p>
            <a:pPr>
              <a:buFont typeface="Monotype Sorts" pitchFamily="2" charset="2"/>
              <a:buNone/>
            </a:pPr>
            <a:r>
              <a:rPr lang="es-ES_tradnl" b="1" i="1" dirty="0" smtClean="0">
                <a:solidFill>
                  <a:srgbClr val="FFFF00"/>
                </a:solidFill>
              </a:rPr>
              <a:t>     </a:t>
            </a:r>
            <a:r>
              <a:rPr lang="es-ES_tradnl" b="1" i="1" dirty="0" smtClean="0">
                <a:solidFill>
                  <a:schemeClr val="bg1"/>
                </a:solidFill>
              </a:rPr>
              <a:t>En las celdas electroquímicas y en las de corrosión, esa relación i – V es logarítmica</a:t>
            </a:r>
          </a:p>
          <a:p>
            <a:pPr>
              <a:buFont typeface="Monotype Sorts" pitchFamily="2" charset="2"/>
              <a:buNone/>
            </a:pPr>
            <a:r>
              <a:rPr lang="es-ES_tradnl" sz="2000" b="1" i="1" dirty="0" smtClean="0">
                <a:solidFill>
                  <a:srgbClr val="FFFF00"/>
                </a:solidFill>
              </a:rPr>
              <a:t>               					         </a:t>
            </a:r>
          </a:p>
          <a:p>
            <a:pPr>
              <a:buFont typeface="Monotype Sorts" pitchFamily="2" charset="2"/>
              <a:buNone/>
            </a:pPr>
            <a:endParaRPr lang="es-ES_tradnl" sz="2000" b="1" i="1" dirty="0" smtClean="0">
              <a:solidFill>
                <a:srgbClr val="FFFF00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s-ES_tradnl" sz="2000" b="1" i="1" dirty="0" smtClean="0">
                <a:solidFill>
                  <a:srgbClr val="FFFF00"/>
                </a:solidFill>
              </a:rPr>
              <a:t>                                                                           </a:t>
            </a:r>
            <a:r>
              <a:rPr lang="es-ES_tradnl" sz="2000" b="1" i="1" dirty="0" smtClean="0"/>
              <a:t>V  = A + B * log I</a:t>
            </a:r>
            <a:endParaRPr lang="es-ES" sz="2000" b="1" i="1" dirty="0" smtClean="0"/>
          </a:p>
        </p:txBody>
      </p:sp>
      <p:pic>
        <p:nvPicPr>
          <p:cNvPr id="8" name="Picture 6" descr="[200px-Ohms_law_voltage_source.svg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000239"/>
            <a:ext cx="2000264" cy="20002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545748"/>
            <a:ext cx="2857520" cy="18534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32595-06DC-4E9C-8831-D24F1BA82A9E}" type="slidenum">
              <a:rPr lang="es-ES_tradnl"/>
              <a:pPr>
                <a:defRPr/>
              </a:pPr>
              <a:t>17</a:t>
            </a:fld>
            <a:endParaRPr lang="es-ES_tradnl"/>
          </a:p>
        </p:txBody>
      </p:sp>
      <p:sp>
        <p:nvSpPr>
          <p:cNvPr id="382978" name="Rectangle 2"/>
          <p:cNvSpPr>
            <a:spLocks noChangeArrowheads="1"/>
          </p:cNvSpPr>
          <p:nvPr/>
        </p:nvSpPr>
        <p:spPr bwMode="auto">
          <a:xfrm>
            <a:off x="3974123" y="260350"/>
            <a:ext cx="4683369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Instituto Argentino del Petróleo y del Gas</a:t>
            </a:r>
            <a:endParaRPr lang="es-ES_tradnl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6804" name="Rectangle 5"/>
          <p:cNvSpPr>
            <a:spLocks noChangeArrowheads="1"/>
          </p:cNvSpPr>
          <p:nvPr/>
        </p:nvSpPr>
        <p:spPr bwMode="auto">
          <a:xfrm>
            <a:off x="0" y="1943100"/>
            <a:ext cx="186013" cy="369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6805" name="Rectangle 6"/>
          <p:cNvSpPr>
            <a:spLocks noChangeArrowheads="1"/>
          </p:cNvSpPr>
          <p:nvPr/>
        </p:nvSpPr>
        <p:spPr bwMode="auto">
          <a:xfrm>
            <a:off x="0" y="1943100"/>
            <a:ext cx="186013" cy="369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s-AR"/>
          </a:p>
        </p:txBody>
      </p:sp>
      <p:sp>
        <p:nvSpPr>
          <p:cNvPr id="76806" name="Rectangle 7"/>
          <p:cNvSpPr>
            <a:spLocks noChangeArrowheads="1"/>
          </p:cNvSpPr>
          <p:nvPr/>
        </p:nvSpPr>
        <p:spPr bwMode="auto">
          <a:xfrm>
            <a:off x="0" y="1943100"/>
            <a:ext cx="186013" cy="369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s-AR"/>
          </a:p>
        </p:txBody>
      </p:sp>
      <p:sp>
        <p:nvSpPr>
          <p:cNvPr id="76810" name="Line 11"/>
          <p:cNvSpPr>
            <a:spLocks noChangeShapeType="1"/>
          </p:cNvSpPr>
          <p:nvPr/>
        </p:nvSpPr>
        <p:spPr bwMode="auto">
          <a:xfrm>
            <a:off x="583224" y="692150"/>
            <a:ext cx="8109438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s-AR"/>
          </a:p>
        </p:txBody>
      </p:sp>
      <p:sp>
        <p:nvSpPr>
          <p:cNvPr id="76812" name="Rectangle 14"/>
          <p:cNvSpPr>
            <a:spLocks noChangeArrowheads="1"/>
          </p:cNvSpPr>
          <p:nvPr/>
        </p:nvSpPr>
        <p:spPr bwMode="auto">
          <a:xfrm>
            <a:off x="716574" y="6092826"/>
            <a:ext cx="184731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7" name="16 Rectángulo"/>
          <p:cNvSpPr/>
          <p:nvPr/>
        </p:nvSpPr>
        <p:spPr>
          <a:xfrm>
            <a:off x="-214346" y="928670"/>
            <a:ext cx="4572000" cy="39497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s-ES" b="1" i="1" dirty="0" smtClean="0">
                <a:solidFill>
                  <a:srgbClr val="FFFF00"/>
                </a:solidFill>
              </a:rPr>
              <a:t>	</a:t>
            </a:r>
            <a:r>
              <a:rPr lang="es-ES" b="1" i="1" dirty="0" smtClean="0">
                <a:solidFill>
                  <a:schemeClr val="bg1"/>
                </a:solidFill>
              </a:rPr>
              <a:t>Veamos la corrosión del hierro 	en agua aireada neutra: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sz="2000" dirty="0" smtClean="0">
                <a:solidFill>
                  <a:schemeClr val="bg1"/>
                </a:solidFill>
              </a:rPr>
              <a:t>  </a:t>
            </a:r>
          </a:p>
          <a:p>
            <a:pPr>
              <a:buFont typeface="Monotype Sorts" pitchFamily="2" charset="2"/>
              <a:buNone/>
            </a:pPr>
            <a:r>
              <a:rPr lang="es-ES" sz="2000" dirty="0" smtClean="0">
                <a:solidFill>
                  <a:schemeClr val="bg1"/>
                </a:solidFill>
              </a:rPr>
              <a:t>         </a:t>
            </a:r>
          </a:p>
          <a:p>
            <a:pPr algn="ctr">
              <a:buFont typeface="Monotype Sorts" pitchFamily="2" charset="2"/>
              <a:buNone/>
            </a:pPr>
            <a:r>
              <a:rPr lang="pt-BR" b="1" dirty="0" smtClean="0">
                <a:solidFill>
                  <a:schemeClr val="bg1"/>
                </a:solidFill>
              </a:rPr>
              <a:t>        Fe                     Fe</a:t>
            </a:r>
            <a:r>
              <a:rPr lang="pt-BR" b="1" baseline="30000" dirty="0" smtClean="0">
                <a:solidFill>
                  <a:schemeClr val="bg1"/>
                </a:solidFill>
              </a:rPr>
              <a:t>2+</a:t>
            </a:r>
            <a:r>
              <a:rPr lang="pt-BR" b="1" dirty="0" smtClean="0">
                <a:solidFill>
                  <a:schemeClr val="bg1"/>
                </a:solidFill>
              </a:rPr>
              <a:t>   +  2e</a:t>
            </a:r>
            <a:r>
              <a:rPr lang="pt-BR" b="1" baseline="30000" dirty="0" smtClean="0">
                <a:solidFill>
                  <a:schemeClr val="bg1"/>
                </a:solidFill>
              </a:rPr>
              <a:t>-</a:t>
            </a:r>
            <a:r>
              <a:rPr lang="pt-BR" b="1" dirty="0" smtClean="0">
                <a:solidFill>
                  <a:schemeClr val="bg1"/>
                </a:solidFill>
              </a:rPr>
              <a:t>   </a:t>
            </a:r>
          </a:p>
          <a:p>
            <a:pPr algn="ctr">
              <a:buFont typeface="Monotype Sorts" pitchFamily="2" charset="2"/>
              <a:buNone/>
            </a:pPr>
            <a:r>
              <a:rPr lang="pt-BR" b="1" dirty="0" smtClean="0">
                <a:solidFill>
                  <a:schemeClr val="bg1"/>
                </a:solidFill>
              </a:rPr>
              <a:t>       O</a:t>
            </a:r>
            <a:r>
              <a:rPr lang="pt-BR" b="1" baseline="-25000" dirty="0" smtClean="0">
                <a:solidFill>
                  <a:schemeClr val="bg1"/>
                </a:solidFill>
              </a:rPr>
              <a:t>2</a:t>
            </a:r>
            <a:r>
              <a:rPr lang="pt-BR" b="1" dirty="0" smtClean="0">
                <a:solidFill>
                  <a:schemeClr val="bg1"/>
                </a:solidFill>
              </a:rPr>
              <a:t> + H</a:t>
            </a:r>
            <a:r>
              <a:rPr lang="pt-BR" b="1" baseline="-25000" dirty="0" smtClean="0">
                <a:solidFill>
                  <a:schemeClr val="bg1"/>
                </a:solidFill>
              </a:rPr>
              <a:t>2</a:t>
            </a:r>
            <a:r>
              <a:rPr lang="pt-BR" b="1" dirty="0" smtClean="0">
                <a:solidFill>
                  <a:schemeClr val="bg1"/>
                </a:solidFill>
              </a:rPr>
              <a:t>O + 4 e</a:t>
            </a:r>
            <a:r>
              <a:rPr lang="pt-BR" b="1" baseline="30000" dirty="0" smtClean="0">
                <a:solidFill>
                  <a:schemeClr val="bg1"/>
                </a:solidFill>
              </a:rPr>
              <a:t>-</a:t>
            </a:r>
            <a:r>
              <a:rPr lang="pt-BR" b="1" dirty="0" smtClean="0">
                <a:solidFill>
                  <a:schemeClr val="bg1"/>
                </a:solidFill>
              </a:rPr>
              <a:t>                  4 HO</a:t>
            </a:r>
            <a:r>
              <a:rPr lang="pt-BR" b="1" baseline="30000" dirty="0" smtClean="0">
                <a:solidFill>
                  <a:schemeClr val="bg1"/>
                </a:solidFill>
              </a:rPr>
              <a:t>-</a:t>
            </a:r>
            <a:r>
              <a:rPr lang="pt-BR" sz="2000" baseline="30000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buFont typeface="Monotype Sorts" pitchFamily="2" charset="2"/>
              <a:buNone/>
            </a:pPr>
            <a:endParaRPr lang="pt-BR" sz="2000" dirty="0" smtClean="0">
              <a:solidFill>
                <a:schemeClr val="bg1"/>
              </a:solidFill>
            </a:endParaRPr>
          </a:p>
          <a:p>
            <a:pPr algn="ctr">
              <a:buFont typeface="Monotype Sorts" pitchFamily="2" charset="2"/>
              <a:buNone/>
            </a:pPr>
            <a:endParaRPr lang="pt-BR" sz="2000" baseline="30000" dirty="0" smtClean="0">
              <a:solidFill>
                <a:schemeClr val="bg1"/>
              </a:solidFill>
            </a:endParaRPr>
          </a:p>
          <a:p>
            <a:pPr algn="ctr">
              <a:buFont typeface="Monotype Sorts" pitchFamily="2" charset="2"/>
              <a:buNone/>
            </a:pPr>
            <a:r>
              <a:rPr lang="pt-BR" sz="2000" b="1" dirty="0" smtClean="0">
                <a:solidFill>
                  <a:schemeClr val="bg1"/>
                </a:solidFill>
              </a:rPr>
              <a:t>      2Fe + O</a:t>
            </a:r>
            <a:r>
              <a:rPr lang="pt-BR" sz="2000" b="1" baseline="-25000" dirty="0" smtClean="0">
                <a:solidFill>
                  <a:schemeClr val="bg1"/>
                </a:solidFill>
              </a:rPr>
              <a:t>2</a:t>
            </a:r>
            <a:r>
              <a:rPr lang="pt-BR" sz="2000" b="1" dirty="0" smtClean="0">
                <a:solidFill>
                  <a:schemeClr val="bg1"/>
                </a:solidFill>
              </a:rPr>
              <a:t> +H</a:t>
            </a:r>
            <a:r>
              <a:rPr lang="pt-BR" sz="2000" b="1" baseline="-25000" dirty="0" smtClean="0">
                <a:solidFill>
                  <a:schemeClr val="bg1"/>
                </a:solidFill>
              </a:rPr>
              <a:t>2</a:t>
            </a:r>
            <a:r>
              <a:rPr lang="pt-BR" sz="2000" b="1" dirty="0" smtClean="0">
                <a:solidFill>
                  <a:schemeClr val="bg1"/>
                </a:solidFill>
              </a:rPr>
              <a:t>O         2 Fe</a:t>
            </a:r>
            <a:r>
              <a:rPr lang="pt-BR" sz="2000" b="1" baseline="30000" dirty="0" smtClean="0">
                <a:solidFill>
                  <a:schemeClr val="bg1"/>
                </a:solidFill>
              </a:rPr>
              <a:t>2+ </a:t>
            </a:r>
            <a:r>
              <a:rPr lang="pt-BR" sz="2000" b="1" dirty="0" smtClean="0">
                <a:solidFill>
                  <a:schemeClr val="bg1"/>
                </a:solidFill>
              </a:rPr>
              <a:t>+ 4OH</a:t>
            </a:r>
            <a:r>
              <a:rPr lang="pt-BR" sz="2000" b="1" baseline="30000" dirty="0" smtClean="0">
                <a:solidFill>
                  <a:schemeClr val="bg1"/>
                </a:solidFill>
              </a:rPr>
              <a:t>-</a:t>
            </a:r>
            <a:r>
              <a:rPr lang="pt-BR" sz="2000" b="1" dirty="0" smtClean="0">
                <a:solidFill>
                  <a:schemeClr val="bg1"/>
                </a:solidFill>
              </a:rPr>
              <a:t>                 </a:t>
            </a:r>
          </a:p>
          <a:p>
            <a:pPr>
              <a:buFont typeface="Monotype Sorts" pitchFamily="2" charset="2"/>
              <a:buNone/>
            </a:pPr>
            <a:endParaRPr lang="pt-BR" sz="2000" baseline="30000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pt-BR" b="1" i="1" dirty="0" smtClean="0">
                <a:solidFill>
                  <a:schemeClr val="bg1"/>
                </a:solidFill>
              </a:rPr>
              <a:t>	</a:t>
            </a:r>
            <a:r>
              <a:rPr lang="pt-BR" b="1" i="1" dirty="0" err="1" smtClean="0">
                <a:solidFill>
                  <a:schemeClr val="bg1"/>
                </a:solidFill>
              </a:rPr>
              <a:t>Cuando</a:t>
            </a:r>
            <a:r>
              <a:rPr lang="pt-BR" b="1" i="1" dirty="0" smtClean="0">
                <a:solidFill>
                  <a:schemeClr val="bg1"/>
                </a:solidFill>
              </a:rPr>
              <a:t> se forma </a:t>
            </a:r>
            <a:r>
              <a:rPr lang="pt-BR" b="1" i="1" dirty="0" err="1" smtClean="0">
                <a:solidFill>
                  <a:schemeClr val="bg1"/>
                </a:solidFill>
              </a:rPr>
              <a:t>la</a:t>
            </a:r>
            <a:r>
              <a:rPr lang="pt-BR" b="1" i="1" dirty="0" smtClean="0">
                <a:solidFill>
                  <a:schemeClr val="bg1"/>
                </a:solidFill>
              </a:rPr>
              <a:t> </a:t>
            </a:r>
            <a:r>
              <a:rPr lang="pt-BR" b="1" i="1" dirty="0" err="1" smtClean="0">
                <a:solidFill>
                  <a:schemeClr val="bg1"/>
                </a:solidFill>
              </a:rPr>
              <a:t>celda</a:t>
            </a:r>
            <a:r>
              <a:rPr lang="pt-BR" b="1" i="1" dirty="0" smtClean="0">
                <a:solidFill>
                  <a:schemeClr val="bg1"/>
                </a:solidFill>
              </a:rPr>
              <a:t> de </a:t>
            </a:r>
          </a:p>
          <a:p>
            <a:pPr>
              <a:buFont typeface="Monotype Sorts" pitchFamily="2" charset="2"/>
              <a:buNone/>
            </a:pPr>
            <a:r>
              <a:rPr lang="pt-BR" b="1" i="1" dirty="0" smtClean="0">
                <a:solidFill>
                  <a:schemeClr val="bg1"/>
                </a:solidFill>
              </a:rPr>
              <a:t>	</a:t>
            </a:r>
            <a:r>
              <a:rPr lang="pt-BR" b="1" i="1" dirty="0" err="1" smtClean="0">
                <a:solidFill>
                  <a:schemeClr val="bg1"/>
                </a:solidFill>
              </a:rPr>
              <a:t>corrosión</a:t>
            </a:r>
            <a:r>
              <a:rPr lang="pt-BR" b="1" i="1" dirty="0" smtClean="0">
                <a:solidFill>
                  <a:schemeClr val="bg1"/>
                </a:solidFill>
              </a:rPr>
              <a:t> </a:t>
            </a:r>
            <a:r>
              <a:rPr lang="pt-BR" b="1" i="1" dirty="0" err="1" smtClean="0">
                <a:solidFill>
                  <a:schemeClr val="bg1"/>
                </a:solidFill>
              </a:rPr>
              <a:t>con</a:t>
            </a:r>
            <a:r>
              <a:rPr lang="pt-BR" b="1" i="1" dirty="0" smtClean="0">
                <a:solidFill>
                  <a:schemeClr val="bg1"/>
                </a:solidFill>
              </a:rPr>
              <a:t> </a:t>
            </a:r>
            <a:r>
              <a:rPr lang="pt-BR" b="1" i="1" dirty="0" err="1" smtClean="0">
                <a:solidFill>
                  <a:schemeClr val="bg1"/>
                </a:solidFill>
              </a:rPr>
              <a:t>el</a:t>
            </a:r>
            <a:r>
              <a:rPr lang="pt-BR" b="1" i="1" dirty="0" smtClean="0">
                <a:solidFill>
                  <a:schemeClr val="bg1"/>
                </a:solidFill>
              </a:rPr>
              <a:t> </a:t>
            </a:r>
            <a:r>
              <a:rPr lang="pt-BR" b="1" i="1" dirty="0" err="1" smtClean="0">
                <a:solidFill>
                  <a:schemeClr val="bg1"/>
                </a:solidFill>
              </a:rPr>
              <a:t>oxígeno</a:t>
            </a:r>
            <a:r>
              <a:rPr lang="pt-BR" b="1" i="1" dirty="0" smtClean="0">
                <a:solidFill>
                  <a:schemeClr val="bg1"/>
                </a:solidFill>
              </a:rPr>
              <a:t>, </a:t>
            </a:r>
          </a:p>
          <a:p>
            <a:pPr>
              <a:buFont typeface="Monotype Sorts" pitchFamily="2" charset="2"/>
              <a:buNone/>
            </a:pPr>
            <a:r>
              <a:rPr lang="pt-BR" b="1" i="1" dirty="0" smtClean="0">
                <a:solidFill>
                  <a:schemeClr val="bg1"/>
                </a:solidFill>
              </a:rPr>
              <a:t>	se </a:t>
            </a:r>
            <a:r>
              <a:rPr lang="pt-BR" b="1" i="1" dirty="0" err="1" smtClean="0">
                <a:solidFill>
                  <a:schemeClr val="bg1"/>
                </a:solidFill>
              </a:rPr>
              <a:t>se</a:t>
            </a:r>
            <a:r>
              <a:rPr lang="pt-BR" b="1" i="1" dirty="0" smtClean="0">
                <a:solidFill>
                  <a:schemeClr val="bg1"/>
                </a:solidFill>
              </a:rPr>
              <a:t> forma </a:t>
            </a:r>
            <a:r>
              <a:rPr lang="pt-BR" b="1" i="1" dirty="0" err="1" smtClean="0">
                <a:solidFill>
                  <a:schemeClr val="bg1"/>
                </a:solidFill>
              </a:rPr>
              <a:t>un</a:t>
            </a:r>
            <a:r>
              <a:rPr lang="pt-BR" b="1" i="1" dirty="0" smtClean="0">
                <a:solidFill>
                  <a:schemeClr val="bg1"/>
                </a:solidFill>
              </a:rPr>
              <a:t> </a:t>
            </a:r>
            <a:r>
              <a:rPr lang="el-GR" b="1" i="1" dirty="0" smtClean="0">
                <a:solidFill>
                  <a:schemeClr val="bg1"/>
                </a:solidFill>
              </a:rPr>
              <a:t>Δ</a:t>
            </a:r>
            <a:r>
              <a:rPr lang="es-AR" b="1" i="1" dirty="0" smtClean="0">
                <a:solidFill>
                  <a:schemeClr val="bg1"/>
                </a:solidFill>
              </a:rPr>
              <a:t>E positivo</a:t>
            </a:r>
            <a:endParaRPr lang="pt-BR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pt-BR" sz="1600" b="1" i="1" dirty="0" smtClean="0">
                <a:solidFill>
                  <a:schemeClr val="bg1"/>
                </a:solidFill>
              </a:rPr>
              <a:t>	</a:t>
            </a:r>
            <a:r>
              <a:rPr lang="pt-BR" b="1" i="1" dirty="0" smtClean="0">
                <a:solidFill>
                  <a:schemeClr val="bg1"/>
                </a:solidFill>
              </a:rPr>
              <a:t>como se </a:t>
            </a:r>
            <a:r>
              <a:rPr lang="pt-BR" b="1" i="1" dirty="0" err="1" smtClean="0">
                <a:solidFill>
                  <a:schemeClr val="bg1"/>
                </a:solidFill>
              </a:rPr>
              <a:t>ve</a:t>
            </a:r>
            <a:r>
              <a:rPr lang="pt-BR" b="1" i="1" dirty="0" smtClean="0">
                <a:solidFill>
                  <a:schemeClr val="bg1"/>
                </a:solidFill>
              </a:rPr>
              <a:t> </a:t>
            </a:r>
            <a:r>
              <a:rPr lang="pt-BR" b="1" i="1" dirty="0" err="1" smtClean="0">
                <a:solidFill>
                  <a:schemeClr val="bg1"/>
                </a:solidFill>
              </a:rPr>
              <a:t>en</a:t>
            </a:r>
            <a:r>
              <a:rPr lang="pt-BR" b="1" i="1" dirty="0" smtClean="0">
                <a:solidFill>
                  <a:schemeClr val="bg1"/>
                </a:solidFill>
              </a:rPr>
              <a:t> </a:t>
            </a:r>
            <a:r>
              <a:rPr lang="pt-BR" b="1" i="1" dirty="0" err="1" smtClean="0">
                <a:solidFill>
                  <a:schemeClr val="bg1"/>
                </a:solidFill>
              </a:rPr>
              <a:t>la</a:t>
            </a:r>
            <a:r>
              <a:rPr lang="pt-BR" b="1" i="1" dirty="0" smtClean="0">
                <a:solidFill>
                  <a:schemeClr val="bg1"/>
                </a:solidFill>
              </a:rPr>
              <a:t> </a:t>
            </a:r>
            <a:r>
              <a:rPr lang="pt-BR" b="1" i="1" dirty="0" err="1" smtClean="0">
                <a:solidFill>
                  <a:schemeClr val="bg1"/>
                </a:solidFill>
              </a:rPr>
              <a:t>tabla</a:t>
            </a:r>
            <a:r>
              <a:rPr lang="pt-BR" b="1" i="1" dirty="0" smtClean="0">
                <a:solidFill>
                  <a:schemeClr val="bg1"/>
                </a:solidFill>
              </a:rPr>
              <a:t>:</a:t>
            </a:r>
          </a:p>
          <a:p>
            <a:pPr>
              <a:buFont typeface="Monotype Sorts" pitchFamily="2" charset="2"/>
              <a:buNone/>
            </a:pPr>
            <a:r>
              <a:rPr lang="es-AR" b="1" i="1" dirty="0" smtClean="0">
                <a:solidFill>
                  <a:schemeClr val="bg1"/>
                </a:solidFill>
              </a:rPr>
              <a:t>	reacción espontánea</a:t>
            </a:r>
            <a:endParaRPr lang="pt-BR" b="1" i="1" dirty="0" smtClean="0">
              <a:solidFill>
                <a:schemeClr val="bg1"/>
              </a:solidFill>
            </a:endParaRPr>
          </a:p>
        </p:txBody>
      </p:sp>
      <p:grpSp>
        <p:nvGrpSpPr>
          <p:cNvPr id="18" name="18 Grupo"/>
          <p:cNvGrpSpPr>
            <a:grpSpLocks/>
          </p:cNvGrpSpPr>
          <p:nvPr/>
        </p:nvGrpSpPr>
        <p:grpSpPr bwMode="auto">
          <a:xfrm>
            <a:off x="5429256" y="3214686"/>
            <a:ext cx="2976562" cy="2524125"/>
            <a:chOff x="6238884" y="2714620"/>
            <a:chExt cx="2333625" cy="1952634"/>
          </a:xfrm>
        </p:grpSpPr>
        <p:pic>
          <p:nvPicPr>
            <p:cNvPr id="19" name="Imagen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38884" y="2714620"/>
              <a:ext cx="225742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Imagen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38884" y="3429000"/>
              <a:ext cx="2333625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Imagen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38884" y="4000504"/>
              <a:ext cx="2257425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Picture 8" descr="corros - 2"/>
          <p:cNvPicPr>
            <a:picLocks noGrp="1" noChangeAspect="1" noChangeArrowheads="1"/>
          </p:cNvPicPr>
          <p:nvPr>
            <p:ph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429256" y="857232"/>
            <a:ext cx="3127375" cy="2174875"/>
          </a:xfrm>
          <a:noFill/>
        </p:spPr>
      </p:pic>
      <p:cxnSp>
        <p:nvCxnSpPr>
          <p:cNvPr id="24" name="33 Conector recto de flecha"/>
          <p:cNvCxnSpPr>
            <a:cxnSpLocks noChangeShapeType="1"/>
          </p:cNvCxnSpPr>
          <p:nvPr/>
        </p:nvCxnSpPr>
        <p:spPr bwMode="auto">
          <a:xfrm flipV="1">
            <a:off x="3714744" y="2643182"/>
            <a:ext cx="1643074" cy="928694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6" name="33 Conector recto de flecha"/>
          <p:cNvCxnSpPr>
            <a:cxnSpLocks noChangeShapeType="1"/>
          </p:cNvCxnSpPr>
          <p:nvPr/>
        </p:nvCxnSpPr>
        <p:spPr bwMode="auto">
          <a:xfrm flipV="1">
            <a:off x="3500430" y="4214818"/>
            <a:ext cx="1928826" cy="223838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" name="33 Conector recto de flecha"/>
          <p:cNvCxnSpPr>
            <a:cxnSpLocks noChangeShapeType="1"/>
          </p:cNvCxnSpPr>
          <p:nvPr/>
        </p:nvCxnSpPr>
        <p:spPr bwMode="auto">
          <a:xfrm>
            <a:off x="3428992" y="4429132"/>
            <a:ext cx="2000264" cy="71438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2" name="33 Conector recto de flecha"/>
          <p:cNvCxnSpPr>
            <a:cxnSpLocks noChangeShapeType="1"/>
          </p:cNvCxnSpPr>
          <p:nvPr/>
        </p:nvCxnSpPr>
        <p:spPr bwMode="auto">
          <a:xfrm>
            <a:off x="1428728" y="2000240"/>
            <a:ext cx="928694" cy="1588"/>
          </a:xfrm>
          <a:prstGeom prst="straightConnector1">
            <a:avLst/>
          </a:prstGeom>
          <a:noFill/>
          <a:ln w="31750" algn="ctr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35" name="33 Conector recto de flecha"/>
          <p:cNvCxnSpPr>
            <a:cxnSpLocks noChangeShapeType="1"/>
          </p:cNvCxnSpPr>
          <p:nvPr/>
        </p:nvCxnSpPr>
        <p:spPr bwMode="auto">
          <a:xfrm>
            <a:off x="2357422" y="2285992"/>
            <a:ext cx="857256" cy="1588"/>
          </a:xfrm>
          <a:prstGeom prst="straightConnector1">
            <a:avLst/>
          </a:prstGeom>
          <a:noFill/>
          <a:ln w="31750" algn="ctr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23" name="33 Conector recto de flecha"/>
          <p:cNvCxnSpPr>
            <a:cxnSpLocks noChangeShapeType="1"/>
          </p:cNvCxnSpPr>
          <p:nvPr/>
        </p:nvCxnSpPr>
        <p:spPr bwMode="auto">
          <a:xfrm>
            <a:off x="2214546" y="3071810"/>
            <a:ext cx="357190" cy="1588"/>
          </a:xfrm>
          <a:prstGeom prst="straightConnector1">
            <a:avLst/>
          </a:prstGeom>
          <a:noFill/>
          <a:ln w="31750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33" name="3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Innovaciones en SP0169-2013</a:t>
            </a:r>
            <a:endParaRPr lang="es-ES_tradnl"/>
          </a:p>
        </p:txBody>
      </p:sp>
      <p:pic>
        <p:nvPicPr>
          <p:cNvPr id="25" name="3 Imagen" descr="log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A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Innovaciones en SP0169-2013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</p:spPr>
        <p:txBody>
          <a:bodyPr/>
          <a:lstStyle/>
          <a:p>
            <a:pPr>
              <a:defRPr/>
            </a:pPr>
            <a:fld id="{B0727B7F-C128-4C1D-A384-14FB17E1746C}" type="slidenum">
              <a:rPr lang="es-AR" smtClean="0"/>
              <a:pPr>
                <a:defRPr/>
              </a:pPr>
              <a:t>18</a:t>
            </a:fld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0" y="-142900"/>
            <a:ext cx="9217026" cy="914400"/>
          </a:xfrm>
          <a:prstGeom prst="rect">
            <a:avLst/>
          </a:prstGeom>
          <a:solidFill>
            <a:srgbClr val="E6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CCFFFF"/>
              </a:solidFill>
            </a:endParaRPr>
          </a:p>
        </p:txBody>
      </p:sp>
      <p:pic>
        <p:nvPicPr>
          <p:cNvPr id="3077" name="3 Imagen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-36513" y="763588"/>
            <a:ext cx="9217026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755576" y="764704"/>
            <a:ext cx="735811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endParaRPr lang="es-ES_tradnl" sz="28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sz="2800" b="1" i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sz="28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s-ES_tradnl" b="1" dirty="0">
                <a:solidFill>
                  <a:schemeClr val="bg1"/>
                </a:solidFill>
              </a:rPr>
              <a:t/>
            </a:r>
            <a:br>
              <a:rPr lang="es-ES_tradnl" b="1" dirty="0">
                <a:solidFill>
                  <a:schemeClr val="bg1"/>
                </a:solidFill>
              </a:rPr>
            </a:b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 algn="ctr"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9512" y="1197620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pt-BR" sz="1600" b="1" i="1" dirty="0" smtClean="0">
                <a:solidFill>
                  <a:srgbClr val="FFFF00"/>
                </a:solidFill>
              </a:rPr>
              <a:t> </a:t>
            </a:r>
            <a:r>
              <a:rPr lang="pt-BR" b="1" i="1" dirty="0" smtClean="0">
                <a:solidFill>
                  <a:schemeClr val="bg1"/>
                </a:solidFill>
              </a:rPr>
              <a:t>El  ∆E que se forma, </a:t>
            </a:r>
            <a:r>
              <a:rPr lang="pt-BR" b="1" i="1" dirty="0" err="1" smtClean="0">
                <a:solidFill>
                  <a:schemeClr val="bg1"/>
                </a:solidFill>
              </a:rPr>
              <a:t>hace</a:t>
            </a:r>
            <a:r>
              <a:rPr lang="pt-BR" b="1" i="1" dirty="0" smtClean="0">
                <a:solidFill>
                  <a:schemeClr val="bg1"/>
                </a:solidFill>
              </a:rPr>
              <a:t> circular </a:t>
            </a:r>
            <a:r>
              <a:rPr lang="pt-BR" b="1" i="1" dirty="0" err="1" smtClean="0">
                <a:solidFill>
                  <a:schemeClr val="bg1"/>
                </a:solidFill>
              </a:rPr>
              <a:t>corriente</a:t>
            </a:r>
            <a:r>
              <a:rPr lang="pt-BR" b="1" i="1" dirty="0" smtClean="0">
                <a:solidFill>
                  <a:schemeClr val="bg1"/>
                </a:solidFill>
              </a:rPr>
              <a:t> por </a:t>
            </a:r>
            <a:r>
              <a:rPr lang="pt-BR" b="1" i="1" dirty="0" err="1" smtClean="0">
                <a:solidFill>
                  <a:schemeClr val="bg1"/>
                </a:solidFill>
              </a:rPr>
              <a:t>la</a:t>
            </a:r>
            <a:r>
              <a:rPr lang="pt-BR" b="1" i="1" dirty="0" smtClean="0">
                <a:solidFill>
                  <a:schemeClr val="bg1"/>
                </a:solidFill>
              </a:rPr>
              <a:t> </a:t>
            </a:r>
            <a:r>
              <a:rPr lang="pt-BR" b="1" i="1" dirty="0" err="1" smtClean="0">
                <a:solidFill>
                  <a:schemeClr val="bg1"/>
                </a:solidFill>
              </a:rPr>
              <a:t>celda</a:t>
            </a:r>
            <a:r>
              <a:rPr lang="pt-BR" b="1" i="1" dirty="0" smtClean="0">
                <a:solidFill>
                  <a:schemeClr val="bg1"/>
                </a:solidFill>
              </a:rPr>
              <a:t> y </a:t>
            </a:r>
            <a:r>
              <a:rPr lang="pt-BR" b="1" i="1" dirty="0" err="1" smtClean="0">
                <a:solidFill>
                  <a:schemeClr val="bg1"/>
                </a:solidFill>
              </a:rPr>
              <a:t>la</a:t>
            </a:r>
            <a:r>
              <a:rPr lang="pt-BR" b="1" i="1" dirty="0" smtClean="0">
                <a:solidFill>
                  <a:schemeClr val="bg1"/>
                </a:solidFill>
              </a:rPr>
              <a:t> </a:t>
            </a:r>
            <a:r>
              <a:rPr lang="pt-BR" b="1" i="1" dirty="0" err="1" smtClean="0">
                <a:solidFill>
                  <a:schemeClr val="bg1"/>
                </a:solidFill>
              </a:rPr>
              <a:t>relación</a:t>
            </a:r>
            <a:r>
              <a:rPr lang="pt-BR" b="1" i="1" dirty="0" smtClean="0">
                <a:solidFill>
                  <a:schemeClr val="bg1"/>
                </a:solidFill>
              </a:rPr>
              <a:t> entre </a:t>
            </a:r>
            <a:r>
              <a:rPr lang="pt-BR" b="1" i="1" dirty="0" err="1" smtClean="0">
                <a:solidFill>
                  <a:schemeClr val="bg1"/>
                </a:solidFill>
              </a:rPr>
              <a:t>esa</a:t>
            </a:r>
            <a:r>
              <a:rPr lang="pt-BR" b="1" i="1" dirty="0" smtClean="0">
                <a:solidFill>
                  <a:schemeClr val="bg1"/>
                </a:solidFill>
              </a:rPr>
              <a:t> </a:t>
            </a:r>
            <a:r>
              <a:rPr lang="pt-BR" b="1" i="1" dirty="0" err="1" smtClean="0">
                <a:solidFill>
                  <a:schemeClr val="bg1"/>
                </a:solidFill>
              </a:rPr>
              <a:t>corriente</a:t>
            </a:r>
            <a:r>
              <a:rPr lang="pt-BR" b="1" i="1" dirty="0" smtClean="0">
                <a:solidFill>
                  <a:schemeClr val="bg1"/>
                </a:solidFill>
              </a:rPr>
              <a:t> y </a:t>
            </a:r>
            <a:r>
              <a:rPr lang="pt-BR" b="1" i="1" dirty="0" err="1" smtClean="0">
                <a:solidFill>
                  <a:schemeClr val="bg1"/>
                </a:solidFill>
              </a:rPr>
              <a:t>el</a:t>
            </a:r>
            <a:r>
              <a:rPr lang="pt-BR" b="1" i="1" dirty="0" smtClean="0">
                <a:solidFill>
                  <a:schemeClr val="bg1"/>
                </a:solidFill>
              </a:rPr>
              <a:t> potencial estará dada por </a:t>
            </a:r>
            <a:r>
              <a:rPr lang="pt-BR" b="1" i="1" dirty="0" err="1" smtClean="0">
                <a:solidFill>
                  <a:schemeClr val="bg1"/>
                </a:solidFill>
              </a:rPr>
              <a:t>la</a:t>
            </a:r>
            <a:r>
              <a:rPr lang="pt-BR" b="1" i="1" dirty="0" smtClean="0">
                <a:solidFill>
                  <a:schemeClr val="bg1"/>
                </a:solidFill>
              </a:rPr>
              <a:t>  </a:t>
            </a:r>
            <a:r>
              <a:rPr lang="pt-BR" sz="1600" b="1" i="1" dirty="0" smtClean="0"/>
              <a:t>ECUACION DE BUTLER- VOLMER  </a:t>
            </a:r>
            <a:r>
              <a:rPr lang="pt-BR" sz="1600" b="1" i="1" dirty="0" smtClean="0">
                <a:solidFill>
                  <a:schemeClr val="bg1"/>
                </a:solidFill>
              </a:rPr>
              <a:t>y </a:t>
            </a:r>
            <a:r>
              <a:rPr lang="pt-BR" sz="1600" b="1" i="1" dirty="0" err="1" smtClean="0">
                <a:solidFill>
                  <a:schemeClr val="bg1"/>
                </a:solidFill>
              </a:rPr>
              <a:t>es</a:t>
            </a:r>
            <a:r>
              <a:rPr lang="pt-BR" sz="1600" b="1" i="1" dirty="0" smtClean="0">
                <a:solidFill>
                  <a:schemeClr val="bg1"/>
                </a:solidFill>
              </a:rPr>
              <a:t> exponencial</a:t>
            </a:r>
          </a:p>
          <a:p>
            <a:pPr>
              <a:buFont typeface="Monotype Sorts" pitchFamily="2" charset="2"/>
              <a:buNone/>
            </a:pPr>
            <a:endParaRPr lang="pt-BR" sz="16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pt-BR" sz="16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s-ES" sz="2400" b="1" i="1" dirty="0" smtClean="0">
                <a:solidFill>
                  <a:schemeClr val="bg1"/>
                </a:solidFill>
              </a:rPr>
              <a:t>          I = </a:t>
            </a:r>
            <a:r>
              <a:rPr lang="es-ES" sz="2400" b="1" i="1" dirty="0" err="1" smtClean="0">
                <a:solidFill>
                  <a:schemeClr val="bg1"/>
                </a:solidFill>
              </a:rPr>
              <a:t>I</a:t>
            </a:r>
            <a:r>
              <a:rPr lang="es-ES" sz="2400" b="1" i="1" baseline="-25000" dirty="0" err="1" smtClean="0">
                <a:solidFill>
                  <a:schemeClr val="bg1"/>
                </a:solidFill>
              </a:rPr>
              <a:t>a</a:t>
            </a:r>
            <a:r>
              <a:rPr lang="es-ES" sz="2400" b="1" i="1" dirty="0" smtClean="0">
                <a:solidFill>
                  <a:schemeClr val="bg1"/>
                </a:solidFill>
              </a:rPr>
              <a:t> </a:t>
            </a:r>
            <a:r>
              <a:rPr lang="es-ES" b="1" i="1" dirty="0" err="1" smtClean="0">
                <a:solidFill>
                  <a:schemeClr val="bg1"/>
                </a:solidFill>
              </a:rPr>
              <a:t>exp</a:t>
            </a:r>
            <a:r>
              <a:rPr lang="es-ES" b="1" i="1" dirty="0" smtClean="0">
                <a:solidFill>
                  <a:schemeClr val="bg1"/>
                </a:solidFill>
              </a:rPr>
              <a:t> </a:t>
            </a:r>
            <a:r>
              <a:rPr lang="es-ES" sz="2400" b="1" i="1" dirty="0" smtClean="0">
                <a:solidFill>
                  <a:schemeClr val="bg1"/>
                </a:solidFill>
              </a:rPr>
              <a:t>(</a:t>
            </a:r>
            <a:r>
              <a:rPr lang="es-ES" b="1" i="1" dirty="0" err="1" smtClean="0">
                <a:solidFill>
                  <a:schemeClr val="bg1"/>
                </a:solidFill>
              </a:rPr>
              <a:t>αnF</a:t>
            </a:r>
            <a:r>
              <a:rPr lang="es-ES" b="1" i="1" dirty="0" smtClean="0">
                <a:solidFill>
                  <a:schemeClr val="bg1"/>
                </a:solidFill>
              </a:rPr>
              <a:t>  </a:t>
            </a:r>
            <a:r>
              <a:rPr lang="en-US" sz="2400" b="1" i="1" dirty="0" err="1" smtClean="0"/>
              <a:t>η</a:t>
            </a:r>
            <a:r>
              <a:rPr lang="en-US" sz="2400" b="1" i="1" baseline="-25000" dirty="0" err="1" smtClean="0"/>
              <a:t>a</a:t>
            </a:r>
            <a:r>
              <a:rPr lang="es-ES" sz="2400" b="1" i="1" dirty="0" smtClean="0">
                <a:solidFill>
                  <a:schemeClr val="bg1"/>
                </a:solidFill>
              </a:rPr>
              <a:t>) – </a:t>
            </a:r>
            <a:r>
              <a:rPr lang="es-ES" sz="2400" b="1" i="1" dirty="0" err="1" smtClean="0">
                <a:solidFill>
                  <a:schemeClr val="bg1"/>
                </a:solidFill>
              </a:rPr>
              <a:t>I</a:t>
            </a:r>
            <a:r>
              <a:rPr lang="es-ES" sz="2400" b="1" i="1" baseline="-25000" dirty="0" err="1" smtClean="0">
                <a:solidFill>
                  <a:schemeClr val="bg1"/>
                </a:solidFill>
              </a:rPr>
              <a:t>c</a:t>
            </a:r>
            <a:r>
              <a:rPr lang="es-ES" sz="2400" b="1" i="1" dirty="0" smtClean="0">
                <a:solidFill>
                  <a:schemeClr val="bg1"/>
                </a:solidFill>
              </a:rPr>
              <a:t> </a:t>
            </a:r>
            <a:r>
              <a:rPr lang="es-ES" b="1" i="1" dirty="0" err="1" smtClean="0">
                <a:solidFill>
                  <a:schemeClr val="bg1"/>
                </a:solidFill>
              </a:rPr>
              <a:t>exp</a:t>
            </a:r>
            <a:r>
              <a:rPr lang="es-ES" b="1" i="1" dirty="0" smtClean="0">
                <a:solidFill>
                  <a:schemeClr val="bg1"/>
                </a:solidFill>
              </a:rPr>
              <a:t> </a:t>
            </a:r>
            <a:r>
              <a:rPr lang="es-ES" sz="2000" b="1" i="1" dirty="0" smtClean="0">
                <a:solidFill>
                  <a:schemeClr val="bg1"/>
                </a:solidFill>
              </a:rPr>
              <a:t>(</a:t>
            </a:r>
            <a:r>
              <a:rPr lang="es-ES" b="1" i="1" dirty="0" smtClean="0">
                <a:solidFill>
                  <a:schemeClr val="bg1"/>
                </a:solidFill>
              </a:rPr>
              <a:t>-(1- α)  </a:t>
            </a:r>
            <a:r>
              <a:rPr lang="es-ES" b="1" i="1" dirty="0" err="1" smtClean="0">
                <a:solidFill>
                  <a:schemeClr val="bg1"/>
                </a:solidFill>
              </a:rPr>
              <a:t>nF</a:t>
            </a:r>
            <a:r>
              <a:rPr lang="es-ES" b="1" i="1" dirty="0" smtClean="0">
                <a:solidFill>
                  <a:schemeClr val="bg1"/>
                </a:solidFill>
              </a:rPr>
              <a:t>  </a:t>
            </a:r>
            <a:r>
              <a:rPr lang="en-US" sz="2400" b="1" i="1" dirty="0" err="1" smtClean="0"/>
              <a:t>η</a:t>
            </a:r>
            <a:r>
              <a:rPr lang="en-US" sz="2400" b="1" i="1" baseline="-25000" dirty="0" err="1" smtClean="0"/>
              <a:t>c</a:t>
            </a:r>
            <a:r>
              <a:rPr lang="en-US" b="1" i="1" baseline="-25000" dirty="0" smtClean="0"/>
              <a:t> </a:t>
            </a:r>
            <a:r>
              <a:rPr lang="es-ES" sz="2400" b="1" i="1" dirty="0" smtClean="0">
                <a:solidFill>
                  <a:schemeClr val="bg1"/>
                </a:solidFill>
              </a:rPr>
              <a:t>)                                                                                        	               </a:t>
            </a:r>
            <a:r>
              <a:rPr lang="es-ES" b="1" i="1" dirty="0" smtClean="0">
                <a:solidFill>
                  <a:schemeClr val="bg1"/>
                </a:solidFill>
              </a:rPr>
              <a:t>RT</a:t>
            </a:r>
            <a:r>
              <a:rPr lang="es-ES" sz="2400" b="1" i="1" dirty="0" smtClean="0">
                <a:solidFill>
                  <a:schemeClr val="bg1"/>
                </a:solidFill>
              </a:rPr>
              <a:t>                              </a:t>
            </a:r>
            <a:r>
              <a:rPr lang="es-ES" b="1" i="1" dirty="0" err="1" smtClean="0">
                <a:solidFill>
                  <a:schemeClr val="bg1"/>
                </a:solidFill>
              </a:rPr>
              <a:t>RT</a:t>
            </a:r>
            <a:endParaRPr lang="es-ES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s-ES" b="1" i="1" dirty="0" smtClean="0">
                <a:solidFill>
                  <a:schemeClr val="bg1"/>
                </a:solidFill>
              </a:rPr>
              <a:t>	</a:t>
            </a:r>
          </a:p>
          <a:p>
            <a:pPr>
              <a:buFont typeface="Monotype Sorts" pitchFamily="2" charset="2"/>
              <a:buNone/>
            </a:pPr>
            <a:endParaRPr lang="es-ES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s-ES" b="1" i="1" dirty="0" smtClean="0">
                <a:solidFill>
                  <a:schemeClr val="bg1"/>
                </a:solidFill>
              </a:rPr>
              <a:t>	 donde       </a:t>
            </a:r>
            <a:r>
              <a:rPr lang="es-ES" sz="2000" b="1" i="1" dirty="0" err="1" smtClean="0">
                <a:solidFill>
                  <a:schemeClr val="bg1"/>
                </a:solidFill>
              </a:rPr>
              <a:t>I</a:t>
            </a:r>
            <a:r>
              <a:rPr lang="es-ES" sz="2000" b="1" i="1" baseline="-25000" dirty="0" err="1" smtClean="0">
                <a:solidFill>
                  <a:schemeClr val="bg1"/>
                </a:solidFill>
              </a:rPr>
              <a:t>corr</a:t>
            </a:r>
            <a:r>
              <a:rPr lang="es-ES" sz="2000" b="1" i="1" dirty="0" smtClean="0">
                <a:solidFill>
                  <a:schemeClr val="bg1"/>
                </a:solidFill>
              </a:rPr>
              <a:t> = </a:t>
            </a:r>
            <a:r>
              <a:rPr lang="es-ES" sz="2000" b="1" i="1" dirty="0" err="1" smtClean="0">
                <a:solidFill>
                  <a:schemeClr val="bg1"/>
                </a:solidFill>
              </a:rPr>
              <a:t>I</a:t>
            </a:r>
            <a:r>
              <a:rPr lang="es-ES" sz="2000" b="1" i="1" baseline="-25000" dirty="0" err="1" smtClean="0">
                <a:solidFill>
                  <a:schemeClr val="bg1"/>
                </a:solidFill>
              </a:rPr>
              <a:t>a</a:t>
            </a:r>
            <a:r>
              <a:rPr lang="es-ES" sz="2000" b="1" i="1" baseline="-25000" dirty="0" smtClean="0">
                <a:solidFill>
                  <a:schemeClr val="bg1"/>
                </a:solidFill>
              </a:rPr>
              <a:t> </a:t>
            </a:r>
            <a:r>
              <a:rPr lang="es-ES" sz="2000" b="1" i="1" dirty="0" smtClean="0">
                <a:solidFill>
                  <a:schemeClr val="bg1"/>
                </a:solidFill>
              </a:rPr>
              <a:t>+ </a:t>
            </a:r>
            <a:r>
              <a:rPr lang="es-ES" sz="2000" b="1" i="1" dirty="0" err="1" smtClean="0">
                <a:solidFill>
                  <a:schemeClr val="bg1"/>
                </a:solidFill>
              </a:rPr>
              <a:t>I</a:t>
            </a:r>
            <a:r>
              <a:rPr lang="es-ES" sz="2000" b="1" i="1" baseline="-25000" dirty="0" err="1" smtClean="0">
                <a:solidFill>
                  <a:schemeClr val="bg1"/>
                </a:solidFill>
              </a:rPr>
              <a:t>c</a:t>
            </a:r>
            <a:r>
              <a:rPr lang="es-ES" sz="2000" b="1" i="1" baseline="-25000" dirty="0" smtClean="0">
                <a:solidFill>
                  <a:schemeClr val="bg1"/>
                </a:solidFill>
              </a:rPr>
              <a:t>           </a:t>
            </a:r>
            <a:r>
              <a:rPr lang="es-ES" b="1" i="1" dirty="0" smtClean="0">
                <a:solidFill>
                  <a:schemeClr val="bg1"/>
                </a:solidFill>
              </a:rPr>
              <a:t>es la corriente</a:t>
            </a:r>
          </a:p>
          <a:p>
            <a:pPr>
              <a:buFont typeface="Monotype Sorts" pitchFamily="2" charset="2"/>
              <a:buNone/>
            </a:pPr>
            <a:endParaRPr lang="es-ES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s-ES" b="1" i="1" dirty="0" smtClean="0">
                <a:solidFill>
                  <a:schemeClr val="bg1"/>
                </a:solidFill>
              </a:rPr>
              <a:t>                y                        </a:t>
            </a:r>
            <a:r>
              <a:rPr lang="en-US" sz="2000" b="1" i="1" dirty="0" err="1" smtClean="0"/>
              <a:t>η</a:t>
            </a:r>
            <a:r>
              <a:rPr lang="en-US" sz="2000" b="1" i="1" baseline="-25000" dirty="0" err="1" smtClean="0"/>
              <a:t>a</a:t>
            </a:r>
            <a:r>
              <a:rPr lang="en-US" b="1" i="1" dirty="0" smtClean="0">
                <a:solidFill>
                  <a:schemeClr val="bg1"/>
                </a:solidFill>
              </a:rPr>
              <a:t>  = (</a:t>
            </a:r>
            <a:r>
              <a:rPr lang="en-US" b="1" i="1" dirty="0" err="1" smtClean="0">
                <a:solidFill>
                  <a:schemeClr val="bg1"/>
                </a:solidFill>
              </a:rPr>
              <a:t>E</a:t>
            </a:r>
            <a:r>
              <a:rPr lang="en-US" b="1" i="1" baseline="-25000" dirty="0" err="1" smtClean="0">
                <a:solidFill>
                  <a:schemeClr val="bg1"/>
                </a:solidFill>
              </a:rPr>
              <a:t>e</a:t>
            </a:r>
            <a:r>
              <a:rPr lang="en-US" b="1" i="1" dirty="0" smtClean="0">
                <a:solidFill>
                  <a:schemeClr val="bg1"/>
                </a:solidFill>
              </a:rPr>
              <a:t>)</a:t>
            </a:r>
            <a:r>
              <a:rPr lang="en-US" b="1" i="1" baseline="-25000" dirty="0" smtClean="0">
                <a:solidFill>
                  <a:schemeClr val="bg1"/>
                </a:solidFill>
              </a:rPr>
              <a:t>a</a:t>
            </a:r>
            <a:r>
              <a:rPr lang="en-US" b="1" i="1" dirty="0" smtClean="0">
                <a:solidFill>
                  <a:schemeClr val="bg1"/>
                </a:solidFill>
              </a:rPr>
              <a:t> – </a:t>
            </a:r>
            <a:r>
              <a:rPr lang="en-US" b="1" i="1" dirty="0" err="1" smtClean="0">
                <a:solidFill>
                  <a:schemeClr val="bg1"/>
                </a:solidFill>
              </a:rPr>
              <a:t>E</a:t>
            </a:r>
            <a:r>
              <a:rPr lang="en-US" b="1" i="1" baseline="-25000" dirty="0" err="1" smtClean="0">
                <a:solidFill>
                  <a:schemeClr val="bg1"/>
                </a:solidFill>
              </a:rPr>
              <a:t>corr</a:t>
            </a:r>
            <a:r>
              <a:rPr lang="en-US" b="1" i="1" baseline="-25000" dirty="0" smtClean="0">
                <a:solidFill>
                  <a:schemeClr val="bg1"/>
                </a:solidFill>
              </a:rPr>
              <a:t>   </a:t>
            </a:r>
            <a:endParaRPr lang="en-US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sz="800" b="1" i="1" dirty="0" smtClean="0">
                <a:solidFill>
                  <a:schemeClr val="bg1"/>
                </a:solidFill>
              </a:rPr>
              <a:t>                                 </a:t>
            </a:r>
            <a:r>
              <a:rPr lang="en-US" b="1" i="1" dirty="0" smtClean="0">
                <a:solidFill>
                  <a:schemeClr val="bg1"/>
                </a:solidFill>
              </a:rPr>
              <a:t>                           </a:t>
            </a:r>
            <a:r>
              <a:rPr lang="en-US" sz="2000" b="1" i="1" dirty="0" err="1" smtClean="0"/>
              <a:t>η</a:t>
            </a:r>
            <a:r>
              <a:rPr lang="en-US" sz="2000" b="1" i="1" baseline="-25000" dirty="0" err="1" smtClean="0"/>
              <a:t>c</a:t>
            </a:r>
            <a:r>
              <a:rPr lang="en-US" b="1" i="1" dirty="0" smtClean="0">
                <a:solidFill>
                  <a:schemeClr val="bg1"/>
                </a:solidFill>
              </a:rPr>
              <a:t>  = (</a:t>
            </a:r>
            <a:r>
              <a:rPr lang="en-US" b="1" i="1" dirty="0" err="1" smtClean="0">
                <a:solidFill>
                  <a:schemeClr val="bg1"/>
                </a:solidFill>
              </a:rPr>
              <a:t>E</a:t>
            </a:r>
            <a:r>
              <a:rPr lang="en-US" b="1" i="1" baseline="-25000" dirty="0" err="1" smtClean="0">
                <a:solidFill>
                  <a:schemeClr val="bg1"/>
                </a:solidFill>
              </a:rPr>
              <a:t>e</a:t>
            </a:r>
            <a:r>
              <a:rPr lang="en-US" b="1" i="1" dirty="0" smtClean="0">
                <a:solidFill>
                  <a:schemeClr val="bg1"/>
                </a:solidFill>
              </a:rPr>
              <a:t>)</a:t>
            </a:r>
            <a:r>
              <a:rPr lang="en-US" b="1" i="1" baseline="-25000" dirty="0" smtClean="0">
                <a:solidFill>
                  <a:schemeClr val="bg1"/>
                </a:solidFill>
              </a:rPr>
              <a:t>c</a:t>
            </a:r>
            <a:r>
              <a:rPr lang="en-US" b="1" i="1" dirty="0" smtClean="0">
                <a:solidFill>
                  <a:schemeClr val="bg1"/>
                </a:solidFill>
              </a:rPr>
              <a:t> – </a:t>
            </a:r>
            <a:r>
              <a:rPr lang="en-US" b="1" i="1" dirty="0" err="1" smtClean="0">
                <a:solidFill>
                  <a:schemeClr val="bg1"/>
                </a:solidFill>
              </a:rPr>
              <a:t>E</a:t>
            </a:r>
            <a:r>
              <a:rPr lang="en-US" b="1" i="1" baseline="-25000" dirty="0" err="1" smtClean="0">
                <a:solidFill>
                  <a:schemeClr val="bg1"/>
                </a:solidFill>
              </a:rPr>
              <a:t>corr</a:t>
            </a:r>
            <a:r>
              <a:rPr lang="en-US" b="1" i="1" baseline="-25000" dirty="0" smtClean="0">
                <a:solidFill>
                  <a:schemeClr val="bg1"/>
                </a:solidFill>
              </a:rPr>
              <a:t>             </a:t>
            </a:r>
            <a:r>
              <a:rPr lang="en-US" b="1" i="1" dirty="0" smtClean="0">
                <a:solidFill>
                  <a:schemeClr val="bg1"/>
                </a:solidFill>
              </a:rPr>
              <a:t>    </a:t>
            </a:r>
            <a:r>
              <a:rPr lang="en-US" b="1" i="1" dirty="0" err="1" smtClean="0">
                <a:solidFill>
                  <a:schemeClr val="bg1"/>
                </a:solidFill>
              </a:rPr>
              <a:t>sobrepotencial</a:t>
            </a:r>
            <a:endParaRPr lang="es-AR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i="1" dirty="0" smtClean="0">
              <a:solidFill>
                <a:schemeClr val="bg1"/>
              </a:solidFill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2428860" y="2928934"/>
            <a:ext cx="357190" cy="1588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5214942" y="2928934"/>
            <a:ext cx="288032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A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Innovaciones en SP0169-2013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</p:spPr>
        <p:txBody>
          <a:bodyPr/>
          <a:lstStyle/>
          <a:p>
            <a:pPr>
              <a:defRPr/>
            </a:pPr>
            <a:fld id="{B0727B7F-C128-4C1D-A384-14FB17E1746C}" type="slidenum">
              <a:rPr lang="es-AR" smtClean="0"/>
              <a:pPr>
                <a:defRPr/>
              </a:pPr>
              <a:t>19</a:t>
            </a:fld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0" y="-142900"/>
            <a:ext cx="9217026" cy="914400"/>
          </a:xfrm>
          <a:prstGeom prst="rect">
            <a:avLst/>
          </a:prstGeom>
          <a:solidFill>
            <a:srgbClr val="E6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CCFFFF"/>
              </a:solidFill>
            </a:endParaRPr>
          </a:p>
        </p:txBody>
      </p:sp>
      <p:pic>
        <p:nvPicPr>
          <p:cNvPr id="3077" name="3 Imagen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-36513" y="763588"/>
            <a:ext cx="9217026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785786" y="782122"/>
            <a:ext cx="735811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endParaRPr lang="es-ES_tradnl" sz="28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sz="2800" b="1" i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sz="28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s-ES_tradnl" b="1" dirty="0">
                <a:solidFill>
                  <a:schemeClr val="bg1"/>
                </a:solidFill>
              </a:rPr>
              <a:t/>
            </a:r>
            <a:br>
              <a:rPr lang="es-ES_tradnl" b="1" dirty="0">
                <a:solidFill>
                  <a:schemeClr val="bg1"/>
                </a:solidFill>
              </a:rPr>
            </a:b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 algn="ctr"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85720" y="1428736"/>
            <a:ext cx="3240360" cy="4464496"/>
            <a:chOff x="1941" y="572"/>
            <a:chExt cx="4036" cy="3748"/>
          </a:xfrm>
        </p:grpSpPr>
        <p:pic>
          <p:nvPicPr>
            <p:cNvPr id="9" name="Picture 5" descr="curva%20pol-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6" y="572"/>
              <a:ext cx="3991" cy="3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528" y="3929"/>
              <a:ext cx="685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sz="1600" i="0">
                  <a:solidFill>
                    <a:schemeClr val="bg2"/>
                  </a:solidFill>
                </a:rPr>
                <a:t>Corriente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941" y="3884"/>
              <a:ext cx="65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sz="1600" i="0">
                  <a:solidFill>
                    <a:schemeClr val="bg2"/>
                  </a:solidFill>
                </a:rPr>
                <a:t>Catódica</a:t>
              </a:r>
            </a:p>
          </p:txBody>
        </p:sp>
        <p:sp>
          <p:nvSpPr>
            <p:cNvPr id="13" name="Line 21"/>
            <p:cNvSpPr>
              <a:spLocks noChangeShapeType="1"/>
            </p:cNvSpPr>
            <p:nvPr/>
          </p:nvSpPr>
          <p:spPr bwMode="auto">
            <a:xfrm flipH="1">
              <a:off x="2802" y="4065"/>
              <a:ext cx="636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s-AR"/>
            </a:p>
          </p:txBody>
        </p:sp>
        <p:sp>
          <p:nvSpPr>
            <p:cNvPr id="14" name="Line 22"/>
            <p:cNvSpPr>
              <a:spLocks noChangeShapeType="1"/>
            </p:cNvSpPr>
            <p:nvPr/>
          </p:nvSpPr>
          <p:spPr bwMode="auto">
            <a:xfrm>
              <a:off x="4436" y="4020"/>
              <a:ext cx="589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s-AR"/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323528" y="908720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i="1" dirty="0" err="1" smtClean="0">
                <a:solidFill>
                  <a:schemeClr val="bg1"/>
                </a:solidFill>
              </a:rPr>
              <a:t>Graficamente</a:t>
            </a:r>
            <a:endParaRPr lang="es-AR" sz="2000" b="1" i="1" dirty="0">
              <a:solidFill>
                <a:schemeClr val="bg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427984" y="112474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600" b="1" i="1" dirty="0" smtClean="0">
                <a:solidFill>
                  <a:schemeClr val="bg1"/>
                </a:solidFill>
              </a:rPr>
              <a:t>Diagramas de Evans : </a:t>
            </a:r>
          </a:p>
          <a:p>
            <a:r>
              <a:rPr lang="es-ES" sz="1600" b="1" i="1" dirty="0" smtClean="0">
                <a:solidFill>
                  <a:schemeClr val="bg1"/>
                </a:solidFill>
              </a:rPr>
              <a:t>son la “radiografía de los procesos de corrosión”  (Curvas de polarización)</a:t>
            </a:r>
            <a:endParaRPr lang="es-ES" sz="1600" b="1" i="1" dirty="0">
              <a:solidFill>
                <a:schemeClr val="bg1"/>
              </a:solidFill>
            </a:endParaRPr>
          </a:p>
        </p:txBody>
      </p:sp>
      <p:pic>
        <p:nvPicPr>
          <p:cNvPr id="17" name="Picture 5" descr="curva%20pol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857752" y="2143116"/>
            <a:ext cx="3791080" cy="3622923"/>
          </a:xfrm>
          <a:prstGeom prst="rect">
            <a:avLst/>
          </a:prstGeom>
          <a:noFill/>
        </p:spPr>
      </p:pic>
      <p:sp>
        <p:nvSpPr>
          <p:cNvPr id="19" name="18 CuadroTexto"/>
          <p:cNvSpPr txBox="1"/>
          <p:nvPr/>
        </p:nvSpPr>
        <p:spPr>
          <a:xfrm>
            <a:off x="2571736" y="5572140"/>
            <a:ext cx="13573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dirty="0" smtClean="0"/>
              <a:t>Corriente</a:t>
            </a:r>
            <a:endParaRPr lang="es-A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A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Innovaciones en SP0169-2013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</p:spPr>
        <p:txBody>
          <a:bodyPr/>
          <a:lstStyle/>
          <a:p>
            <a:pPr>
              <a:defRPr/>
            </a:pPr>
            <a:fld id="{B0727B7F-C128-4C1D-A384-14FB17E1746C}" type="slidenum">
              <a:rPr lang="es-AR" smtClean="0"/>
              <a:pPr>
                <a:defRPr/>
              </a:pPr>
              <a:t>2</a:t>
            </a:fld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-36513" y="-149225"/>
            <a:ext cx="9217026" cy="914400"/>
          </a:xfrm>
          <a:prstGeom prst="rect">
            <a:avLst/>
          </a:prstGeom>
          <a:solidFill>
            <a:srgbClr val="E6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CCFFFF"/>
              </a:solidFill>
            </a:endParaRPr>
          </a:p>
        </p:txBody>
      </p:sp>
      <p:pic>
        <p:nvPicPr>
          <p:cNvPr id="3077" name="3 Imagen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31750"/>
            <a:ext cx="90011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-36513" y="763588"/>
            <a:ext cx="9217026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785786" y="782122"/>
            <a:ext cx="7358114" cy="5127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endParaRPr lang="es-ES_tradnl" sz="28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sz="2800" b="1" i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sz="28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s-ES_tradnl" sz="2800" b="1" i="1" dirty="0" smtClean="0">
                <a:solidFill>
                  <a:schemeClr val="bg1"/>
                </a:solidFill>
              </a:rPr>
              <a:t>PROTECCION </a:t>
            </a:r>
            <a:r>
              <a:rPr lang="es-ES_tradnl" sz="2800" b="1" i="1" dirty="0">
                <a:solidFill>
                  <a:schemeClr val="bg1"/>
                </a:solidFill>
              </a:rPr>
              <a:t>CATODICA: </a:t>
            </a:r>
          </a:p>
          <a:p>
            <a:pPr>
              <a:buFont typeface="Monotype Sorts" pitchFamily="2" charset="2"/>
              <a:buNone/>
            </a:pPr>
            <a:r>
              <a:rPr lang="es-ES_tradnl" sz="2800" b="1" i="1" dirty="0">
                <a:solidFill>
                  <a:schemeClr val="bg1"/>
                </a:solidFill>
              </a:rPr>
              <a:t>			</a:t>
            </a:r>
            <a:r>
              <a:rPr lang="es-ES_tradnl" sz="2800" b="1" i="1" dirty="0" smtClean="0">
                <a:solidFill>
                  <a:schemeClr val="bg1"/>
                </a:solidFill>
              </a:rPr>
              <a:t>CONCEPTOS </a:t>
            </a:r>
            <a:r>
              <a:rPr lang="es-ES_tradnl" sz="2800" b="1" i="1" dirty="0">
                <a:solidFill>
                  <a:schemeClr val="bg1"/>
                </a:solidFill>
              </a:rPr>
              <a:t>BASICOS</a:t>
            </a:r>
            <a:r>
              <a:rPr lang="es-ES_tradnl" b="1" dirty="0">
                <a:solidFill>
                  <a:schemeClr val="bg1"/>
                </a:solidFill>
              </a:rPr>
              <a:t/>
            </a:r>
            <a:br>
              <a:rPr lang="es-ES_tradnl" b="1" dirty="0">
                <a:solidFill>
                  <a:schemeClr val="bg1"/>
                </a:solidFill>
              </a:rPr>
            </a:b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 algn="r">
              <a:lnSpc>
                <a:spcPct val="80000"/>
              </a:lnSpc>
              <a:buNone/>
            </a:pPr>
            <a:r>
              <a:rPr lang="es-ES_tradnl" b="1" i="1" dirty="0">
                <a:solidFill>
                  <a:schemeClr val="bg1"/>
                </a:solidFill>
              </a:rPr>
              <a:t>Lic. Arturo Burkart </a:t>
            </a:r>
          </a:p>
          <a:p>
            <a:pPr algn="r">
              <a:lnSpc>
                <a:spcPct val="80000"/>
              </a:lnSpc>
              <a:buNone/>
            </a:pPr>
            <a:r>
              <a:rPr lang="es-ES_tradnl" b="1" i="1" dirty="0">
                <a:solidFill>
                  <a:schemeClr val="bg1"/>
                </a:solidFill>
              </a:rPr>
              <a:t>División Asistencia Técnica en  Corrosión</a:t>
            </a:r>
          </a:p>
          <a:p>
            <a:pPr algn="r">
              <a:lnSpc>
                <a:spcPct val="80000"/>
              </a:lnSpc>
              <a:buNone/>
            </a:pPr>
            <a:r>
              <a:rPr lang="es-ES_tradnl" b="1" i="1" dirty="0">
                <a:solidFill>
                  <a:schemeClr val="bg1"/>
                </a:solidFill>
              </a:rPr>
              <a:t>COMISION NACIONAL DE ENERGIA ATOMICA</a:t>
            </a:r>
            <a:endParaRPr lang="es-ES" b="1" i="1" dirty="0">
              <a:solidFill>
                <a:schemeClr val="bg1"/>
              </a:solidFill>
            </a:endParaRPr>
          </a:p>
          <a:p>
            <a:pPr algn="ctr"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A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Innovaciones en SP0169-2013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</p:spPr>
        <p:txBody>
          <a:bodyPr/>
          <a:lstStyle/>
          <a:p>
            <a:pPr>
              <a:defRPr/>
            </a:pPr>
            <a:fld id="{B0727B7F-C128-4C1D-A384-14FB17E1746C}" type="slidenum">
              <a:rPr lang="es-AR" smtClean="0"/>
              <a:pPr>
                <a:defRPr/>
              </a:pPr>
              <a:t>20</a:t>
            </a:fld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0" y="-142900"/>
            <a:ext cx="9217026" cy="914400"/>
          </a:xfrm>
          <a:prstGeom prst="rect">
            <a:avLst/>
          </a:prstGeom>
          <a:solidFill>
            <a:srgbClr val="E6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CCFFFF"/>
              </a:solidFill>
            </a:endParaRPr>
          </a:p>
        </p:txBody>
      </p:sp>
      <p:pic>
        <p:nvPicPr>
          <p:cNvPr id="3077" name="3 Imagen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-36513" y="763588"/>
            <a:ext cx="9217026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785786" y="782122"/>
            <a:ext cx="735811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endParaRPr lang="es-ES_tradnl" sz="28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sz="2800" b="1" i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sz="28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s-ES_tradnl" b="1" dirty="0">
                <a:solidFill>
                  <a:schemeClr val="bg1"/>
                </a:solidFill>
              </a:rPr>
              <a:t/>
            </a:r>
            <a:br>
              <a:rPr lang="es-ES_tradnl" b="1" dirty="0">
                <a:solidFill>
                  <a:schemeClr val="bg1"/>
                </a:solidFill>
              </a:rPr>
            </a:b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 algn="ctr"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500175"/>
            <a:ext cx="2428892" cy="22449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571472" y="1142984"/>
            <a:ext cx="76438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i="1" dirty="0" smtClean="0">
                <a:solidFill>
                  <a:schemeClr val="bg1"/>
                </a:solidFill>
              </a:rPr>
              <a:t>Determinación de la corriente de corrosión</a:t>
            </a:r>
          </a:p>
          <a:p>
            <a:endParaRPr lang="es-AR" b="1" i="1" dirty="0" smtClean="0">
              <a:solidFill>
                <a:schemeClr val="bg1"/>
              </a:solidFill>
            </a:endParaRPr>
          </a:p>
          <a:p>
            <a:r>
              <a:rPr lang="es-AR" b="1" i="1" dirty="0" smtClean="0">
                <a:solidFill>
                  <a:schemeClr val="bg1"/>
                </a:solidFill>
              </a:rPr>
              <a:t>Método de extrapolación </a:t>
            </a:r>
          </a:p>
          <a:p>
            <a:r>
              <a:rPr lang="es-AR" b="1" i="1" dirty="0" smtClean="0">
                <a:solidFill>
                  <a:schemeClr val="bg1"/>
                </a:solidFill>
              </a:rPr>
              <a:t>de </a:t>
            </a:r>
            <a:r>
              <a:rPr lang="es-AR" b="1" i="1" dirty="0" err="1" smtClean="0">
                <a:solidFill>
                  <a:schemeClr val="bg1"/>
                </a:solidFill>
              </a:rPr>
              <a:t>Tafel</a:t>
            </a:r>
            <a:r>
              <a:rPr lang="es-AR" b="1" i="1" dirty="0" smtClean="0">
                <a:solidFill>
                  <a:schemeClr val="bg1"/>
                </a:solidFill>
              </a:rPr>
              <a:t> : de </a:t>
            </a:r>
            <a:r>
              <a:rPr lang="es-AR" b="1" i="1" dirty="0" err="1" smtClean="0">
                <a:solidFill>
                  <a:schemeClr val="bg1"/>
                </a:solidFill>
              </a:rPr>
              <a:t>dificil</a:t>
            </a:r>
            <a:r>
              <a:rPr lang="es-AR" b="1" i="1" dirty="0" smtClean="0">
                <a:solidFill>
                  <a:schemeClr val="bg1"/>
                </a:solidFill>
              </a:rPr>
              <a:t> aplicación </a:t>
            </a:r>
          </a:p>
          <a:p>
            <a:r>
              <a:rPr lang="es-AR" b="1" i="1" dirty="0" smtClean="0">
                <a:solidFill>
                  <a:schemeClr val="bg1"/>
                </a:solidFill>
              </a:rPr>
              <a:t>en campo</a:t>
            </a:r>
          </a:p>
          <a:p>
            <a:endParaRPr lang="es-AR" b="1" i="1" dirty="0" smtClean="0">
              <a:solidFill>
                <a:schemeClr val="bg1"/>
              </a:solidFill>
            </a:endParaRPr>
          </a:p>
          <a:p>
            <a:r>
              <a:rPr lang="es-AR" b="1" i="1" dirty="0" smtClean="0">
                <a:solidFill>
                  <a:schemeClr val="bg1"/>
                </a:solidFill>
              </a:rPr>
              <a:t>LPR (linear </a:t>
            </a:r>
            <a:r>
              <a:rPr lang="es-AR" b="1" i="1" dirty="0" err="1" smtClean="0">
                <a:solidFill>
                  <a:schemeClr val="bg1"/>
                </a:solidFill>
              </a:rPr>
              <a:t>polarization</a:t>
            </a:r>
            <a:endParaRPr lang="es-AR" b="1" i="1" dirty="0" smtClean="0">
              <a:solidFill>
                <a:schemeClr val="bg1"/>
              </a:solidFill>
            </a:endParaRPr>
          </a:p>
          <a:p>
            <a:r>
              <a:rPr lang="es-AR" b="1" i="1" dirty="0" err="1" smtClean="0">
                <a:solidFill>
                  <a:schemeClr val="bg1"/>
                </a:solidFill>
              </a:rPr>
              <a:t>resistance</a:t>
            </a:r>
            <a:r>
              <a:rPr lang="es-AR" b="1" i="1" dirty="0" smtClean="0">
                <a:solidFill>
                  <a:schemeClr val="bg1"/>
                </a:solidFill>
              </a:rPr>
              <a:t>)</a:t>
            </a:r>
          </a:p>
          <a:p>
            <a:endParaRPr lang="es-AR" b="1" i="1" dirty="0" smtClean="0">
              <a:solidFill>
                <a:schemeClr val="bg1"/>
              </a:solidFill>
            </a:endParaRPr>
          </a:p>
          <a:p>
            <a:r>
              <a:rPr lang="es-AR" b="1" i="1" dirty="0" smtClean="0">
                <a:solidFill>
                  <a:schemeClr val="bg1"/>
                </a:solidFill>
              </a:rPr>
              <a:t>Impedancia electroquímica</a:t>
            </a:r>
          </a:p>
          <a:p>
            <a:r>
              <a:rPr lang="es-AR" b="1" i="1" dirty="0" smtClean="0">
                <a:solidFill>
                  <a:schemeClr val="bg1"/>
                </a:solidFill>
              </a:rPr>
              <a:t>(EIS)</a:t>
            </a:r>
          </a:p>
          <a:p>
            <a:endParaRPr lang="es-AR" b="1" i="1" dirty="0" smtClean="0">
              <a:solidFill>
                <a:schemeClr val="bg1"/>
              </a:solidFill>
            </a:endParaRPr>
          </a:p>
          <a:p>
            <a:endParaRPr lang="es-AR" b="1" i="1" dirty="0">
              <a:solidFill>
                <a:schemeClr val="bg1"/>
              </a:solidFill>
            </a:endParaRPr>
          </a:p>
        </p:txBody>
      </p:sp>
      <p:pic>
        <p:nvPicPr>
          <p:cNvPr id="10" name="Picture 6" descr="ei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572132" y="3929066"/>
            <a:ext cx="2988959" cy="1911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A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Innovaciones en SP0169-2013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</p:spPr>
        <p:txBody>
          <a:bodyPr/>
          <a:lstStyle/>
          <a:p>
            <a:pPr>
              <a:defRPr/>
            </a:pPr>
            <a:fld id="{B0727B7F-C128-4C1D-A384-14FB17E1746C}" type="slidenum">
              <a:rPr lang="es-AR" smtClean="0"/>
              <a:pPr>
                <a:defRPr/>
              </a:pPr>
              <a:t>21</a:t>
            </a:fld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-36513" y="-149225"/>
            <a:ext cx="9217026" cy="914400"/>
          </a:xfrm>
          <a:prstGeom prst="rect">
            <a:avLst/>
          </a:prstGeom>
          <a:solidFill>
            <a:srgbClr val="E6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CCFFFF"/>
              </a:solidFill>
            </a:endParaRPr>
          </a:p>
        </p:txBody>
      </p:sp>
      <p:pic>
        <p:nvPicPr>
          <p:cNvPr id="3077" name="3 Imagen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31750"/>
            <a:ext cx="90011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-36513" y="763588"/>
            <a:ext cx="9217026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785786" y="782122"/>
            <a:ext cx="735811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endParaRPr lang="es-ES_tradnl" sz="28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sz="2800" b="1" i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sz="28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s-ES_tradnl" b="1" dirty="0">
                <a:solidFill>
                  <a:schemeClr val="bg1"/>
                </a:solidFill>
              </a:rPr>
              <a:t/>
            </a:r>
            <a:br>
              <a:rPr lang="es-ES_tradnl" b="1" dirty="0">
                <a:solidFill>
                  <a:schemeClr val="bg1"/>
                </a:solidFill>
              </a:rPr>
            </a:b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 algn="ctr"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14282" y="857232"/>
            <a:ext cx="82868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i="1" dirty="0" smtClean="0">
                <a:solidFill>
                  <a:schemeClr val="bg1"/>
                </a:solidFill>
              </a:rPr>
              <a:t>Protección catódica: lleva el potencial de corrosión a valores catódicos, mas negativos que el potencial de corrosión. </a:t>
            </a:r>
            <a:r>
              <a:rPr lang="es-AR" b="1" i="1" dirty="0" smtClean="0"/>
              <a:t>Criterio Termodinámico para controlar la cinética de la corrosión!!</a:t>
            </a:r>
          </a:p>
          <a:p>
            <a:endParaRPr lang="es-AR" b="1" i="1" dirty="0" smtClean="0">
              <a:solidFill>
                <a:schemeClr val="bg1"/>
              </a:solidFill>
            </a:endParaRPr>
          </a:p>
          <a:p>
            <a:r>
              <a:rPr lang="es-AR" b="1" i="1" dirty="0" smtClean="0">
                <a:solidFill>
                  <a:schemeClr val="bg1"/>
                </a:solidFill>
              </a:rPr>
              <a:t>Criterios:</a:t>
            </a:r>
          </a:p>
          <a:p>
            <a:r>
              <a:rPr lang="es-AR" b="1" i="1" dirty="0" smtClean="0">
                <a:solidFill>
                  <a:schemeClr val="bg1"/>
                </a:solidFill>
              </a:rPr>
              <a:t>	-850 </a:t>
            </a:r>
            <a:r>
              <a:rPr lang="es-AR" b="1" i="1" dirty="0" err="1" smtClean="0">
                <a:solidFill>
                  <a:schemeClr val="bg1"/>
                </a:solidFill>
              </a:rPr>
              <a:t>mV</a:t>
            </a:r>
            <a:r>
              <a:rPr lang="es-AR" b="1" i="1" dirty="0" smtClean="0">
                <a:solidFill>
                  <a:schemeClr val="bg1"/>
                </a:solidFill>
              </a:rPr>
              <a:t> (Cu/CuSO</a:t>
            </a:r>
            <a:r>
              <a:rPr lang="es-AR" b="1" i="1" baseline="-25000" dirty="0" smtClean="0">
                <a:solidFill>
                  <a:schemeClr val="bg1"/>
                </a:solidFill>
              </a:rPr>
              <a:t>4  </a:t>
            </a:r>
            <a:r>
              <a:rPr lang="es-AR" b="1" i="1" dirty="0" err="1" smtClean="0">
                <a:solidFill>
                  <a:schemeClr val="bg1"/>
                </a:solidFill>
              </a:rPr>
              <a:t>sat</a:t>
            </a:r>
            <a:r>
              <a:rPr lang="es-AR" b="1" i="1" dirty="0" smtClean="0">
                <a:solidFill>
                  <a:schemeClr val="bg1"/>
                </a:solidFill>
              </a:rPr>
              <a:t>) con corrección de caída óhmica</a:t>
            </a:r>
          </a:p>
          <a:p>
            <a:endParaRPr lang="es-AR" b="1" i="1" dirty="0" smtClean="0">
              <a:solidFill>
                <a:schemeClr val="bg1"/>
              </a:solidFill>
            </a:endParaRPr>
          </a:p>
          <a:p>
            <a:r>
              <a:rPr lang="es-AR" b="1" i="1" dirty="0" smtClean="0">
                <a:solidFill>
                  <a:schemeClr val="bg1"/>
                </a:solidFill>
              </a:rPr>
              <a:t>	-850 </a:t>
            </a:r>
            <a:r>
              <a:rPr lang="es-AR" b="1" i="1" dirty="0" err="1" smtClean="0">
                <a:solidFill>
                  <a:schemeClr val="bg1"/>
                </a:solidFill>
              </a:rPr>
              <a:t>mV</a:t>
            </a:r>
            <a:r>
              <a:rPr lang="es-AR" b="1" i="1" dirty="0" smtClean="0">
                <a:solidFill>
                  <a:schemeClr val="bg1"/>
                </a:solidFill>
              </a:rPr>
              <a:t>  (Cu/CuSO</a:t>
            </a:r>
            <a:r>
              <a:rPr lang="es-AR" b="1" i="1" baseline="-25000" dirty="0" smtClean="0">
                <a:solidFill>
                  <a:schemeClr val="bg1"/>
                </a:solidFill>
              </a:rPr>
              <a:t>4</a:t>
            </a:r>
            <a:r>
              <a:rPr lang="es-AR" b="1" i="1" dirty="0" smtClean="0">
                <a:solidFill>
                  <a:schemeClr val="bg1"/>
                </a:solidFill>
              </a:rPr>
              <a:t> </a:t>
            </a:r>
            <a:r>
              <a:rPr lang="es-AR" b="1" i="1" dirty="0" err="1" smtClean="0">
                <a:solidFill>
                  <a:schemeClr val="bg1"/>
                </a:solidFill>
              </a:rPr>
              <a:t>sat</a:t>
            </a:r>
            <a:r>
              <a:rPr lang="es-AR" b="1" i="1" dirty="0" smtClean="0">
                <a:solidFill>
                  <a:schemeClr val="bg1"/>
                </a:solidFill>
              </a:rPr>
              <a:t>)</a:t>
            </a:r>
          </a:p>
          <a:p>
            <a:endParaRPr lang="es-AR" b="1" i="1" dirty="0" smtClean="0">
              <a:solidFill>
                <a:schemeClr val="bg1"/>
              </a:solidFill>
            </a:endParaRPr>
          </a:p>
          <a:p>
            <a:pPr lvl="2">
              <a:buFontTx/>
              <a:buChar char="-"/>
            </a:pPr>
            <a:r>
              <a:rPr lang="es-AR" b="1" i="1" dirty="0" smtClean="0">
                <a:solidFill>
                  <a:schemeClr val="bg1"/>
                </a:solidFill>
              </a:rPr>
              <a:t>100 </a:t>
            </a:r>
            <a:r>
              <a:rPr lang="es-AR" b="1" i="1" dirty="0" err="1" smtClean="0">
                <a:solidFill>
                  <a:schemeClr val="bg1"/>
                </a:solidFill>
              </a:rPr>
              <a:t>mV</a:t>
            </a:r>
            <a:r>
              <a:rPr lang="es-AR" b="1" i="1" dirty="0" smtClean="0">
                <a:solidFill>
                  <a:schemeClr val="bg1"/>
                </a:solidFill>
              </a:rPr>
              <a:t>  del potencial de reposo (corrosión)</a:t>
            </a:r>
          </a:p>
          <a:p>
            <a:pPr>
              <a:buFontTx/>
              <a:buChar char="-"/>
            </a:pPr>
            <a:endParaRPr lang="es-AR" b="1" i="1" dirty="0" smtClean="0">
              <a:solidFill>
                <a:schemeClr val="bg1"/>
              </a:solidFill>
            </a:endParaRPr>
          </a:p>
          <a:p>
            <a:r>
              <a:rPr lang="es-AR" b="1" i="1" dirty="0" smtClean="0">
                <a:solidFill>
                  <a:schemeClr val="bg1"/>
                </a:solidFill>
              </a:rPr>
              <a:t>Esos valores reducen la velocidad de corrosión reduciendo la corriente anódica . En general a valores &lt; 25 µm/año. </a:t>
            </a:r>
          </a:p>
          <a:p>
            <a:endParaRPr lang="es-AR" b="1" i="1" dirty="0" smtClean="0">
              <a:solidFill>
                <a:schemeClr val="bg1"/>
              </a:solidFill>
            </a:endParaRPr>
          </a:p>
          <a:p>
            <a:endParaRPr lang="es-AR" b="1" i="1" dirty="0" smtClean="0">
              <a:solidFill>
                <a:schemeClr val="bg1"/>
              </a:solidFill>
            </a:endParaRPr>
          </a:p>
          <a:p>
            <a:r>
              <a:rPr lang="es-AR" b="1" i="1" dirty="0" smtClean="0">
                <a:solidFill>
                  <a:schemeClr val="bg1"/>
                </a:solidFill>
              </a:rPr>
              <a:t>Pero no garantizan que el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AR" b="1" i="1" dirty="0" smtClean="0">
                <a:solidFill>
                  <a:schemeClr val="bg1"/>
                </a:solidFill>
              </a:rPr>
              <a:t>metal este en su </a:t>
            </a:r>
          </a:p>
          <a:p>
            <a:r>
              <a:rPr lang="es-AR" b="1" i="1" dirty="0" smtClean="0">
                <a:solidFill>
                  <a:schemeClr val="bg1"/>
                </a:solidFill>
              </a:rPr>
              <a:t>zona de inmunidad</a:t>
            </a:r>
          </a:p>
          <a:p>
            <a:endParaRPr lang="es-AR" b="1" i="1" dirty="0" smtClean="0">
              <a:solidFill>
                <a:schemeClr val="bg1"/>
              </a:solidFill>
            </a:endParaRPr>
          </a:p>
        </p:txBody>
      </p:sp>
      <p:pic>
        <p:nvPicPr>
          <p:cNvPr id="10" name="9 Imagen" descr="pourbaix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4429132"/>
            <a:ext cx="2582870" cy="2300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A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Innovaciones en SP0169-2013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</p:spPr>
        <p:txBody>
          <a:bodyPr/>
          <a:lstStyle/>
          <a:p>
            <a:pPr>
              <a:defRPr/>
            </a:pPr>
            <a:fld id="{B0727B7F-C128-4C1D-A384-14FB17E1746C}" type="slidenum">
              <a:rPr lang="es-AR" smtClean="0"/>
              <a:pPr>
                <a:defRPr/>
              </a:pPr>
              <a:t>22</a:t>
            </a:fld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0" y="-142900"/>
            <a:ext cx="9217026" cy="914400"/>
          </a:xfrm>
          <a:prstGeom prst="rect">
            <a:avLst/>
          </a:prstGeom>
          <a:solidFill>
            <a:srgbClr val="E6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CCFFFF"/>
              </a:solidFill>
            </a:endParaRPr>
          </a:p>
        </p:txBody>
      </p:sp>
      <p:pic>
        <p:nvPicPr>
          <p:cNvPr id="3077" name="3 Imagen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9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-36513" y="763588"/>
            <a:ext cx="9217026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785786" y="782122"/>
            <a:ext cx="735811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endParaRPr lang="es-ES_tradnl" sz="28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sz="2800" b="1" i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sz="28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s-ES_tradnl" b="1" dirty="0">
                <a:solidFill>
                  <a:schemeClr val="bg1"/>
                </a:solidFill>
              </a:rPr>
              <a:t/>
            </a:r>
            <a:br>
              <a:rPr lang="es-ES_tradnl" b="1" dirty="0">
                <a:solidFill>
                  <a:schemeClr val="bg1"/>
                </a:solidFill>
              </a:rPr>
            </a:b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 algn="ctr"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857232"/>
            <a:ext cx="2376488" cy="1541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642910" y="2643182"/>
            <a:ext cx="2490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i="1" dirty="0" smtClean="0">
                <a:solidFill>
                  <a:schemeClr val="bg1"/>
                </a:solidFill>
              </a:rPr>
              <a:t>V = A + B*log I +I*R</a:t>
            </a:r>
            <a:endParaRPr lang="es-AR" sz="2000" b="1" i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214686"/>
            <a:ext cx="2928958" cy="323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12 Imagen" descr="cathProt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3214686"/>
            <a:ext cx="4643049" cy="3107049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4143372" y="2643182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i="1" dirty="0" smtClean="0">
                <a:solidFill>
                  <a:schemeClr val="bg1"/>
                </a:solidFill>
              </a:rPr>
              <a:t>V = A +B*log I + (I*R</a:t>
            </a:r>
            <a:r>
              <a:rPr lang="es-AR" b="1" i="1" baseline="-25000" dirty="0" smtClean="0">
                <a:solidFill>
                  <a:schemeClr val="bg1"/>
                </a:solidFill>
              </a:rPr>
              <a:t>1</a:t>
            </a:r>
            <a:r>
              <a:rPr lang="es-AR" b="1" i="1" dirty="0" smtClean="0">
                <a:solidFill>
                  <a:schemeClr val="bg1"/>
                </a:solidFill>
              </a:rPr>
              <a:t>+…+I*R</a:t>
            </a:r>
            <a:r>
              <a:rPr lang="es-AR" b="1" i="1" baseline="-25000" dirty="0" smtClean="0">
                <a:solidFill>
                  <a:schemeClr val="bg1"/>
                </a:solidFill>
              </a:rPr>
              <a:t>n)</a:t>
            </a:r>
            <a:r>
              <a:rPr lang="es-AR" b="1" i="1" dirty="0" smtClean="0">
                <a:solidFill>
                  <a:schemeClr val="bg1"/>
                </a:solidFill>
              </a:rPr>
              <a:t> )+ Z</a:t>
            </a:r>
            <a:endParaRPr lang="es-AR" b="1" i="1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42910" y="1285860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i="1" dirty="0" smtClean="0">
                <a:solidFill>
                  <a:schemeClr val="bg1"/>
                </a:solidFill>
              </a:rPr>
              <a:t>Laboratorio                                                                         Campo</a:t>
            </a:r>
            <a:endParaRPr lang="es-AR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A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Innovaciones en SP0169-2013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</p:spPr>
        <p:txBody>
          <a:bodyPr/>
          <a:lstStyle/>
          <a:p>
            <a:pPr>
              <a:defRPr/>
            </a:pPr>
            <a:fld id="{B0727B7F-C128-4C1D-A384-14FB17E1746C}" type="slidenum">
              <a:rPr lang="es-AR" smtClean="0"/>
              <a:pPr>
                <a:defRPr/>
              </a:pPr>
              <a:t>23</a:t>
            </a:fld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0" y="-142900"/>
            <a:ext cx="9217026" cy="914400"/>
          </a:xfrm>
          <a:prstGeom prst="rect">
            <a:avLst/>
          </a:prstGeom>
          <a:solidFill>
            <a:srgbClr val="E6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CCFFFF"/>
              </a:solidFill>
            </a:endParaRPr>
          </a:p>
        </p:txBody>
      </p:sp>
      <p:pic>
        <p:nvPicPr>
          <p:cNvPr id="3077" name="3 Imagen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-36513" y="763588"/>
            <a:ext cx="9217026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785786" y="782122"/>
            <a:ext cx="735811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endParaRPr lang="es-ES_tradnl" sz="28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sz="2800" b="1" i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sz="28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s-ES_tradnl" b="1" dirty="0">
                <a:solidFill>
                  <a:schemeClr val="bg1"/>
                </a:solidFill>
              </a:rPr>
              <a:t/>
            </a:r>
            <a:br>
              <a:rPr lang="es-ES_tradnl" b="1" dirty="0">
                <a:solidFill>
                  <a:schemeClr val="bg1"/>
                </a:solidFill>
              </a:rPr>
            </a:b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 algn="ctr"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3528" y="692696"/>
            <a:ext cx="849694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i="1" dirty="0" smtClean="0">
                <a:solidFill>
                  <a:schemeClr val="bg1"/>
                </a:solidFill>
              </a:rPr>
              <a:t>Conclusiones: </a:t>
            </a:r>
          </a:p>
          <a:p>
            <a:endParaRPr lang="es-AR" sz="2000" b="1" i="1" dirty="0" smtClean="0">
              <a:solidFill>
                <a:schemeClr val="bg1"/>
              </a:solidFill>
            </a:endParaRPr>
          </a:p>
          <a:p>
            <a:r>
              <a:rPr lang="es-AR" sz="2000" b="1" i="1" dirty="0" smtClean="0">
                <a:solidFill>
                  <a:schemeClr val="bg1"/>
                </a:solidFill>
              </a:rPr>
              <a:t>Es la cinética del proceso de corrosión el parámetro  que define el estado de una instalación</a:t>
            </a:r>
          </a:p>
          <a:p>
            <a:endParaRPr lang="es-AR" sz="2000" b="1" i="1" dirty="0" smtClean="0">
              <a:solidFill>
                <a:schemeClr val="bg1"/>
              </a:solidFill>
            </a:endParaRPr>
          </a:p>
          <a:p>
            <a:r>
              <a:rPr lang="es-AR" sz="2000" b="1" i="1" dirty="0" smtClean="0">
                <a:solidFill>
                  <a:schemeClr val="bg1"/>
                </a:solidFill>
              </a:rPr>
              <a:t>Los parámetros termodinámicos son una aproximación útil y operativa porque son mas sencillos de medir y en la mayoría de los casos garantizan corrientes de corrosión  suficientemente bajas	</a:t>
            </a:r>
            <a:endParaRPr lang="es-AR" sz="2800" b="1" i="1" dirty="0" smtClean="0">
              <a:solidFill>
                <a:schemeClr val="bg1"/>
              </a:solidFill>
            </a:endParaRPr>
          </a:p>
          <a:p>
            <a:endParaRPr lang="es-AR" sz="2800" b="1" i="1" dirty="0" smtClean="0">
              <a:solidFill>
                <a:schemeClr val="bg1"/>
              </a:solidFill>
            </a:endParaRPr>
          </a:p>
          <a:p>
            <a:endParaRPr lang="es-AR" sz="2800" b="1" i="1" dirty="0" smtClean="0">
              <a:solidFill>
                <a:schemeClr val="bg1"/>
              </a:solidFill>
            </a:endParaRPr>
          </a:p>
          <a:p>
            <a:pPr algn="ctr"/>
            <a:r>
              <a:rPr lang="es-AR" sz="2800" b="1" i="1" dirty="0" smtClean="0">
                <a:solidFill>
                  <a:schemeClr val="bg1"/>
                </a:solidFill>
              </a:rPr>
              <a:t>MUCHAS GRACIAS</a:t>
            </a:r>
            <a:endParaRPr lang="es-AR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A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Innovaciones en SP0169-2013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</p:spPr>
        <p:txBody>
          <a:bodyPr/>
          <a:lstStyle/>
          <a:p>
            <a:pPr>
              <a:defRPr/>
            </a:pPr>
            <a:fld id="{B0727B7F-C128-4C1D-A384-14FB17E1746C}" type="slidenum">
              <a:rPr lang="es-AR" smtClean="0"/>
              <a:pPr>
                <a:defRPr/>
              </a:pPr>
              <a:t>24</a:t>
            </a:fld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0" y="-142900"/>
            <a:ext cx="9217026" cy="914400"/>
          </a:xfrm>
          <a:prstGeom prst="rect">
            <a:avLst/>
          </a:prstGeom>
          <a:solidFill>
            <a:srgbClr val="E6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CCFFFF"/>
              </a:solidFill>
            </a:endParaRPr>
          </a:p>
        </p:txBody>
      </p:sp>
      <p:pic>
        <p:nvPicPr>
          <p:cNvPr id="3077" name="3 Imagen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-36513" y="763588"/>
            <a:ext cx="9217026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785786" y="782122"/>
            <a:ext cx="735811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endParaRPr lang="es-ES_tradnl" sz="28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sz="2800" b="1" i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sz="28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s-ES_tradnl" b="1" dirty="0">
                <a:solidFill>
                  <a:schemeClr val="bg1"/>
                </a:solidFill>
              </a:rPr>
              <a:t/>
            </a:r>
            <a:br>
              <a:rPr lang="es-ES_tradnl" b="1" dirty="0">
                <a:solidFill>
                  <a:schemeClr val="bg1"/>
                </a:solidFill>
              </a:rPr>
            </a:b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 algn="ctr"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 rot="10800000" flipH="1" flipV="1">
            <a:off x="5572132" y="1008862"/>
            <a:ext cx="3357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i="1" dirty="0" smtClean="0">
                <a:solidFill>
                  <a:schemeClr val="bg1"/>
                </a:solidFill>
              </a:rPr>
              <a:t>T. </a:t>
            </a:r>
            <a:r>
              <a:rPr lang="es-AR" b="1" i="1" dirty="0" err="1" smtClean="0">
                <a:solidFill>
                  <a:schemeClr val="bg1"/>
                </a:solidFill>
              </a:rPr>
              <a:t>Barlo</a:t>
            </a:r>
            <a:r>
              <a:rPr lang="es-AR" b="1" i="1" dirty="0" smtClean="0">
                <a:solidFill>
                  <a:schemeClr val="bg1"/>
                </a:solidFill>
              </a:rPr>
              <a:t> y col.</a:t>
            </a:r>
          </a:p>
          <a:p>
            <a:endParaRPr lang="es-AR" b="1" i="1" dirty="0" smtClean="0">
              <a:solidFill>
                <a:schemeClr val="bg1"/>
              </a:solidFill>
            </a:endParaRPr>
          </a:p>
          <a:p>
            <a:endParaRPr lang="es-AR" b="1" i="1" dirty="0" smtClean="0">
              <a:solidFill>
                <a:schemeClr val="bg1"/>
              </a:solidFill>
            </a:endParaRPr>
          </a:p>
          <a:p>
            <a:r>
              <a:rPr lang="es-AR" b="1" i="1" dirty="0" smtClean="0">
                <a:solidFill>
                  <a:schemeClr val="bg1"/>
                </a:solidFill>
              </a:rPr>
              <a:t>Envejecimiento de ductos enterrados, se vuelven mas nobles. </a:t>
            </a:r>
          </a:p>
          <a:p>
            <a:r>
              <a:rPr lang="es-AR" b="1" i="1" dirty="0" smtClean="0">
                <a:solidFill>
                  <a:schemeClr val="bg1"/>
                </a:solidFill>
              </a:rPr>
              <a:t>Requieren menos </a:t>
            </a:r>
            <a:r>
              <a:rPr lang="es-AR" b="1" i="1" dirty="0" err="1" smtClean="0">
                <a:solidFill>
                  <a:schemeClr val="bg1"/>
                </a:solidFill>
              </a:rPr>
              <a:t>polarizacion</a:t>
            </a:r>
            <a:r>
              <a:rPr lang="es-AR" b="1" i="1" dirty="0" smtClean="0">
                <a:solidFill>
                  <a:schemeClr val="bg1"/>
                </a:solidFill>
              </a:rPr>
              <a:t> catódica</a:t>
            </a:r>
            <a:endParaRPr lang="es-AR" b="1" i="1" dirty="0">
              <a:solidFill>
                <a:schemeClr val="bg1"/>
              </a:solidFill>
            </a:endParaRPr>
          </a:p>
        </p:txBody>
      </p:sp>
      <p:pic>
        <p:nvPicPr>
          <p:cNvPr id="15" name="14 Imagen" descr="cpBarlo-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214422"/>
            <a:ext cx="4878320" cy="2676528"/>
          </a:xfrm>
          <a:prstGeom prst="rect">
            <a:avLst/>
          </a:prstGeom>
        </p:spPr>
      </p:pic>
      <p:pic>
        <p:nvPicPr>
          <p:cNvPr id="16" name="15 Imagen" descr="cpBarlo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3857628"/>
            <a:ext cx="4787410" cy="2605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A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Innovaciones en SP0169-2013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</p:spPr>
        <p:txBody>
          <a:bodyPr/>
          <a:lstStyle/>
          <a:p>
            <a:pPr>
              <a:defRPr/>
            </a:pPr>
            <a:fld id="{B0727B7F-C128-4C1D-A384-14FB17E1746C}" type="slidenum">
              <a:rPr lang="es-AR" smtClean="0"/>
              <a:pPr>
                <a:defRPr/>
              </a:pPr>
              <a:t>25</a:t>
            </a:fld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-36513" y="-149225"/>
            <a:ext cx="9217026" cy="914400"/>
          </a:xfrm>
          <a:prstGeom prst="rect">
            <a:avLst/>
          </a:prstGeom>
          <a:solidFill>
            <a:srgbClr val="E6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CCFFFF"/>
              </a:solidFill>
            </a:endParaRPr>
          </a:p>
        </p:txBody>
      </p:sp>
      <p:pic>
        <p:nvPicPr>
          <p:cNvPr id="3077" name="3 Imagen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31750"/>
            <a:ext cx="90011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-36513" y="763588"/>
            <a:ext cx="9217026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785786" y="782122"/>
            <a:ext cx="735811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endParaRPr lang="es-ES_tradnl" sz="28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sz="2800" b="1" i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sz="28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s-ES_tradnl" b="1" dirty="0">
                <a:solidFill>
                  <a:schemeClr val="bg1"/>
                </a:solidFill>
              </a:rPr>
              <a:t/>
            </a:r>
            <a:br>
              <a:rPr lang="es-ES_tradnl" b="1" dirty="0">
                <a:solidFill>
                  <a:schemeClr val="bg1"/>
                </a:solidFill>
              </a:rPr>
            </a:b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 algn="ctr"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</p:txBody>
      </p:sp>
      <p:pic>
        <p:nvPicPr>
          <p:cNvPr id="8" name="7 Imagen" descr="pasiv 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785926"/>
            <a:ext cx="3814777" cy="3714776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785786" y="1214422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i="1" dirty="0" err="1" smtClean="0">
                <a:solidFill>
                  <a:schemeClr val="bg1"/>
                </a:solidFill>
              </a:rPr>
              <a:t>Pasivación</a:t>
            </a:r>
            <a:r>
              <a:rPr lang="es-AR" b="1" i="1" dirty="0" smtClean="0">
                <a:solidFill>
                  <a:schemeClr val="bg1"/>
                </a:solidFill>
              </a:rPr>
              <a:t> anódica</a:t>
            </a:r>
            <a:endParaRPr lang="es-AR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A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Innovaciones en SP0169-2013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</p:spPr>
        <p:txBody>
          <a:bodyPr/>
          <a:lstStyle/>
          <a:p>
            <a:pPr>
              <a:defRPr/>
            </a:pPr>
            <a:fld id="{B0727B7F-C128-4C1D-A384-14FB17E1746C}" type="slidenum">
              <a:rPr lang="es-AR" smtClean="0"/>
              <a:pPr>
                <a:defRPr/>
              </a:pPr>
              <a:t>26</a:t>
            </a:fld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-36513" y="-149225"/>
            <a:ext cx="9217026" cy="914400"/>
          </a:xfrm>
          <a:prstGeom prst="rect">
            <a:avLst/>
          </a:prstGeom>
          <a:solidFill>
            <a:srgbClr val="E6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CCFFFF"/>
              </a:solidFill>
            </a:endParaRPr>
          </a:p>
        </p:txBody>
      </p:sp>
      <p:pic>
        <p:nvPicPr>
          <p:cNvPr id="3077" name="3 Imagen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31750"/>
            <a:ext cx="90011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-36513" y="763588"/>
            <a:ext cx="9217026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785786" y="782122"/>
            <a:ext cx="735811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endParaRPr lang="es-ES_tradnl" sz="28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sz="2800" b="1" i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sz="28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s-ES_tradnl" b="1" dirty="0">
                <a:solidFill>
                  <a:schemeClr val="bg1"/>
                </a:solidFill>
              </a:rPr>
              <a:t/>
            </a:r>
            <a:br>
              <a:rPr lang="es-ES_tradnl" b="1" dirty="0">
                <a:solidFill>
                  <a:schemeClr val="bg1"/>
                </a:solidFill>
              </a:rPr>
            </a:b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 algn="ctr"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A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Innovaciones en SP0169-2013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</p:spPr>
        <p:txBody>
          <a:bodyPr/>
          <a:lstStyle/>
          <a:p>
            <a:pPr>
              <a:defRPr/>
            </a:pPr>
            <a:fld id="{B0727B7F-C128-4C1D-A384-14FB17E1746C}" type="slidenum">
              <a:rPr lang="es-AR" smtClean="0"/>
              <a:pPr>
                <a:defRPr/>
              </a:pPr>
              <a:t>27</a:t>
            </a:fld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-36513" y="-149225"/>
            <a:ext cx="9217026" cy="914400"/>
          </a:xfrm>
          <a:prstGeom prst="rect">
            <a:avLst/>
          </a:prstGeom>
          <a:solidFill>
            <a:srgbClr val="E6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CCFFFF"/>
              </a:solidFill>
            </a:endParaRPr>
          </a:p>
        </p:txBody>
      </p:sp>
      <p:pic>
        <p:nvPicPr>
          <p:cNvPr id="3077" name="3 Imagen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31750"/>
            <a:ext cx="90011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-36513" y="763588"/>
            <a:ext cx="9217026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785786" y="782122"/>
            <a:ext cx="735811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endParaRPr lang="es-ES_tradnl" sz="28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sz="2800" b="1" i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sz="28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s-ES_tradnl" b="1" dirty="0">
                <a:solidFill>
                  <a:schemeClr val="bg1"/>
                </a:solidFill>
              </a:rPr>
              <a:t/>
            </a:r>
            <a:br>
              <a:rPr lang="es-ES_tradnl" b="1" dirty="0">
                <a:solidFill>
                  <a:schemeClr val="bg1"/>
                </a:solidFill>
              </a:rPr>
            </a:b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 algn="ctr"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A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Innovaciones en SP0169-2013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</p:spPr>
        <p:txBody>
          <a:bodyPr/>
          <a:lstStyle/>
          <a:p>
            <a:pPr>
              <a:defRPr/>
            </a:pPr>
            <a:fld id="{B0727B7F-C128-4C1D-A384-14FB17E1746C}" type="slidenum">
              <a:rPr lang="es-AR" smtClean="0"/>
              <a:pPr>
                <a:defRPr/>
              </a:pPr>
              <a:t>3</a:t>
            </a:fld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-36513" y="-149225"/>
            <a:ext cx="9217026" cy="914400"/>
          </a:xfrm>
          <a:prstGeom prst="rect">
            <a:avLst/>
          </a:prstGeom>
          <a:solidFill>
            <a:srgbClr val="E6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CCFFFF"/>
              </a:solidFill>
            </a:endParaRPr>
          </a:p>
        </p:txBody>
      </p:sp>
      <p:pic>
        <p:nvPicPr>
          <p:cNvPr id="3077" name="3 Imagen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31750"/>
            <a:ext cx="90011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-36513" y="763588"/>
            <a:ext cx="9217026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785786" y="785794"/>
            <a:ext cx="735811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endParaRPr lang="es-ES_tradnl" sz="28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sz="2800" b="1" i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sz="28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s-ES_tradnl" b="1" dirty="0">
                <a:solidFill>
                  <a:schemeClr val="bg1"/>
                </a:solidFill>
              </a:rPr>
              <a:t/>
            </a:r>
            <a:br>
              <a:rPr lang="es-ES_tradnl" b="1" dirty="0">
                <a:solidFill>
                  <a:schemeClr val="bg1"/>
                </a:solidFill>
              </a:rPr>
            </a:b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 algn="ctr"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-1044624" y="1628800"/>
            <a:ext cx="4285710" cy="2702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>
              <a:lnSpc>
                <a:spcPct val="90000"/>
              </a:lnSpc>
              <a:buFontTx/>
              <a:buNone/>
            </a:pPr>
            <a:r>
              <a:rPr lang="es-ES" sz="2400" b="1" i="1" dirty="0" smtClean="0">
                <a:solidFill>
                  <a:schemeClr val="bg1"/>
                </a:solidFill>
              </a:rPr>
              <a:t>CORROSION</a:t>
            </a:r>
            <a:r>
              <a:rPr lang="es-ES" sz="2400" b="1" i="1" dirty="0">
                <a:solidFill>
                  <a:schemeClr val="bg1"/>
                </a:solidFill>
              </a:rPr>
              <a:t>:  </a:t>
            </a:r>
          </a:p>
          <a:p>
            <a:pPr>
              <a:buNone/>
            </a:pPr>
            <a:endParaRPr lang="es-ES" sz="2400" b="1" i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s-ES" sz="2400" b="1" i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s-ES" sz="2000" b="1" i="1" dirty="0" smtClean="0">
                <a:solidFill>
                  <a:schemeClr val="bg1"/>
                </a:solidFill>
              </a:rPr>
              <a:t>		es </a:t>
            </a:r>
            <a:r>
              <a:rPr lang="es-ES" sz="2000" b="1" i="1" dirty="0">
                <a:solidFill>
                  <a:schemeClr val="bg1"/>
                </a:solidFill>
              </a:rPr>
              <a:t>la degradación </a:t>
            </a:r>
          </a:p>
          <a:p>
            <a:pPr>
              <a:buNone/>
            </a:pPr>
            <a:r>
              <a:rPr lang="es-ES" sz="2000" b="1" i="1" dirty="0" smtClean="0">
                <a:solidFill>
                  <a:schemeClr val="bg1"/>
                </a:solidFill>
              </a:rPr>
              <a:t>		de </a:t>
            </a:r>
            <a:r>
              <a:rPr lang="es-ES" sz="2000" b="1" i="1" dirty="0">
                <a:solidFill>
                  <a:schemeClr val="bg1"/>
                </a:solidFill>
              </a:rPr>
              <a:t>los materiales </a:t>
            </a:r>
            <a:r>
              <a:rPr lang="es-ES" sz="2000" b="1" i="1" dirty="0" smtClean="0">
                <a:solidFill>
                  <a:schemeClr val="bg1"/>
                </a:solidFill>
              </a:rPr>
              <a:t>		por acción </a:t>
            </a:r>
            <a:r>
              <a:rPr lang="es-ES" sz="2000" b="1" i="1" dirty="0">
                <a:solidFill>
                  <a:schemeClr val="bg1"/>
                </a:solidFill>
              </a:rPr>
              <a:t>del </a:t>
            </a:r>
            <a:r>
              <a:rPr lang="es-ES" sz="2000" b="1" i="1" dirty="0" smtClean="0">
                <a:solidFill>
                  <a:schemeClr val="bg1"/>
                </a:solidFill>
              </a:rPr>
              <a:t>			medio que los 			rodea</a:t>
            </a:r>
            <a:endParaRPr lang="es-ES" sz="2000" b="1" i="1" dirty="0">
              <a:solidFill>
                <a:schemeClr val="bg1"/>
              </a:solidFill>
            </a:endParaRP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3786181" y="1500174"/>
            <a:ext cx="4967288" cy="4479925"/>
            <a:chOff x="2826" y="1296"/>
            <a:chExt cx="3129" cy="2640"/>
          </a:xfrm>
          <a:solidFill>
            <a:schemeClr val="accent1"/>
          </a:solidFill>
        </p:grpSpPr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2826" y="1338"/>
              <a:ext cx="1776" cy="1680"/>
            </a:xfrm>
            <a:prstGeom prst="ellipse">
              <a:avLst/>
            </a:prstGeom>
            <a:solidFill>
              <a:schemeClr val="bg2">
                <a:alpha val="84000"/>
              </a:schemeClr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4131" y="1296"/>
              <a:ext cx="1824" cy="1632"/>
            </a:xfrm>
            <a:prstGeom prst="ellipse">
              <a:avLst/>
            </a:prstGeom>
            <a:solidFill>
              <a:schemeClr val="accent6">
                <a:alpha val="67000"/>
              </a:schemeClr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3456" y="2256"/>
              <a:ext cx="1824" cy="1680"/>
            </a:xfrm>
            <a:prstGeom prst="ellipse">
              <a:avLst/>
            </a:prstGeom>
            <a:solidFill>
              <a:srgbClr val="92D050">
                <a:alpha val="43000"/>
              </a:srgbClr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3" name="WordArt 9"/>
            <p:cNvSpPr>
              <a:spLocks noChangeArrowheads="1" noChangeShapeType="1" noTextEdit="1"/>
            </p:cNvSpPr>
            <p:nvPr/>
          </p:nvSpPr>
          <p:spPr bwMode="auto">
            <a:xfrm>
              <a:off x="3141" y="1970"/>
              <a:ext cx="672" cy="192"/>
            </a:xfrm>
            <a:prstGeom prst="rect">
              <a:avLst/>
            </a:prstGeom>
            <a:no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s-AR" sz="2000" b="1" i="1" kern="10" dirty="0">
                  <a:ln w="9525">
                    <a:noFill/>
                    <a:round/>
                    <a:headEnd/>
                    <a:tailEnd/>
                  </a:ln>
                  <a:latin typeface="Arial" pitchFamily="34" charset="0"/>
                  <a:cs typeface="Arial" pitchFamily="34" charset="0"/>
                </a:rPr>
                <a:t>Metales</a:t>
              </a:r>
            </a:p>
          </p:txBody>
        </p:sp>
        <p:sp>
          <p:nvSpPr>
            <p:cNvPr id="1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4716" y="1843"/>
              <a:ext cx="1125" cy="253"/>
            </a:xfrm>
            <a:prstGeom prst="rect">
              <a:avLst/>
            </a:prstGeom>
            <a:no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s-AR" sz="2000" b="1" i="1" kern="10" dirty="0">
                  <a:ln w="9525">
                    <a:noFill/>
                    <a:round/>
                    <a:headEnd/>
                    <a:tailEnd/>
                  </a:ln>
                  <a:latin typeface="Arial" pitchFamily="34" charset="0"/>
                </a:rPr>
                <a:t>Medio Ambiente</a:t>
              </a:r>
            </a:p>
          </p:txBody>
        </p:sp>
        <p:sp>
          <p:nvSpPr>
            <p:cNvPr id="1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3996" y="3190"/>
              <a:ext cx="778" cy="187"/>
            </a:xfrm>
            <a:prstGeom prst="rect">
              <a:avLst/>
            </a:prstGeom>
            <a:no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s-AR" sz="2000" b="1" i="1" kern="10" dirty="0">
                  <a:ln w="9525">
                    <a:noFill/>
                    <a:round/>
                    <a:headEnd/>
                    <a:tailEnd/>
                  </a:ln>
                  <a:latin typeface="Arial" pitchFamily="34" charset="0"/>
                </a:rPr>
                <a:t>Solicitación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2"/>
          <p:cNvSpPr>
            <a:spLocks noChangeArrowheads="1"/>
          </p:cNvSpPr>
          <p:nvPr/>
        </p:nvSpPr>
        <p:spPr bwMode="auto">
          <a:xfrm>
            <a:off x="3563888" y="1268760"/>
            <a:ext cx="2895600" cy="280756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>
                <a:alpha val="54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400" b="0" i="0" baseline="0"/>
              <a:t> 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1187624" y="1196752"/>
            <a:ext cx="2895600" cy="2819400"/>
          </a:xfrm>
          <a:prstGeom prst="ellipse">
            <a:avLst/>
          </a:prstGeom>
          <a:solidFill>
            <a:schemeClr val="hlink"/>
          </a:solidFill>
          <a:ln w="31750">
            <a:solidFill>
              <a:schemeClr val="tx1">
                <a:alpha val="24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s-ES" sz="1400" b="1" i="1" u="sng" dirty="0" smtClean="0">
                <a:solidFill>
                  <a:schemeClr val="bg1"/>
                </a:solidFill>
              </a:rPr>
              <a:t>ACEROS API 5L</a:t>
            </a:r>
            <a:r>
              <a:rPr lang="es-ES" sz="1400" b="1" i="1" dirty="0" smtClean="0">
                <a:solidFill>
                  <a:schemeClr val="bg1"/>
                </a:solidFill>
              </a:rPr>
              <a:t>:</a:t>
            </a:r>
          </a:p>
          <a:p>
            <a:pPr>
              <a:buFontTx/>
              <a:buChar char="•"/>
            </a:pPr>
            <a:r>
              <a:rPr lang="es-ES" sz="1400" b="1" i="1" dirty="0" smtClean="0">
                <a:solidFill>
                  <a:schemeClr val="bg1"/>
                </a:solidFill>
              </a:rPr>
              <a:t> MICROESTRUCTURA</a:t>
            </a:r>
          </a:p>
          <a:p>
            <a:pPr>
              <a:buFontTx/>
              <a:buChar char="•"/>
            </a:pPr>
            <a:r>
              <a:rPr lang="es-ES" sz="1400" b="1" i="1" dirty="0" smtClean="0">
                <a:solidFill>
                  <a:schemeClr val="bg1"/>
                </a:solidFill>
              </a:rPr>
              <a:t> CONDICION SUPERFICIAL</a:t>
            </a:r>
            <a:endParaRPr lang="es-ES" sz="1400" b="1" i="1" dirty="0">
              <a:solidFill>
                <a:schemeClr val="bg1"/>
              </a:solidFill>
            </a:endParaRPr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2483768" y="2924944"/>
            <a:ext cx="2895600" cy="2819400"/>
          </a:xfrm>
          <a:prstGeom prst="ellipse">
            <a:avLst/>
          </a:prstGeom>
          <a:solidFill>
            <a:srgbClr val="FFFF00">
              <a:alpha val="50000"/>
            </a:srgb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sz="2400" b="0" i="0" baseline="0">
              <a:solidFill>
                <a:schemeClr val="bg1"/>
              </a:solidFill>
            </a:endParaRPr>
          </a:p>
          <a:p>
            <a:pPr algn="ctr"/>
            <a:endParaRPr lang="es-ES" sz="2400" b="0" i="0" baseline="0">
              <a:solidFill>
                <a:schemeClr val="bg1"/>
              </a:solidFill>
            </a:endParaRPr>
          </a:p>
          <a:p>
            <a:pPr algn="ctr"/>
            <a:r>
              <a:rPr lang="es-ES" sz="2400" b="0" i="0" baseline="0"/>
              <a:t>  </a:t>
            </a:r>
            <a:endParaRPr lang="es-ES" sz="2400" i="0" baseline="0">
              <a:solidFill>
                <a:schemeClr val="bg1"/>
              </a:solidFill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A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Innovaciones en SP0169-2013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</p:spPr>
        <p:txBody>
          <a:bodyPr/>
          <a:lstStyle/>
          <a:p>
            <a:pPr>
              <a:defRPr/>
            </a:pPr>
            <a:fld id="{B0727B7F-C128-4C1D-A384-14FB17E1746C}" type="slidenum">
              <a:rPr lang="es-AR" smtClean="0"/>
              <a:pPr>
                <a:defRPr/>
              </a:pPr>
              <a:t>4</a:t>
            </a:fld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-36513" y="-149225"/>
            <a:ext cx="9217026" cy="914400"/>
          </a:xfrm>
          <a:prstGeom prst="rect">
            <a:avLst/>
          </a:prstGeom>
          <a:solidFill>
            <a:srgbClr val="E6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CCFFFF"/>
              </a:solidFill>
            </a:endParaRPr>
          </a:p>
        </p:txBody>
      </p:sp>
      <p:pic>
        <p:nvPicPr>
          <p:cNvPr id="3077" name="3 Imagen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31750"/>
            <a:ext cx="90011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-36513" y="763588"/>
            <a:ext cx="9217026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4283968" y="1484784"/>
            <a:ext cx="1800200" cy="101566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s-ES" sz="1200" i="1" u="sng" dirty="0" smtClean="0">
                <a:solidFill>
                  <a:srgbClr val="000000"/>
                </a:solidFill>
              </a:rPr>
              <a:t>SUELO: CARACTERISTICAS</a:t>
            </a:r>
          </a:p>
          <a:p>
            <a:pPr>
              <a:buFontTx/>
              <a:buChar char="•"/>
            </a:pPr>
            <a:r>
              <a:rPr lang="es-ES" sz="1200" i="1" dirty="0" smtClean="0">
                <a:solidFill>
                  <a:srgbClr val="000000"/>
                </a:solidFill>
              </a:rPr>
              <a:t> COMPOSICION</a:t>
            </a:r>
          </a:p>
          <a:p>
            <a:pPr>
              <a:buFontTx/>
              <a:buChar char="•"/>
            </a:pPr>
            <a:r>
              <a:rPr lang="es-ES" sz="1200" i="1" dirty="0" smtClean="0">
                <a:solidFill>
                  <a:srgbClr val="000000"/>
                </a:solidFill>
              </a:rPr>
              <a:t> HUMEDAD Y CO2</a:t>
            </a:r>
          </a:p>
          <a:p>
            <a:pPr>
              <a:buFontTx/>
              <a:buChar char="•"/>
            </a:pPr>
            <a:r>
              <a:rPr lang="es-ES" sz="1200" i="1" dirty="0" smtClean="0">
                <a:solidFill>
                  <a:srgbClr val="000000"/>
                </a:solidFill>
              </a:rPr>
              <a:t> TEMPERATURA</a:t>
            </a:r>
            <a:endParaRPr lang="es-AR" sz="1200" i="1" dirty="0"/>
          </a:p>
        </p:txBody>
      </p:sp>
      <p:sp>
        <p:nvSpPr>
          <p:cNvPr id="11" name="10 Rectángulo"/>
          <p:cNvSpPr/>
          <p:nvPr/>
        </p:nvSpPr>
        <p:spPr>
          <a:xfrm>
            <a:off x="3059832" y="4005064"/>
            <a:ext cx="237626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i="1" dirty="0" smtClean="0"/>
              <a:t>TENSIONES:</a:t>
            </a:r>
          </a:p>
          <a:p>
            <a:pPr>
              <a:buFontTx/>
              <a:buChar char="•"/>
            </a:pPr>
            <a:r>
              <a:rPr lang="es-ES" sz="1600" i="1" dirty="0" smtClean="0"/>
              <a:t> </a:t>
            </a:r>
            <a:r>
              <a:rPr lang="es-ES" sz="1200" i="1" dirty="0" smtClean="0"/>
              <a:t>OPERATIVAS</a:t>
            </a:r>
          </a:p>
          <a:p>
            <a:pPr>
              <a:buFontTx/>
              <a:buChar char="•"/>
            </a:pPr>
            <a:r>
              <a:rPr lang="es-ES" sz="1200" i="1" dirty="0" smtClean="0"/>
              <a:t>  RESIDUALES</a:t>
            </a:r>
          </a:p>
          <a:p>
            <a:pPr lvl="1">
              <a:buFontTx/>
              <a:buChar char="•"/>
            </a:pPr>
            <a:r>
              <a:rPr lang="es-ES" sz="1200" i="1" dirty="0" smtClean="0"/>
              <a:t> CONSTANTES</a:t>
            </a:r>
          </a:p>
          <a:p>
            <a:pPr lvl="1">
              <a:buFontTx/>
              <a:buChar char="•"/>
            </a:pPr>
            <a:r>
              <a:rPr lang="es-ES" sz="1200" i="1" dirty="0" smtClean="0"/>
              <a:t> CICLICAS</a:t>
            </a:r>
            <a:endParaRPr lang="es-AR" i="1" dirty="0"/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4427984" y="2492896"/>
            <a:ext cx="1872208" cy="10156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s-ES" sz="1200" i="0" baseline="0" dirty="0">
                <a:solidFill>
                  <a:srgbClr val="000000"/>
                </a:solidFill>
              </a:rPr>
              <a:t> </a:t>
            </a:r>
            <a:r>
              <a:rPr lang="es-ES" sz="1200" i="1" baseline="0" dirty="0">
                <a:solidFill>
                  <a:srgbClr val="000000"/>
                </a:solidFill>
              </a:rPr>
              <a:t>REVESTIMIENTOS</a:t>
            </a:r>
          </a:p>
          <a:p>
            <a:pPr>
              <a:buFontTx/>
              <a:buChar char="•"/>
            </a:pPr>
            <a:r>
              <a:rPr lang="es-ES" sz="1200" i="1" baseline="0" dirty="0">
                <a:solidFill>
                  <a:srgbClr val="000000"/>
                </a:solidFill>
              </a:rPr>
              <a:t> PC: </a:t>
            </a:r>
          </a:p>
          <a:p>
            <a:pPr lvl="1">
              <a:buFontTx/>
              <a:buChar char="•"/>
            </a:pPr>
            <a:r>
              <a:rPr lang="es-ES" sz="1200" i="1" baseline="0" dirty="0">
                <a:solidFill>
                  <a:srgbClr val="000000"/>
                </a:solidFill>
              </a:rPr>
              <a:t>POTENCIALES</a:t>
            </a:r>
          </a:p>
          <a:p>
            <a:pPr lvl="1">
              <a:buFontTx/>
              <a:buChar char="•"/>
            </a:pPr>
            <a:r>
              <a:rPr lang="es-ES" sz="1200" i="1" baseline="0" dirty="0">
                <a:solidFill>
                  <a:srgbClr val="000000"/>
                </a:solidFill>
              </a:rPr>
              <a:t>CATHODIC DISBONDMENT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79512" y="83671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i="1" dirty="0" smtClean="0">
                <a:solidFill>
                  <a:schemeClr val="bg1"/>
                </a:solidFill>
              </a:rPr>
              <a:t>En ductos</a:t>
            </a:r>
            <a:endParaRPr lang="es-AR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A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Innovaciones en SP0169-2013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</p:spPr>
        <p:txBody>
          <a:bodyPr/>
          <a:lstStyle/>
          <a:p>
            <a:pPr>
              <a:defRPr/>
            </a:pPr>
            <a:fld id="{B0727B7F-C128-4C1D-A384-14FB17E1746C}" type="slidenum">
              <a:rPr lang="es-AR" smtClean="0"/>
              <a:pPr>
                <a:defRPr/>
              </a:pPr>
              <a:t>5</a:t>
            </a:fld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-36513" y="-149225"/>
            <a:ext cx="9217026" cy="914400"/>
          </a:xfrm>
          <a:prstGeom prst="rect">
            <a:avLst/>
          </a:prstGeom>
          <a:solidFill>
            <a:srgbClr val="E6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CCFFFF"/>
              </a:solidFill>
            </a:endParaRPr>
          </a:p>
        </p:txBody>
      </p:sp>
      <p:pic>
        <p:nvPicPr>
          <p:cNvPr id="3077" name="3 Imagen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31750"/>
            <a:ext cx="90011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-36513" y="763588"/>
            <a:ext cx="9217026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785786" y="785794"/>
            <a:ext cx="735811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endParaRPr lang="es-ES_tradnl" sz="28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sz="2800" b="1" i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sz="28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s-ES_tradnl" b="1" dirty="0">
                <a:solidFill>
                  <a:schemeClr val="bg1"/>
                </a:solidFill>
              </a:rPr>
              <a:t/>
            </a:r>
            <a:br>
              <a:rPr lang="es-ES_tradnl" b="1" dirty="0">
                <a:solidFill>
                  <a:schemeClr val="bg1"/>
                </a:solidFill>
              </a:rPr>
            </a:b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 algn="ctr"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-1357354" y="857232"/>
            <a:ext cx="1028707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7400" indent="-228600">
              <a:buClr>
                <a:schemeClr val="accent1"/>
              </a:buClr>
            </a:pPr>
            <a:r>
              <a:rPr lang="es-ES" b="1" i="1" dirty="0" smtClean="0">
                <a:solidFill>
                  <a:schemeClr val="bg1"/>
                </a:solidFill>
              </a:rPr>
              <a:t>DIVERSIDAD DE MATERIALES</a:t>
            </a:r>
          </a:p>
          <a:p>
            <a:pPr marL="2057400" indent="-228600">
              <a:buClr>
                <a:schemeClr val="accent1"/>
              </a:buClr>
            </a:pPr>
            <a:r>
              <a:rPr lang="es-ES" dirty="0" smtClean="0">
                <a:solidFill>
                  <a:schemeClr val="bg1"/>
                </a:solidFill>
              </a:rPr>
              <a:t>	</a:t>
            </a:r>
            <a:r>
              <a:rPr lang="es-ES" sz="1600" b="1" i="1" dirty="0" smtClean="0">
                <a:solidFill>
                  <a:schemeClr val="bg1"/>
                </a:solidFill>
              </a:rPr>
              <a:t>La corrosión abarca todo tipo de materiales y de medios lo que  afecta tanto a grandes componentes en instalaciones fabriles (refinerías, tanques, ductos, plantas químicas) como a pequeñas dispositivos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214554"/>
            <a:ext cx="1876424" cy="149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C:\Users\A\Documents\CURSOS\FOTOS Y GRAFICOS\CASOS Y MODOS CORROSION\CORROSION UNIFORME\unifor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357430"/>
            <a:ext cx="2268537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9 Imagen" descr="sb_fig2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357694"/>
            <a:ext cx="2217738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2285992"/>
            <a:ext cx="2287163" cy="170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22 Imagen" descr="corrductosPC-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3504" y="2285992"/>
            <a:ext cx="1743412" cy="1566864"/>
          </a:xfrm>
          <a:prstGeom prst="rect">
            <a:avLst/>
          </a:prstGeom>
        </p:spPr>
      </p:pic>
      <p:pic>
        <p:nvPicPr>
          <p:cNvPr id="24" name="23 Imagen" descr="mihama-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71736" y="4143380"/>
            <a:ext cx="2876358" cy="256708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32" y="4069084"/>
            <a:ext cx="3500442" cy="196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A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Innovaciones en SP0169-2013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</p:spPr>
        <p:txBody>
          <a:bodyPr/>
          <a:lstStyle/>
          <a:p>
            <a:pPr>
              <a:defRPr/>
            </a:pPr>
            <a:fld id="{B0727B7F-C128-4C1D-A384-14FB17E1746C}" type="slidenum">
              <a:rPr lang="es-AR" smtClean="0"/>
              <a:pPr>
                <a:defRPr/>
              </a:pPr>
              <a:t>6</a:t>
            </a:fld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0" y="-142900"/>
            <a:ext cx="9217026" cy="914400"/>
          </a:xfrm>
          <a:prstGeom prst="rect">
            <a:avLst/>
          </a:prstGeom>
          <a:solidFill>
            <a:srgbClr val="E6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CCFFFF"/>
              </a:solidFill>
            </a:endParaRPr>
          </a:p>
        </p:txBody>
      </p:sp>
      <p:pic>
        <p:nvPicPr>
          <p:cNvPr id="3077" name="3 Imagen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-36513" y="763588"/>
            <a:ext cx="9217026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785786" y="782122"/>
            <a:ext cx="735811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endParaRPr lang="es-ES_tradnl" sz="28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sz="2800" b="1" i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sz="28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s-ES_tradnl" b="1" dirty="0">
                <a:solidFill>
                  <a:schemeClr val="bg1"/>
                </a:solidFill>
              </a:rPr>
              <a:t/>
            </a:r>
            <a:br>
              <a:rPr lang="es-ES_tradnl" b="1" dirty="0">
                <a:solidFill>
                  <a:schemeClr val="bg1"/>
                </a:solidFill>
              </a:rPr>
            </a:b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 algn="ctr"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-642974" y="714356"/>
            <a:ext cx="928694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57400" indent="-228600">
              <a:buClr>
                <a:schemeClr val="accent1"/>
              </a:buClr>
            </a:pPr>
            <a:r>
              <a:rPr lang="es-ES" dirty="0" smtClean="0"/>
              <a:t>	</a:t>
            </a:r>
          </a:p>
          <a:p>
            <a:pPr marL="2057400" indent="-228600">
              <a:buClr>
                <a:schemeClr val="accent1"/>
              </a:buClr>
            </a:pPr>
            <a:r>
              <a:rPr lang="es-ES" b="1" i="1" dirty="0" smtClean="0">
                <a:solidFill>
                  <a:schemeClr val="bg1"/>
                </a:solidFill>
              </a:rPr>
              <a:t>	UTILIZACION DE LOS METALES</a:t>
            </a:r>
          </a:p>
          <a:p>
            <a:pPr marL="2057400" indent="-228600">
              <a:buClr>
                <a:schemeClr val="accent1"/>
              </a:buClr>
            </a:pPr>
            <a:r>
              <a:rPr lang="es-ES" b="1" i="1" dirty="0" smtClean="0">
                <a:solidFill>
                  <a:schemeClr val="bg1"/>
                </a:solidFill>
              </a:rPr>
              <a:t>	</a:t>
            </a:r>
          </a:p>
          <a:p>
            <a:pPr marL="2057400" indent="-228600">
              <a:buClr>
                <a:schemeClr val="accent1"/>
              </a:buClr>
            </a:pPr>
            <a:r>
              <a:rPr lang="es-ES" b="1" i="1" dirty="0" smtClean="0">
                <a:solidFill>
                  <a:schemeClr val="bg1"/>
                </a:solidFill>
              </a:rPr>
              <a:t>	Todos ellos sufren permanentemente procesos de degradación por acción del medio que los rodea (corrosión)</a:t>
            </a:r>
          </a:p>
          <a:p>
            <a:pPr marL="2057400" indent="-228600">
              <a:buClr>
                <a:schemeClr val="accent1"/>
              </a:buClr>
            </a:pPr>
            <a:endParaRPr lang="es-ES" b="1" i="1" dirty="0" smtClean="0">
              <a:solidFill>
                <a:schemeClr val="bg1"/>
              </a:solidFill>
            </a:endParaRPr>
          </a:p>
          <a:p>
            <a:pPr marL="2057400" indent="-228600">
              <a:buClr>
                <a:schemeClr val="accent1"/>
              </a:buClr>
            </a:pPr>
            <a:r>
              <a:rPr lang="es-ES" b="1" i="1" dirty="0" smtClean="0">
                <a:solidFill>
                  <a:schemeClr val="bg1"/>
                </a:solidFill>
              </a:rPr>
              <a:t>	Sin embargo, los materiales y los metales en particular se siguen utilizando</a:t>
            </a:r>
            <a:endParaRPr lang="es-ES" sz="2000" b="1" i="1" dirty="0" smtClean="0">
              <a:solidFill>
                <a:schemeClr val="bg1"/>
              </a:solidFill>
            </a:endParaRPr>
          </a:p>
          <a:p>
            <a:pPr marL="2057400" indent="-228600">
              <a:buClr>
                <a:schemeClr val="accent1"/>
              </a:buClr>
            </a:pPr>
            <a:endParaRPr lang="es-ES" b="1" i="1" dirty="0" smtClean="0">
              <a:solidFill>
                <a:schemeClr val="bg1"/>
              </a:solidFill>
            </a:endParaRPr>
          </a:p>
          <a:p>
            <a:pPr marL="2057400" indent="-228600">
              <a:buClr>
                <a:schemeClr val="accent1"/>
              </a:buClr>
            </a:pPr>
            <a:r>
              <a:rPr lang="es-ES" b="1" i="1" dirty="0" smtClean="0">
                <a:solidFill>
                  <a:schemeClr val="bg1"/>
                </a:solidFill>
              </a:rPr>
              <a:t>	Esto es así porque lo importante no es si se corroen o no, sino </a:t>
            </a:r>
            <a:endParaRPr lang="es-ES" b="1" i="1" dirty="0" smtClean="0">
              <a:solidFill>
                <a:srgbClr val="FFFF00"/>
              </a:solidFill>
            </a:endParaRPr>
          </a:p>
          <a:p>
            <a:pPr marL="2057400" indent="-228600">
              <a:buClr>
                <a:schemeClr val="accent1"/>
              </a:buClr>
            </a:pPr>
            <a:endParaRPr lang="es-ES" sz="2000" b="1" i="1" dirty="0" smtClean="0">
              <a:solidFill>
                <a:srgbClr val="FFFF00"/>
              </a:solidFill>
            </a:endParaRPr>
          </a:p>
          <a:p>
            <a:pPr marL="2286000" indent="-457200">
              <a:buFont typeface="Wingdings" pitchFamily="2" charset="2"/>
              <a:buChar char="Ø"/>
            </a:pPr>
            <a:r>
              <a:rPr lang="es-ES" sz="2000" b="1" i="1" dirty="0" smtClean="0"/>
              <a:t>la velocidad con que se desarrollan los procesos de corrosión </a:t>
            </a:r>
          </a:p>
          <a:p>
            <a:pPr marL="2286000" indent="-457200">
              <a:buFont typeface="Wingdings" pitchFamily="2" charset="2"/>
              <a:buChar char="Ø"/>
            </a:pPr>
            <a:r>
              <a:rPr lang="es-ES" sz="2000" b="1" i="1" dirty="0" smtClean="0"/>
              <a:t>el control que el hombre puede ejercer sobre ellos</a:t>
            </a:r>
          </a:p>
          <a:p>
            <a:pPr marL="2057400" indent="-228600">
              <a:buClr>
                <a:schemeClr val="accent1"/>
              </a:buClr>
            </a:pPr>
            <a:r>
              <a:rPr lang="es-ES" sz="1400" dirty="0" smtClean="0"/>
              <a:t>		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A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Innovaciones en SP0169-2013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</p:spPr>
        <p:txBody>
          <a:bodyPr/>
          <a:lstStyle/>
          <a:p>
            <a:pPr>
              <a:defRPr/>
            </a:pPr>
            <a:fld id="{B0727B7F-C128-4C1D-A384-14FB17E1746C}" type="slidenum">
              <a:rPr lang="es-AR" smtClean="0"/>
              <a:pPr>
                <a:defRPr/>
              </a:pPr>
              <a:t>7</a:t>
            </a:fld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0" y="-142900"/>
            <a:ext cx="9217026" cy="914400"/>
          </a:xfrm>
          <a:prstGeom prst="rect">
            <a:avLst/>
          </a:prstGeom>
          <a:solidFill>
            <a:srgbClr val="E6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CCFFFF"/>
              </a:solidFill>
            </a:endParaRPr>
          </a:p>
        </p:txBody>
      </p:sp>
      <p:pic>
        <p:nvPicPr>
          <p:cNvPr id="3077" name="3 Imagen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-36513" y="763588"/>
            <a:ext cx="9217026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785786" y="782122"/>
            <a:ext cx="735811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endParaRPr lang="es-ES_tradnl" sz="28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sz="2800" b="1" i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sz="28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s-ES_tradnl" b="1" dirty="0">
                <a:solidFill>
                  <a:schemeClr val="bg1"/>
                </a:solidFill>
              </a:rPr>
              <a:t/>
            </a:r>
            <a:br>
              <a:rPr lang="es-ES_tradnl" b="1" dirty="0">
                <a:solidFill>
                  <a:schemeClr val="bg1"/>
                </a:solidFill>
              </a:rPr>
            </a:b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 algn="ctr"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51520" y="980728"/>
            <a:ext cx="7854962" cy="292893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s-E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</a:t>
            </a:r>
            <a:r>
              <a:rPr kumimoji="0" lang="es-ES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La corrosión </a:t>
            </a:r>
            <a:r>
              <a:rPr kumimoji="0" lang="es-E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es un </a:t>
            </a:r>
            <a:r>
              <a:rPr kumimoji="0" lang="es-ES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Proceso Electroquímico</a:t>
            </a:r>
            <a:r>
              <a:rPr kumimoji="0" lang="es-E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es</a:t>
            </a:r>
            <a:r>
              <a:rPr kumimoji="0" lang="es-ES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decir se trata de reacciones químicas con transferencia de cargas eléctricas</a:t>
            </a:r>
            <a:endParaRPr kumimoji="0" lang="es-ES" b="1" i="1" u="none" strike="noStrike" kern="1200" cap="none" spc="0" normalizeH="0" baseline="-25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endParaRPr kumimoji="0" lang="es-ES" sz="2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s-E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La reacción</a:t>
            </a:r>
            <a:r>
              <a:rPr kumimoji="0" lang="es-ES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de hierro medio acido: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endParaRPr kumimoji="0" lang="es-ES" sz="1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s-E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</a:t>
            </a:r>
            <a:r>
              <a:rPr kumimoji="0" lang="es-E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Feº</a:t>
            </a:r>
            <a:r>
              <a:rPr kumimoji="0" lang="es-E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+  2 </a:t>
            </a:r>
            <a:r>
              <a:rPr kumimoji="0" lang="es-E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HCl</a:t>
            </a:r>
            <a:r>
              <a:rPr kumimoji="0" lang="es-E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    FeCl</a:t>
            </a:r>
            <a:r>
              <a:rPr kumimoji="0" lang="es-ES" sz="2000" b="1" i="1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   +      </a:t>
            </a:r>
            <a:r>
              <a:rPr kumimoji="0" lang="es-E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</a:t>
            </a:r>
            <a:r>
              <a:rPr kumimoji="0" lang="es-ES" sz="2000" b="1" i="1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endParaRPr kumimoji="0" lang="es-ES" sz="2000" b="1" i="1" u="none" strike="noStrike" kern="1200" cap="none" spc="0" normalizeH="0" baseline="-25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lang="es-ES" b="1" i="1" dirty="0" smtClean="0">
                <a:solidFill>
                  <a:schemeClr val="bg1"/>
                </a:solidFill>
                <a:cs typeface="+mn-cs"/>
              </a:rPr>
              <a:t>    consta de dos o </a:t>
            </a:r>
            <a:r>
              <a:rPr lang="es-ES" b="1" i="1" dirty="0" err="1" smtClean="0">
                <a:solidFill>
                  <a:schemeClr val="bg1"/>
                </a:solidFill>
                <a:cs typeface="+mn-cs"/>
              </a:rPr>
              <a:t>hemireacciones</a:t>
            </a:r>
            <a:r>
              <a:rPr lang="es-ES" b="1" i="1" dirty="0" smtClean="0">
                <a:solidFill>
                  <a:schemeClr val="bg1"/>
                </a:solidFill>
                <a:cs typeface="+mn-cs"/>
              </a:rPr>
              <a:t> simultáneas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endParaRPr kumimoji="0" lang="es-ES" b="1" i="1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s-E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	Fe º                            Fe</a:t>
            </a:r>
            <a:r>
              <a:rPr kumimoji="0" lang="es-ES" sz="2000" b="1" i="1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2+</a:t>
            </a:r>
            <a:r>
              <a:rPr kumimoji="0" lang="es-E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+     2 e</a:t>
            </a:r>
            <a:r>
              <a:rPr kumimoji="0" lang="es-ES" sz="2000" b="1" i="1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</a:t>
            </a:r>
            <a:r>
              <a:rPr kumimoji="0" lang="es-ES" sz="1600" b="1" i="1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</a:t>
            </a:r>
            <a:r>
              <a:rPr kumimoji="0" lang="es-ES" sz="16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oxidación</a:t>
            </a:r>
            <a:endParaRPr kumimoji="0" lang="es-ES" sz="2000" b="1" i="1" u="none" strike="noStrike" kern="120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s-E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	2H</a:t>
            </a:r>
            <a:r>
              <a:rPr kumimoji="0" lang="es-ES" sz="2000" b="1" i="1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+</a:t>
            </a:r>
            <a:r>
              <a:rPr kumimoji="0" lang="es-E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+   2e</a:t>
            </a:r>
            <a:r>
              <a:rPr kumimoji="0" lang="es-ES" sz="2000" b="1" i="1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                                 </a:t>
            </a:r>
            <a:r>
              <a:rPr kumimoji="0" lang="es-E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</a:t>
            </a:r>
            <a:r>
              <a:rPr kumimoji="0" lang="es-ES" sz="2000" b="1" i="1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s-ES" sz="20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</a:t>
            </a:r>
            <a:r>
              <a:rPr kumimoji="0" lang="es-ES" sz="16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reducción</a:t>
            </a:r>
            <a:endParaRPr kumimoji="0" lang="es-ES" sz="2000" b="1" i="1" u="none" strike="noStrike" kern="1200" cap="none" spc="0" normalizeH="0" baseline="-25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endParaRPr lang="es-ES" sz="2000" b="1" i="1" baseline="-25000" dirty="0" smtClean="0">
              <a:solidFill>
                <a:schemeClr val="bg1"/>
              </a:solidFill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endParaRPr kumimoji="0" lang="es-ES" sz="2000" b="1" i="1" u="none" strike="noStrike" kern="1200" cap="none" spc="0" normalizeH="0" baseline="-25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endParaRPr kumimoji="0" lang="es-ES" sz="2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3571868" y="2714620"/>
            <a:ext cx="1000132" cy="1588"/>
          </a:xfrm>
          <a:prstGeom prst="straightConnector1">
            <a:avLst/>
          </a:prstGeom>
          <a:ln w="349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2214546" y="5286388"/>
            <a:ext cx="4523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s-ES" b="1" i="1" dirty="0" smtClean="0">
                <a:solidFill>
                  <a:schemeClr val="bg1"/>
                </a:solidFill>
              </a:rPr>
              <a:t>Forman una CELDA ELECTROQUIMICA</a:t>
            </a: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2214546" y="4000504"/>
            <a:ext cx="1000132" cy="1588"/>
          </a:xfrm>
          <a:prstGeom prst="straightConnector1">
            <a:avLst/>
          </a:prstGeom>
          <a:ln w="349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2714612" y="4357694"/>
            <a:ext cx="1000132" cy="1588"/>
          </a:xfrm>
          <a:prstGeom prst="straightConnector1">
            <a:avLst/>
          </a:prstGeom>
          <a:ln w="349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17 Grupo"/>
          <p:cNvGrpSpPr/>
          <p:nvPr/>
        </p:nvGrpSpPr>
        <p:grpSpPr>
          <a:xfrm>
            <a:off x="2000232" y="3714752"/>
            <a:ext cx="3429024" cy="1000132"/>
            <a:chOff x="3214678" y="4000504"/>
            <a:chExt cx="3429024" cy="1000132"/>
          </a:xfrm>
        </p:grpSpPr>
        <p:sp>
          <p:nvSpPr>
            <p:cNvPr id="16" name="15 Elipse"/>
            <p:cNvSpPr/>
            <p:nvPr/>
          </p:nvSpPr>
          <p:spPr>
            <a:xfrm>
              <a:off x="6000760" y="4000504"/>
              <a:ext cx="642942" cy="642942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" name="16 Elipse"/>
            <p:cNvSpPr/>
            <p:nvPr/>
          </p:nvSpPr>
          <p:spPr>
            <a:xfrm>
              <a:off x="3214678" y="4357694"/>
              <a:ext cx="642942" cy="642942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cxnSp>
        <p:nvCxnSpPr>
          <p:cNvPr id="20" name="19 Conector recto de flecha"/>
          <p:cNvCxnSpPr/>
          <p:nvPr/>
        </p:nvCxnSpPr>
        <p:spPr>
          <a:xfrm flipV="1">
            <a:off x="6429388" y="2428868"/>
            <a:ext cx="144016" cy="36004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A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Innovaciones en SP0169-2013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</p:spPr>
        <p:txBody>
          <a:bodyPr/>
          <a:lstStyle/>
          <a:p>
            <a:pPr>
              <a:defRPr/>
            </a:pPr>
            <a:fld id="{B0727B7F-C128-4C1D-A384-14FB17E1746C}" type="slidenum">
              <a:rPr lang="es-AR" smtClean="0"/>
              <a:pPr>
                <a:defRPr/>
              </a:pPr>
              <a:t>8</a:t>
            </a:fld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0" y="-142900"/>
            <a:ext cx="9217026" cy="914400"/>
          </a:xfrm>
          <a:prstGeom prst="rect">
            <a:avLst/>
          </a:prstGeom>
          <a:solidFill>
            <a:srgbClr val="E6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CCFFFF"/>
              </a:solidFill>
            </a:endParaRPr>
          </a:p>
        </p:txBody>
      </p:sp>
      <p:pic>
        <p:nvPicPr>
          <p:cNvPr id="3077" name="3 Imagen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-36513" y="763588"/>
            <a:ext cx="9217026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785786" y="782122"/>
            <a:ext cx="735811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endParaRPr lang="es-ES_tradnl" sz="28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sz="2800" b="1" i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sz="28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s-ES_tradnl" b="1" dirty="0">
                <a:solidFill>
                  <a:schemeClr val="bg1"/>
                </a:solidFill>
              </a:rPr>
              <a:t/>
            </a:r>
            <a:br>
              <a:rPr lang="es-ES_tradnl" b="1" dirty="0">
                <a:solidFill>
                  <a:schemeClr val="bg1"/>
                </a:solidFill>
              </a:rPr>
            </a:b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 algn="ctr"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</p:txBody>
      </p:sp>
      <p:pic>
        <p:nvPicPr>
          <p:cNvPr id="10" name="Picture 12" descr="FG18_0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57686" y="2786058"/>
            <a:ext cx="4390888" cy="3178166"/>
          </a:xfrm>
          <a:prstGeom prst="rect">
            <a:avLst/>
          </a:prstGeom>
          <a:noFill/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14282" y="1000108"/>
            <a:ext cx="8501122" cy="153888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¿Qué sucede cuando se sumerge un metal en agua?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_tradnl" b="1" i="1" dirty="0" smtClean="0">
                <a:solidFill>
                  <a:schemeClr val="bg1"/>
                </a:solidFill>
              </a:rPr>
              <a:t>Se</a:t>
            </a:r>
            <a:r>
              <a:rPr lang="es-ES_tradnl" sz="2000" b="1" i="1" dirty="0" smtClean="0">
                <a:solidFill>
                  <a:schemeClr val="bg1"/>
                </a:solidFill>
              </a:rPr>
              <a:t> </a:t>
            </a:r>
            <a:r>
              <a:rPr lang="es-ES_tradnl" b="1" i="1" dirty="0">
                <a:solidFill>
                  <a:schemeClr val="bg1"/>
                </a:solidFill>
              </a:rPr>
              <a:t>establece el equilibrio del </a:t>
            </a:r>
            <a:r>
              <a:rPr lang="es-ES_tradnl" b="1" i="1" dirty="0" smtClean="0">
                <a:solidFill>
                  <a:schemeClr val="bg1"/>
                </a:solidFill>
              </a:rPr>
              <a:t>metal con </a:t>
            </a:r>
            <a:r>
              <a:rPr lang="es-ES_tradnl" b="1" i="1" dirty="0">
                <a:solidFill>
                  <a:schemeClr val="bg1"/>
                </a:solidFill>
              </a:rPr>
              <a:t>sus </a:t>
            </a:r>
            <a:r>
              <a:rPr lang="es-ES_tradnl" b="1" i="1" dirty="0" smtClean="0">
                <a:solidFill>
                  <a:schemeClr val="bg1"/>
                </a:solidFill>
              </a:rPr>
              <a:t>iones.  A </a:t>
            </a:r>
            <a:r>
              <a:rPr lang="es-ES_tradnl" b="1" i="1" dirty="0">
                <a:solidFill>
                  <a:schemeClr val="bg1"/>
                </a:solidFill>
              </a:rPr>
              <a:t>este sistema se lo  denomina: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_tradnl" b="1" i="1" dirty="0" smtClean="0">
                <a:solidFill>
                  <a:schemeClr val="bg1"/>
                </a:solidFill>
              </a:rPr>
              <a:t>		</a:t>
            </a:r>
            <a:r>
              <a:rPr lang="es-ES_tradnl" b="1" i="1" dirty="0" smtClean="0"/>
              <a:t>ELECTRODO</a:t>
            </a:r>
            <a:endParaRPr lang="es-ES_tradnl" b="1" i="1" dirty="0"/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_tradnl" dirty="0"/>
          </a:p>
        </p:txBody>
      </p:sp>
      <p:sp>
        <p:nvSpPr>
          <p:cNvPr id="12" name="11 Rectángulo"/>
          <p:cNvSpPr/>
          <p:nvPr/>
        </p:nvSpPr>
        <p:spPr>
          <a:xfrm>
            <a:off x="214282" y="2571744"/>
            <a:ext cx="39290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 smtClean="0">
                <a:solidFill>
                  <a:schemeClr val="bg1"/>
                </a:solidFill>
              </a:rPr>
              <a:t>En la </a:t>
            </a:r>
            <a:r>
              <a:rPr lang="es-ES" b="1" i="1" dirty="0" err="1" smtClean="0">
                <a:solidFill>
                  <a:schemeClr val="bg1"/>
                </a:solidFill>
              </a:rPr>
              <a:t>interfase</a:t>
            </a:r>
            <a:r>
              <a:rPr lang="es-ES" b="1" i="1" dirty="0" smtClean="0">
                <a:solidFill>
                  <a:schemeClr val="bg1"/>
                </a:solidFill>
              </a:rPr>
              <a:t> metal / solución se produce un campo eléctrico con una diferencia de potencial eléctrico que se llama </a:t>
            </a:r>
          </a:p>
          <a:p>
            <a:endParaRPr lang="es-ES" b="1" i="1" dirty="0" smtClean="0">
              <a:solidFill>
                <a:schemeClr val="bg1"/>
              </a:solidFill>
            </a:endParaRPr>
          </a:p>
          <a:p>
            <a:r>
              <a:rPr lang="es-ES" b="1" i="1" dirty="0" smtClean="0"/>
              <a:t>POTENCIAL DE ELECTRODO</a:t>
            </a:r>
          </a:p>
          <a:p>
            <a:endParaRPr lang="es-ES" b="1" i="1" dirty="0" smtClean="0">
              <a:solidFill>
                <a:schemeClr val="bg1"/>
              </a:solidFill>
            </a:endParaRPr>
          </a:p>
          <a:p>
            <a:endParaRPr lang="es-ES" b="1" i="1" dirty="0" smtClean="0">
              <a:solidFill>
                <a:schemeClr val="bg1"/>
              </a:solidFill>
            </a:endParaRPr>
          </a:p>
          <a:p>
            <a:r>
              <a:rPr lang="es-ES" b="1" i="1" dirty="0" smtClean="0">
                <a:solidFill>
                  <a:schemeClr val="bg1"/>
                </a:solidFill>
              </a:rPr>
              <a:t>Cada sistema metal/medio tiene un potencial específico</a:t>
            </a:r>
            <a:endParaRPr lang="es-A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A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Innovaciones en SP0169-2013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</p:spPr>
        <p:txBody>
          <a:bodyPr/>
          <a:lstStyle/>
          <a:p>
            <a:pPr>
              <a:defRPr/>
            </a:pPr>
            <a:fld id="{B0727B7F-C128-4C1D-A384-14FB17E1746C}" type="slidenum">
              <a:rPr lang="es-AR" smtClean="0"/>
              <a:pPr>
                <a:defRPr/>
              </a:pPr>
              <a:t>9</a:t>
            </a:fld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0" y="-142900"/>
            <a:ext cx="9217026" cy="914400"/>
          </a:xfrm>
          <a:prstGeom prst="rect">
            <a:avLst/>
          </a:prstGeom>
          <a:solidFill>
            <a:srgbClr val="E6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CCFFFF"/>
              </a:solidFill>
            </a:endParaRPr>
          </a:p>
        </p:txBody>
      </p:sp>
      <p:pic>
        <p:nvPicPr>
          <p:cNvPr id="3077" name="3 Imagen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8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-36513" y="763588"/>
            <a:ext cx="9217026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785786" y="782122"/>
            <a:ext cx="735811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endParaRPr lang="es-ES_tradnl" sz="28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sz="2800" b="1" i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sz="2800" b="1" i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s-ES_tradnl" b="1" dirty="0">
                <a:solidFill>
                  <a:schemeClr val="bg1"/>
                </a:solidFill>
              </a:rPr>
              <a:t/>
            </a:r>
            <a:br>
              <a:rPr lang="es-ES_tradnl" b="1" dirty="0">
                <a:solidFill>
                  <a:schemeClr val="bg1"/>
                </a:solidFill>
              </a:rPr>
            </a:b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  <a:p>
            <a:pPr algn="ctr">
              <a:buFont typeface="Monotype Sorts" pitchFamily="2" charset="2"/>
              <a:buNone/>
            </a:pP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71472" y="945243"/>
            <a:ext cx="8072494" cy="316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s-ES" sz="2000" b="1" i="1" dirty="0" smtClean="0">
                <a:solidFill>
                  <a:schemeClr val="bg1"/>
                </a:solidFill>
              </a:rPr>
              <a:t>Medición del potencial de electrodo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s-ES" sz="2000" b="1" i="1" dirty="0" smtClean="0">
                <a:solidFill>
                  <a:schemeClr val="bg1"/>
                </a:solidFill>
              </a:rPr>
              <a:t>	</a:t>
            </a:r>
            <a:r>
              <a:rPr lang="es-ES" sz="1100" b="1" i="1" dirty="0" smtClean="0">
                <a:solidFill>
                  <a:schemeClr val="bg1"/>
                </a:solidFill>
              </a:rPr>
              <a:t>	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s-ES" sz="2000" b="1" i="1" dirty="0" smtClean="0">
                <a:solidFill>
                  <a:schemeClr val="bg1"/>
                </a:solidFill>
              </a:rPr>
              <a:t>El</a:t>
            </a:r>
            <a:r>
              <a:rPr lang="es-ES" b="1" i="1" dirty="0" smtClean="0">
                <a:solidFill>
                  <a:schemeClr val="bg1"/>
                </a:solidFill>
              </a:rPr>
              <a:t> potencial de electrodo no puede ser medido en forma absoluta sino únicamente por comparación con otro.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s-ES" b="1" i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s-ES" b="1" i="1" dirty="0" smtClean="0">
                <a:solidFill>
                  <a:schemeClr val="bg1"/>
                </a:solidFill>
              </a:rPr>
              <a:t>se mide una </a:t>
            </a:r>
            <a:r>
              <a:rPr lang="es-ES" b="1" i="1" dirty="0" smtClean="0"/>
              <a:t>diferencia de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s-ES" b="1" i="1" dirty="0" smtClean="0"/>
              <a:t>potencial.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s-ES" b="1" i="1" dirty="0" smtClean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s-ES" b="1" i="1" dirty="0" smtClean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s-ES" b="1" i="1" dirty="0" smtClean="0">
                <a:solidFill>
                  <a:schemeClr val="bg1"/>
                </a:solidFill>
              </a:rPr>
              <a:t>Se usan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s-ES" b="1" i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s-ES" b="1" i="1" dirty="0" smtClean="0"/>
              <a:t>Electrodos de Referencia</a:t>
            </a:r>
          </a:p>
        </p:txBody>
      </p:sp>
      <p:pic>
        <p:nvPicPr>
          <p:cNvPr id="11" name="Picture 5" descr="med po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7620" y="2285992"/>
            <a:ext cx="4643438" cy="4094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2223</TotalTime>
  <Words>730</Words>
  <Application>Microsoft Office PowerPoint</Application>
  <PresentationFormat>Presentación en pantalla (4:3)</PresentationFormat>
  <Paragraphs>488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Ariel Sciuto</dc:creator>
  <cp:lastModifiedBy>Evento</cp:lastModifiedBy>
  <cp:revision>212</cp:revision>
  <dcterms:created xsi:type="dcterms:W3CDTF">2014-03-31T13:25:00Z</dcterms:created>
  <dcterms:modified xsi:type="dcterms:W3CDTF">2014-05-21T15:39:25Z</dcterms:modified>
</cp:coreProperties>
</file>