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8" r:id="rId7"/>
    <p:sldId id="261" r:id="rId8"/>
    <p:sldId id="262" r:id="rId9"/>
    <p:sldId id="263" r:id="rId10"/>
    <p:sldId id="264" r:id="rId11"/>
    <p:sldId id="270" r:id="rId12"/>
    <p:sldId id="272" r:id="rId13"/>
    <p:sldId id="267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4" r:id="rId24"/>
    <p:sldId id="287" r:id="rId25"/>
    <p:sldId id="299" r:id="rId26"/>
    <p:sldId id="300" r:id="rId27"/>
    <p:sldId id="346" r:id="rId28"/>
    <p:sldId id="347" r:id="rId29"/>
    <p:sldId id="265" r:id="rId30"/>
    <p:sldId id="266" r:id="rId31"/>
    <p:sldId id="288" r:id="rId32"/>
    <p:sldId id="289" r:id="rId33"/>
    <p:sldId id="325" r:id="rId34"/>
    <p:sldId id="326" r:id="rId35"/>
    <p:sldId id="327" r:id="rId36"/>
    <p:sldId id="291" r:id="rId37"/>
    <p:sldId id="292" r:id="rId38"/>
    <p:sldId id="293" r:id="rId39"/>
    <p:sldId id="294" r:id="rId40"/>
    <p:sldId id="295" r:id="rId41"/>
    <p:sldId id="297" r:id="rId42"/>
    <p:sldId id="302" r:id="rId43"/>
    <p:sldId id="301" r:id="rId44"/>
    <p:sldId id="303" r:id="rId45"/>
    <p:sldId id="304" r:id="rId46"/>
    <p:sldId id="305" r:id="rId47"/>
    <p:sldId id="298" r:id="rId48"/>
    <p:sldId id="306" r:id="rId49"/>
    <p:sldId id="308" r:id="rId50"/>
    <p:sldId id="309" r:id="rId51"/>
    <p:sldId id="314" r:id="rId52"/>
    <p:sldId id="315" r:id="rId53"/>
    <p:sldId id="310" r:id="rId54"/>
    <p:sldId id="311" r:id="rId55"/>
    <p:sldId id="312" r:id="rId56"/>
    <p:sldId id="313" r:id="rId57"/>
    <p:sldId id="318" r:id="rId58"/>
    <p:sldId id="319" r:id="rId59"/>
    <p:sldId id="321" r:id="rId60"/>
    <p:sldId id="323" r:id="rId61"/>
    <p:sldId id="324" r:id="rId62"/>
    <p:sldId id="342" r:id="rId63"/>
    <p:sldId id="322" r:id="rId64"/>
    <p:sldId id="320" r:id="rId65"/>
    <p:sldId id="296" r:id="rId66"/>
    <p:sldId id="329" r:id="rId67"/>
    <p:sldId id="330" r:id="rId68"/>
    <p:sldId id="331" r:id="rId69"/>
    <p:sldId id="332" r:id="rId70"/>
    <p:sldId id="333" r:id="rId71"/>
    <p:sldId id="334" r:id="rId72"/>
    <p:sldId id="335" r:id="rId73"/>
    <p:sldId id="336" r:id="rId74"/>
    <p:sldId id="337" r:id="rId75"/>
    <p:sldId id="338" r:id="rId76"/>
    <p:sldId id="339" r:id="rId77"/>
    <p:sldId id="340" r:id="rId78"/>
    <p:sldId id="341" r:id="rId79"/>
    <p:sldId id="348" r:id="rId80"/>
    <p:sldId id="349" r:id="rId81"/>
    <p:sldId id="343" r:id="rId82"/>
    <p:sldId id="344" r:id="rId83"/>
    <p:sldId id="345" r:id="rId84"/>
    <p:sldId id="285" r:id="rId85"/>
  </p:sldIdLst>
  <p:sldSz cx="9144000" cy="6858000" type="screen4x3"/>
  <p:notesSz cx="6797675" cy="9874250"/>
  <p:defaultTextStyle>
    <a:defPPr>
      <a:defRPr lang="es-A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75" autoAdjust="0"/>
    <p:restoredTop sz="94660"/>
  </p:normalViewPr>
  <p:slideViewPr>
    <p:cSldViewPr>
      <p:cViewPr>
        <p:scale>
          <a:sx n="76" d="100"/>
          <a:sy n="76" d="100"/>
        </p:scale>
        <p:origin x="-264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17986-5B83-4850-AC0A-BE953205C4CB}" type="datetimeFigureOut">
              <a:rPr lang="es-AR"/>
              <a:pPr>
                <a:defRPr/>
              </a:pPr>
              <a:t>21/05/2014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A07FD-6DF6-457A-BA7C-A8930F3B7E03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38124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2B8B0-4291-4315-8264-29D09884F923}" type="datetimeFigureOut">
              <a:rPr lang="es-AR"/>
              <a:pPr>
                <a:defRPr/>
              </a:pPr>
              <a:t>21/05/2014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777D6-60A7-476E-BD37-729F0396B9F1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133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28805-3351-4282-BD1E-E2F92863E496}" type="datetimeFigureOut">
              <a:rPr lang="es-AR"/>
              <a:pPr>
                <a:defRPr/>
              </a:pPr>
              <a:t>21/05/2014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5FE3A-AB22-46CE-92DD-DC13815541F2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33849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1EE65-9398-4A26-95BC-13281B452E41}" type="datetimeFigureOut">
              <a:rPr lang="es-AR"/>
              <a:pPr>
                <a:defRPr/>
              </a:pPr>
              <a:t>21/05/2014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ED7A9-ED32-4AEA-82EC-6AB8CF6771FD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12087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D368-682A-4420-93C6-5702897039EF}" type="datetimeFigureOut">
              <a:rPr lang="es-AR"/>
              <a:pPr>
                <a:defRPr/>
              </a:pPr>
              <a:t>21/05/2014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FE471-FAA7-407A-A4A3-6C57728982C3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42325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C5998-AE04-477C-96BA-0022C3DF3518}" type="datetimeFigureOut">
              <a:rPr lang="es-AR"/>
              <a:pPr>
                <a:defRPr/>
              </a:pPr>
              <a:t>21/05/2014</a:t>
            </a:fld>
            <a:endParaRPr 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1CFA6-7B58-4E12-9E6C-CC2765BBB53F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44819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C2949-3281-42D6-BCEF-A3BE4BA57AA3}" type="datetimeFigureOut">
              <a:rPr lang="es-AR"/>
              <a:pPr>
                <a:defRPr/>
              </a:pPr>
              <a:t>21/05/2014</a:t>
            </a:fld>
            <a:endParaRPr lang="es-AR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5B585-98E6-487D-8834-8EC4B9FC56D0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8871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9D621-204D-4D33-A891-C6123978CEEA}" type="datetimeFigureOut">
              <a:rPr lang="es-AR"/>
              <a:pPr>
                <a:defRPr/>
              </a:pPr>
              <a:t>21/05/2014</a:t>
            </a:fld>
            <a:endParaRPr lang="es-AR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11F96-B1F3-4461-87D6-538328604AB6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4977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02DCD-6EFA-417E-A5CB-BD3D85BF939C}" type="datetimeFigureOut">
              <a:rPr lang="es-AR"/>
              <a:pPr>
                <a:defRPr/>
              </a:pPr>
              <a:t>21/05/2014</a:t>
            </a:fld>
            <a:endParaRPr lang="es-AR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FBD7D-DDDB-4318-883B-6AE60081286C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29752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44938-B151-46A6-905F-CACC10090124}" type="datetimeFigureOut">
              <a:rPr lang="es-AR"/>
              <a:pPr>
                <a:defRPr/>
              </a:pPr>
              <a:t>21/05/2014</a:t>
            </a:fld>
            <a:endParaRPr 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8A929-0C49-4683-87E4-3047FB3D1718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43624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A2575-309A-4AA7-9E82-5A1FBA5906DB}" type="datetimeFigureOut">
              <a:rPr lang="es-AR"/>
              <a:pPr>
                <a:defRPr/>
              </a:pPr>
              <a:t>21/05/2014</a:t>
            </a:fld>
            <a:endParaRPr 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4815D-06CA-4F01-B481-1FB533FA485C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60999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título del patrón</a:t>
            </a:r>
            <a:endParaRPr lang="es-AR" altLang="es-AR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texto del patrón</a:t>
            </a:r>
          </a:p>
          <a:p>
            <a:pPr lvl="1"/>
            <a:r>
              <a:rPr lang="es-ES" altLang="es-AR" smtClean="0"/>
              <a:t>Segundo nivel</a:t>
            </a:r>
          </a:p>
          <a:p>
            <a:pPr lvl="2"/>
            <a:r>
              <a:rPr lang="es-ES" altLang="es-AR" smtClean="0"/>
              <a:t>Tercer nivel</a:t>
            </a:r>
          </a:p>
          <a:p>
            <a:pPr lvl="3"/>
            <a:r>
              <a:rPr lang="es-ES" altLang="es-AR" smtClean="0"/>
              <a:t>Cuarto nivel</a:t>
            </a:r>
          </a:p>
          <a:p>
            <a:pPr lvl="4"/>
            <a:r>
              <a:rPr lang="es-ES" altLang="es-AR" smtClean="0"/>
              <a:t>Quinto nivel</a:t>
            </a:r>
            <a:endParaRPr lang="es-AR" altLang="es-AR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AC1C728-4448-4A68-A7C0-C8C797235F44}" type="datetimeFigureOut">
              <a:rPr lang="es-AR"/>
              <a:pPr>
                <a:defRPr/>
              </a:pPr>
              <a:t>21/05/2014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5669BEC-71BB-404B-9D72-1985A4B920F3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jpe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3.png"/><Relationship Id="rId4" Type="http://schemas.openxmlformats.org/officeDocument/2006/relationships/oleObject" Target="../embeddings/oleObject2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4.emf"/><Relationship Id="rId4" Type="http://schemas.openxmlformats.org/officeDocument/2006/relationships/oleObject" Target="../embeddings/oleObject4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call811.com/" TargetMode="External"/><Relationship Id="rId5" Type="http://schemas.openxmlformats.org/officeDocument/2006/relationships/hyperlink" Target="http://www.commongroundalliance.com/" TargetMode="External"/><Relationship Id="rId4" Type="http://schemas.openxmlformats.org/officeDocument/2006/relationships/hyperlink" Target="http://www.tgn.com.ar/prevencion/empresasrelacionadas" TargetMode="Externa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4 Imagen" descr="Gráfico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2356317"/>
            <a:ext cx="9144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PREVENCIÓN DE DAÑOS DE TERCEROS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“Nuestro desafío permanente”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7734" y="6093296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142875"/>
            <a:ext cx="9144000" cy="40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00000"/>
              </a:lnSpc>
            </a:pPr>
            <a:endParaRPr lang="es-AR" altLang="es-AR" sz="24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107503" y="1417043"/>
            <a:ext cx="8928993" cy="5128865"/>
            <a:chOff x="381000" y="1581773"/>
            <a:chExt cx="8382000" cy="4765675"/>
          </a:xfrm>
        </p:grpSpPr>
        <p:pic>
          <p:nvPicPr>
            <p:cNvPr id="17" name="Picture 5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1581773"/>
              <a:ext cx="3200400" cy="2360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5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4096373"/>
              <a:ext cx="3200400" cy="2251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5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810373"/>
              <a:ext cx="5019675" cy="4257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0" y="552098"/>
            <a:ext cx="9144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 smtClean="0">
                <a:solidFill>
                  <a:srgbClr val="FF0000"/>
                </a:solidFill>
              </a:rPr>
              <a:t>MOTIVOS DE LA </a:t>
            </a:r>
            <a:r>
              <a:rPr lang="es-ES" altLang="es-AR" sz="2400" b="1" dirty="0">
                <a:solidFill>
                  <a:srgbClr val="FF0000"/>
                </a:solidFill>
              </a:rPr>
              <a:t>PREVENCIÓN DE DAÑOS</a:t>
            </a:r>
            <a:endParaRPr lang="es-AR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AR" altLang="es-AR" sz="2000" b="1" dirty="0" smtClean="0">
                <a:solidFill>
                  <a:srgbClr val="FF0000"/>
                </a:solidFill>
              </a:rPr>
              <a:t>CONSECUENCIAS </a:t>
            </a:r>
            <a:r>
              <a:rPr lang="es-AR" altLang="es-AR" sz="2000" b="1" dirty="0">
                <a:solidFill>
                  <a:srgbClr val="FF0000"/>
                </a:solidFill>
              </a:rPr>
              <a:t>DE UNA ROTURA</a:t>
            </a:r>
            <a:endParaRPr lang="es-ES" altLang="es-AR" sz="2000" b="1" dirty="0">
              <a:solidFill>
                <a:srgbClr val="FF0000"/>
              </a:solidFill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2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142875"/>
            <a:ext cx="9144000" cy="40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00000"/>
              </a:lnSpc>
            </a:pPr>
            <a:endParaRPr lang="es-AR" altLang="es-AR" sz="24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457200" y="908050"/>
            <a:ext cx="8077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100000"/>
              </a:lnSpc>
            </a:pPr>
            <a:endParaRPr lang="es-AR" altLang="es-AR" sz="2400" b="1"/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511175" y="908050"/>
            <a:ext cx="8382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100000"/>
              </a:lnSpc>
            </a:pPr>
            <a:endParaRPr lang="es-AR" altLang="es-AR" sz="2400" b="1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3"/>
          <a:stretch/>
        </p:blipFill>
        <p:spPr bwMode="auto">
          <a:xfrm>
            <a:off x="129833" y="1670050"/>
            <a:ext cx="8906663" cy="4450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0" y="594320"/>
            <a:ext cx="9144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 smtClean="0">
                <a:solidFill>
                  <a:srgbClr val="FF0000"/>
                </a:solidFill>
              </a:rPr>
              <a:t>MOTIVOS DE LA </a:t>
            </a:r>
            <a:r>
              <a:rPr lang="es-ES" altLang="es-AR" sz="2400" b="1" dirty="0">
                <a:solidFill>
                  <a:srgbClr val="FF0000"/>
                </a:solidFill>
              </a:rPr>
              <a:t>PREVENCIÓN DE DAÑOS</a:t>
            </a:r>
            <a:endParaRPr lang="es-AR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AR" altLang="es-AR" sz="2000" b="1" dirty="0" smtClean="0">
                <a:solidFill>
                  <a:srgbClr val="FF0000"/>
                </a:solidFill>
              </a:rPr>
              <a:t>CONSECUENCIAS </a:t>
            </a:r>
            <a:r>
              <a:rPr lang="es-AR" altLang="es-AR" sz="2000" b="1" dirty="0">
                <a:solidFill>
                  <a:srgbClr val="FF0000"/>
                </a:solidFill>
              </a:rPr>
              <a:t>DE UNA ROTURA</a:t>
            </a:r>
            <a:endParaRPr lang="es-ES" altLang="es-AR" sz="2000" b="1" dirty="0">
              <a:solidFill>
                <a:srgbClr val="FF0000"/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07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5"/>
          <a:stretch/>
        </p:blipFill>
        <p:spPr bwMode="auto">
          <a:xfrm>
            <a:off x="168432" y="908050"/>
            <a:ext cx="8724743" cy="536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1 Imagen" descr="pp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41"/>
          <a:stretch/>
        </p:blipFill>
        <p:spPr bwMode="auto">
          <a:xfrm>
            <a:off x="0" y="0"/>
            <a:ext cx="9144000" cy="103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142875"/>
            <a:ext cx="9144000" cy="40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00000"/>
              </a:lnSpc>
            </a:pPr>
            <a:endParaRPr lang="es-AR" altLang="es-AR" sz="24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0" y="572376"/>
            <a:ext cx="9144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 smtClean="0">
                <a:solidFill>
                  <a:srgbClr val="FF0000"/>
                </a:solidFill>
              </a:rPr>
              <a:t>MOTIVOS DE LA </a:t>
            </a:r>
            <a:r>
              <a:rPr lang="es-ES" altLang="es-AR" sz="2400" b="1" dirty="0">
                <a:solidFill>
                  <a:srgbClr val="FF0000"/>
                </a:solidFill>
              </a:rPr>
              <a:t>PREVENCIÓN DE DAÑOS</a:t>
            </a:r>
            <a:endParaRPr lang="es-AR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AR" altLang="es-AR" sz="2000" b="1" dirty="0" smtClean="0">
                <a:solidFill>
                  <a:srgbClr val="FF0000"/>
                </a:solidFill>
              </a:rPr>
              <a:t>CONSECUENCIAS </a:t>
            </a:r>
            <a:r>
              <a:rPr lang="es-AR" altLang="es-AR" sz="2000" b="1" dirty="0">
                <a:solidFill>
                  <a:srgbClr val="FF0000"/>
                </a:solidFill>
              </a:rPr>
              <a:t>DE UNA ROTURA</a:t>
            </a:r>
            <a:endParaRPr lang="es-ES" altLang="es-AR" sz="2000" b="1" dirty="0">
              <a:solidFill>
                <a:srgbClr val="FF0000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12738" y="6272613"/>
            <a:ext cx="8528050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s-ES" sz="1400" b="1" dirty="0" smtClean="0">
                <a:solidFill>
                  <a:srgbClr val="285E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(*): </a:t>
            </a:r>
            <a:r>
              <a:rPr lang="es-ES_tradnl" sz="1400" dirty="0" smtClean="0">
                <a:solidFill>
                  <a:srgbClr val="285E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Para calcular el </a:t>
            </a:r>
            <a:r>
              <a:rPr lang="es-ES_tradnl" sz="1400" b="1" i="1" dirty="0" smtClean="0">
                <a:solidFill>
                  <a:srgbClr val="285E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s-ES_tradnl" sz="1400" dirty="0" smtClean="0">
                <a:solidFill>
                  <a:srgbClr val="285E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en metros </a:t>
            </a:r>
            <a:r>
              <a:rPr lang="es-ES_tradnl" sz="1400" dirty="0">
                <a:solidFill>
                  <a:srgbClr val="285E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s-ES_tradnl" sz="1400" dirty="0" smtClean="0">
                <a:solidFill>
                  <a:srgbClr val="285E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utiliza una constante </a:t>
            </a:r>
            <a:r>
              <a:rPr lang="es-ES_tradnl" sz="1400" b="1" dirty="0" smtClean="0">
                <a:solidFill>
                  <a:srgbClr val="285E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0,793</a:t>
            </a:r>
            <a:r>
              <a:rPr lang="es-ES_tradnl" sz="1400" dirty="0" smtClean="0">
                <a:solidFill>
                  <a:srgbClr val="285E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(en lugar de 0,69), </a:t>
            </a:r>
            <a:r>
              <a:rPr lang="es-ES_tradnl" sz="1400" dirty="0">
                <a:solidFill>
                  <a:srgbClr val="285E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donde </a:t>
            </a:r>
            <a:r>
              <a:rPr lang="es-ES_tradnl" sz="1400" b="1" i="1" dirty="0" smtClean="0">
                <a:solidFill>
                  <a:srgbClr val="285E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ES_tradnl" sz="1400" dirty="0" smtClean="0">
                <a:solidFill>
                  <a:srgbClr val="285E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400" dirty="0">
                <a:solidFill>
                  <a:srgbClr val="285E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 expresa en kg/cm2 y </a:t>
            </a:r>
            <a:r>
              <a:rPr lang="es-ES_tradnl" sz="1400" b="1" i="1" dirty="0" smtClean="0">
                <a:solidFill>
                  <a:srgbClr val="285E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s-ES_tradnl" sz="1400" dirty="0" smtClean="0">
                <a:solidFill>
                  <a:srgbClr val="285E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es-ES_tradnl" sz="1400" dirty="0">
                <a:solidFill>
                  <a:srgbClr val="285E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pulgadas</a:t>
            </a:r>
            <a:r>
              <a:rPr lang="es-ES_tradnl" sz="1400" dirty="0" smtClean="0">
                <a:solidFill>
                  <a:srgbClr val="285E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Solo válida para el metano.</a:t>
            </a:r>
            <a:endParaRPr lang="es-ES" sz="1400" b="1" dirty="0" smtClean="0">
              <a:solidFill>
                <a:srgbClr val="285E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61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142875"/>
            <a:ext cx="9144000" cy="40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00000"/>
              </a:lnSpc>
            </a:pPr>
            <a:endParaRPr lang="es-AR" altLang="es-AR" sz="24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1988840"/>
            <a:ext cx="91440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CASOS REALES </a:t>
            </a:r>
            <a:r>
              <a:rPr lang="es-AR" altLang="es-AR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ROTURAS </a:t>
            </a:r>
            <a:r>
              <a:rPr lang="es-AR" altLang="es-AR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POR </a:t>
            </a:r>
            <a:r>
              <a:rPr lang="es-AR" altLang="es-AR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TERCEROS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(Es lo que queremos evitar y el objetivo de nuestra tarea diaria)</a:t>
            </a:r>
            <a:endParaRPr lang="es-ES" altLang="es-AR" sz="44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49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0" y="695991"/>
            <a:ext cx="91440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AR" sz="2000" b="1" dirty="0" smtClean="0">
                <a:solidFill>
                  <a:srgbClr val="FF0000"/>
                </a:solidFill>
              </a:rPr>
              <a:t>ROTURA DE GASODUCTO DE ALIMENTACIÓN</a:t>
            </a:r>
          </a:p>
          <a:p>
            <a:pPr algn="ctr">
              <a:spcBef>
                <a:spcPct val="50000"/>
              </a:spcBef>
            </a:pPr>
            <a:r>
              <a:rPr lang="es-ES" altLang="es-AR" sz="2000" b="1" dirty="0" smtClean="0">
                <a:solidFill>
                  <a:srgbClr val="FF0000"/>
                </a:solidFill>
              </a:rPr>
              <a:t>PILCANIYEU - BARILOCHE</a:t>
            </a:r>
            <a:endParaRPr lang="es-ES" altLang="es-AR" sz="2000" b="1" dirty="0">
              <a:solidFill>
                <a:srgbClr val="FF0000"/>
              </a:solidFill>
            </a:endParaRPr>
          </a:p>
        </p:txBody>
      </p:sp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536150"/>
            <a:ext cx="3371850" cy="254317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36150"/>
            <a:ext cx="3371850" cy="253365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279350"/>
            <a:ext cx="3371850" cy="242887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279350"/>
            <a:ext cx="3362325" cy="246697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62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0" y="689897"/>
            <a:ext cx="91440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AR" sz="2000" b="1" dirty="0" smtClean="0">
                <a:solidFill>
                  <a:srgbClr val="FF0000"/>
                </a:solidFill>
              </a:rPr>
              <a:t>ROTURA DE GASODUCTO DE ALIMENTACIÓN</a:t>
            </a:r>
          </a:p>
          <a:p>
            <a:pPr algn="ctr">
              <a:spcBef>
                <a:spcPct val="50000"/>
              </a:spcBef>
            </a:pPr>
            <a:r>
              <a:rPr lang="es-ES" altLang="es-AR" sz="2000" b="1" dirty="0" smtClean="0">
                <a:solidFill>
                  <a:srgbClr val="FF0000"/>
                </a:solidFill>
              </a:rPr>
              <a:t>PILCANIYEU - BARILOCHE</a:t>
            </a:r>
            <a:endParaRPr lang="es-ES" altLang="es-AR" sz="2000" b="1" dirty="0">
              <a:solidFill>
                <a:srgbClr val="FF0000"/>
              </a:solidFill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1552252"/>
            <a:ext cx="9144000" cy="36769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76250" indent="-190500"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952500" indent="-285750"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2463800" indent="-609600"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3162300" indent="-508000">
              <a:buChar char="–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3860800" indent="-508000"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4318000" indent="-5080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4775200" indent="-5080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5232400" indent="-5080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5689600" indent="-5080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just">
              <a:buClr>
                <a:schemeClr val="tx1"/>
              </a:buClr>
              <a:buFontTx/>
              <a:buBlip>
                <a:blip r:embed="rId3"/>
              </a:buBlip>
            </a:pPr>
            <a:r>
              <a:rPr lang="es-ES" altLang="es-AR" sz="2000" b="1" i="1" dirty="0" smtClean="0">
                <a:solidFill>
                  <a:srgbClr val="000099"/>
                </a:solidFill>
                <a:latin typeface="Arial" pitchFamily="34" charset="0"/>
              </a:rPr>
              <a:t>Causa:</a:t>
            </a:r>
            <a:r>
              <a:rPr lang="es-ES" altLang="es-AR" sz="2000" b="1" dirty="0" smtClean="0">
                <a:solidFill>
                  <a:srgbClr val="000099"/>
                </a:solidFill>
                <a:latin typeface="Arial" pitchFamily="34" charset="0"/>
              </a:rPr>
              <a:t>  Impacto de una R</a:t>
            </a:r>
            <a:r>
              <a:rPr lang="es-ES" altLang="es-AR" sz="2000" b="1" dirty="0" smtClean="0">
                <a:solidFill>
                  <a:srgbClr val="000099"/>
                </a:solidFill>
                <a:latin typeface="Arial" pitchFamily="34" charset="0"/>
                <a:cs typeface="Times New Roman" pitchFamily="18" charset="0"/>
              </a:rPr>
              <a:t>etroexcavadora</a:t>
            </a:r>
          </a:p>
          <a:p>
            <a:pPr algn="just">
              <a:buClr>
                <a:schemeClr val="tx1"/>
              </a:buClr>
              <a:buBlip>
                <a:blip r:embed="rId3"/>
              </a:buBlip>
            </a:pPr>
            <a:r>
              <a:rPr lang="es-ES" altLang="es-AR" sz="2000" b="1" i="1" dirty="0">
                <a:solidFill>
                  <a:srgbClr val="000099"/>
                </a:solidFill>
                <a:latin typeface="Arial" pitchFamily="34" charset="0"/>
              </a:rPr>
              <a:t>Cuando: </a:t>
            </a:r>
            <a:r>
              <a:rPr lang="es-AR" altLang="es-AR" sz="2000" b="1" dirty="0" smtClean="0">
                <a:solidFill>
                  <a:srgbClr val="000099"/>
                </a:solidFill>
                <a:latin typeface="Arial" pitchFamily="34" charset="0"/>
              </a:rPr>
              <a:t>29 de mayo de 2012</a:t>
            </a:r>
            <a:endParaRPr lang="es-ES" altLang="es-AR" sz="2000" b="1" dirty="0" smtClean="0">
              <a:solidFill>
                <a:srgbClr val="000099"/>
              </a:solidFill>
              <a:latin typeface="Arial" pitchFamily="34" charset="0"/>
              <a:cs typeface="Times New Roman" pitchFamily="18" charset="0"/>
            </a:endParaRPr>
          </a:p>
          <a:p>
            <a:pPr algn="just">
              <a:buClr>
                <a:schemeClr val="tx1"/>
              </a:buClr>
              <a:buFontTx/>
              <a:buBlip>
                <a:blip r:embed="rId3"/>
              </a:buBlip>
            </a:pPr>
            <a:r>
              <a:rPr lang="es-ES" altLang="es-AR" sz="2000" b="1" i="1" dirty="0">
                <a:solidFill>
                  <a:srgbClr val="000099"/>
                </a:solidFill>
                <a:latin typeface="Arial" pitchFamily="34" charset="0"/>
              </a:rPr>
              <a:t>Consecuencias:</a:t>
            </a:r>
          </a:p>
          <a:p>
            <a:pPr lvl="1" algn="just">
              <a:buClr>
                <a:schemeClr val="tx1"/>
              </a:buClr>
              <a:buFontTx/>
              <a:buChar char="o"/>
            </a:pPr>
            <a:r>
              <a:rPr lang="es-ES" altLang="es-AR" sz="1600" b="1" i="1" dirty="0" smtClean="0">
                <a:solidFill>
                  <a:srgbClr val="000099"/>
                </a:solidFill>
                <a:latin typeface="Arial" pitchFamily="34" charset="0"/>
              </a:rPr>
              <a:t>Usuarios </a:t>
            </a:r>
            <a:r>
              <a:rPr lang="es-ES" altLang="es-AR" sz="1600" b="1" i="1" dirty="0">
                <a:solidFill>
                  <a:srgbClr val="000099"/>
                </a:solidFill>
                <a:latin typeface="Arial" pitchFamily="34" charset="0"/>
              </a:rPr>
              <a:t>afectados:</a:t>
            </a:r>
            <a:r>
              <a:rPr lang="es-ES" altLang="es-AR" sz="1600" b="1" dirty="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es-ES" altLang="es-AR" sz="1600" b="1" dirty="0">
                <a:solidFill>
                  <a:srgbClr val="FF0000"/>
                </a:solidFill>
                <a:latin typeface="Arial" pitchFamily="34" charset="0"/>
              </a:rPr>
              <a:t>44.027</a:t>
            </a:r>
          </a:p>
          <a:p>
            <a:pPr lvl="1" algn="just">
              <a:buClr>
                <a:schemeClr val="tx1"/>
              </a:buClr>
              <a:buFontTx/>
              <a:buChar char="o"/>
            </a:pPr>
            <a:r>
              <a:rPr lang="es-ES" altLang="es-AR" sz="1600" b="1" i="1" dirty="0" smtClean="0">
                <a:solidFill>
                  <a:srgbClr val="000099"/>
                </a:solidFill>
                <a:latin typeface="Arial" pitchFamily="34" charset="0"/>
              </a:rPr>
              <a:t>Duración </a:t>
            </a:r>
            <a:r>
              <a:rPr lang="es-ES" altLang="es-AR" sz="1600" b="1" i="1" dirty="0">
                <a:solidFill>
                  <a:srgbClr val="000099"/>
                </a:solidFill>
                <a:latin typeface="Arial" pitchFamily="34" charset="0"/>
              </a:rPr>
              <a:t>de la interrupción del servicio:</a:t>
            </a:r>
            <a:r>
              <a:rPr lang="es-ES" altLang="es-AR" sz="1600" b="1" dirty="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es-ES" altLang="es-AR" sz="1600" b="1" dirty="0">
                <a:solidFill>
                  <a:srgbClr val="FF0000"/>
                </a:solidFill>
                <a:latin typeface="Arial" pitchFamily="34" charset="0"/>
              </a:rPr>
              <a:t>4 días y 5 horas</a:t>
            </a:r>
          </a:p>
          <a:p>
            <a:pPr lvl="1" algn="just">
              <a:buClr>
                <a:schemeClr val="tx1"/>
              </a:buClr>
              <a:buFontTx/>
              <a:buChar char="o"/>
            </a:pPr>
            <a:r>
              <a:rPr lang="es-ES" altLang="es-AR" sz="1600" b="1" i="1" dirty="0" smtClean="0">
                <a:solidFill>
                  <a:srgbClr val="000099"/>
                </a:solidFill>
                <a:latin typeface="Arial" pitchFamily="34" charset="0"/>
              </a:rPr>
              <a:t>Repercusión </a:t>
            </a:r>
            <a:r>
              <a:rPr lang="es-ES" altLang="es-AR" sz="1600" b="1" i="1" dirty="0">
                <a:solidFill>
                  <a:srgbClr val="000099"/>
                </a:solidFill>
                <a:latin typeface="Arial" pitchFamily="34" charset="0"/>
              </a:rPr>
              <a:t>Pública:</a:t>
            </a:r>
            <a:r>
              <a:rPr lang="es-ES" altLang="es-AR" sz="1600" b="1" dirty="0">
                <a:solidFill>
                  <a:srgbClr val="000099"/>
                </a:solidFill>
                <a:latin typeface="Arial" pitchFamily="34" charset="0"/>
              </a:rPr>
              <a:t> Medios locales y nacionales</a:t>
            </a:r>
          </a:p>
          <a:p>
            <a:pPr lvl="1" algn="just">
              <a:buClr>
                <a:schemeClr val="tx1"/>
              </a:buClr>
              <a:buFontTx/>
              <a:buChar char="o"/>
            </a:pPr>
            <a:r>
              <a:rPr lang="es-ES" altLang="es-AR" sz="1600" b="1" dirty="0" smtClean="0">
                <a:solidFill>
                  <a:srgbClr val="000099"/>
                </a:solidFill>
                <a:latin typeface="Arial" pitchFamily="34" charset="0"/>
              </a:rPr>
              <a:t>El </a:t>
            </a:r>
            <a:r>
              <a:rPr lang="es-ES" altLang="es-AR" sz="1600" b="1" dirty="0">
                <a:solidFill>
                  <a:srgbClr val="000099"/>
                </a:solidFill>
                <a:latin typeface="Arial" pitchFamily="34" charset="0"/>
              </a:rPr>
              <a:t>excavador contaba con Interferencias, pero </a:t>
            </a:r>
            <a:r>
              <a:rPr lang="es-ES" altLang="es-AR" sz="1600" b="1" dirty="0">
                <a:solidFill>
                  <a:srgbClr val="FF0000"/>
                </a:solidFill>
                <a:latin typeface="Arial" pitchFamily="34" charset="0"/>
              </a:rPr>
              <a:t>no informó tareas a realizar en el punto siniestrado</a:t>
            </a:r>
            <a:r>
              <a:rPr lang="es-ES" altLang="es-AR" sz="1600" b="1" dirty="0" smtClean="0">
                <a:solidFill>
                  <a:srgbClr val="000099"/>
                </a:solidFill>
                <a:latin typeface="Arial" pitchFamily="34" charset="0"/>
              </a:rPr>
              <a:t>.</a:t>
            </a:r>
          </a:p>
          <a:p>
            <a:pPr algn="just">
              <a:buClr>
                <a:schemeClr val="tx1"/>
              </a:buClr>
              <a:buFontTx/>
              <a:buChar char="o"/>
            </a:pPr>
            <a:endParaRPr lang="es-ES" altLang="es-AR" sz="2000" b="1" dirty="0">
              <a:solidFill>
                <a:srgbClr val="000099"/>
              </a:solidFill>
              <a:latin typeface="Arial" pitchFamily="34" charset="0"/>
            </a:endParaRPr>
          </a:p>
          <a:p>
            <a:pPr algn="just">
              <a:buClr>
                <a:schemeClr val="tx1"/>
              </a:buClr>
              <a:buFontTx/>
              <a:buNone/>
            </a:pPr>
            <a:endParaRPr lang="es-ES" altLang="es-AR" sz="500" b="1" dirty="0">
              <a:solidFill>
                <a:srgbClr val="000099"/>
              </a:solidFill>
              <a:latin typeface="Arial" pitchFamily="34" charset="0"/>
            </a:endParaRPr>
          </a:p>
          <a:p>
            <a:pPr algn="just">
              <a:buClr>
                <a:schemeClr val="tx1"/>
              </a:buClr>
              <a:buFontTx/>
              <a:buBlip>
                <a:blip r:embed="rId3"/>
              </a:buBlip>
            </a:pPr>
            <a:r>
              <a:rPr lang="es-ES" altLang="es-AR" sz="2000" b="1" dirty="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es-ES" altLang="es-AR" sz="2000" b="1" i="1" dirty="0">
                <a:solidFill>
                  <a:srgbClr val="000099"/>
                </a:solidFill>
                <a:latin typeface="Arial" pitchFamily="34" charset="0"/>
              </a:rPr>
              <a:t>Observaciones:</a:t>
            </a:r>
            <a:r>
              <a:rPr lang="es-ES" altLang="es-AR" sz="2000" b="1" dirty="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es-ES" altLang="es-AR" sz="2000" b="1" dirty="0">
                <a:solidFill>
                  <a:srgbClr val="FF0000"/>
                </a:solidFill>
                <a:latin typeface="Arial" pitchFamily="34" charset="0"/>
                <a:cs typeface="Times New Roman" pitchFamily="18" charset="0"/>
              </a:rPr>
              <a:t>La magnitud de la emergencia </a:t>
            </a:r>
            <a:r>
              <a:rPr lang="es-ES" altLang="es-AR" sz="2000" b="1" dirty="0" smtClean="0">
                <a:solidFill>
                  <a:srgbClr val="FF0000"/>
                </a:solidFill>
                <a:latin typeface="Arial" pitchFamily="34" charset="0"/>
                <a:cs typeface="Times New Roman" pitchFamily="18" charset="0"/>
              </a:rPr>
              <a:t>requirió toda la capacidad de la operadora en el lugar,</a:t>
            </a:r>
            <a:r>
              <a:rPr lang="es-ES" altLang="es-AR" sz="2000" b="1" dirty="0" smtClean="0">
                <a:solidFill>
                  <a:srgbClr val="000099"/>
                </a:solidFill>
                <a:latin typeface="Arial" pitchFamily="34" charset="0"/>
                <a:cs typeface="Times New Roman" pitchFamily="18" charset="0"/>
              </a:rPr>
              <a:t> el </a:t>
            </a:r>
            <a:r>
              <a:rPr lang="es-ES" altLang="es-AR" sz="2000" b="1" dirty="0">
                <a:solidFill>
                  <a:srgbClr val="000099"/>
                </a:solidFill>
                <a:latin typeface="Arial" pitchFamily="34" charset="0"/>
                <a:cs typeface="Times New Roman" pitchFamily="18" charset="0"/>
              </a:rPr>
              <a:t>apoyo de otras </a:t>
            </a:r>
            <a:r>
              <a:rPr lang="es-ES" altLang="es-AR" sz="2000" b="1" dirty="0" smtClean="0">
                <a:solidFill>
                  <a:srgbClr val="000099"/>
                </a:solidFill>
                <a:latin typeface="Arial" pitchFamily="34" charset="0"/>
                <a:cs typeface="Times New Roman" pitchFamily="18" charset="0"/>
              </a:rPr>
              <a:t>reparticiones de la operadora (incluida su </a:t>
            </a:r>
            <a:r>
              <a:rPr lang="es-ES" altLang="es-AR" sz="2000" b="1" dirty="0">
                <a:solidFill>
                  <a:srgbClr val="000099"/>
                </a:solidFill>
                <a:latin typeface="Arial" pitchFamily="34" charset="0"/>
                <a:cs typeface="Times New Roman" pitchFamily="18" charset="0"/>
              </a:rPr>
              <a:t>Sede </a:t>
            </a:r>
            <a:r>
              <a:rPr lang="es-ES" altLang="es-AR" sz="2000" b="1" dirty="0" smtClean="0">
                <a:solidFill>
                  <a:srgbClr val="000099"/>
                </a:solidFill>
                <a:latin typeface="Arial" pitchFamily="34" charset="0"/>
                <a:cs typeface="Times New Roman" pitchFamily="18" charset="0"/>
              </a:rPr>
              <a:t>Central) </a:t>
            </a:r>
            <a:r>
              <a:rPr lang="es-ES" altLang="es-AR" sz="2000" b="1" dirty="0">
                <a:solidFill>
                  <a:srgbClr val="000099"/>
                </a:solidFill>
                <a:latin typeface="Arial" pitchFamily="34" charset="0"/>
                <a:cs typeface="Times New Roman" pitchFamily="18" charset="0"/>
              </a:rPr>
              <a:t>y Fuerzas </a:t>
            </a:r>
            <a:r>
              <a:rPr lang="es-ES" altLang="es-AR" sz="2000" b="1" dirty="0" smtClean="0">
                <a:solidFill>
                  <a:srgbClr val="000099"/>
                </a:solidFill>
                <a:latin typeface="Arial" pitchFamily="34" charset="0"/>
                <a:cs typeface="Times New Roman" pitchFamily="18" charset="0"/>
              </a:rPr>
              <a:t>Externas.</a:t>
            </a:r>
            <a:endParaRPr lang="es-AR" altLang="es-AR" sz="2000" b="1" dirty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63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0" y="667858"/>
            <a:ext cx="91440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AR" sz="2000" b="1" dirty="0" smtClean="0">
                <a:solidFill>
                  <a:srgbClr val="FF0000"/>
                </a:solidFill>
              </a:rPr>
              <a:t>ROTURA DE GASODUCTO DE TRANSPORTE</a:t>
            </a:r>
          </a:p>
          <a:p>
            <a:pPr algn="ctr">
              <a:spcBef>
                <a:spcPct val="50000"/>
              </a:spcBef>
            </a:pPr>
            <a:r>
              <a:rPr lang="es-ES" altLang="es-AR" sz="2000" b="1" dirty="0" smtClean="0">
                <a:solidFill>
                  <a:srgbClr val="FF0000"/>
                </a:solidFill>
              </a:rPr>
              <a:t>GELLINGEN - BÉLGICA</a:t>
            </a:r>
            <a:endParaRPr lang="es-ES" altLang="es-AR" sz="2000" b="1" dirty="0">
              <a:solidFill>
                <a:srgbClr val="FF0000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1730937"/>
            <a:ext cx="91440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AR" b="1" dirty="0">
                <a:solidFill>
                  <a:srgbClr val="000099"/>
                </a:solidFill>
                <a:latin typeface="Arial" pitchFamily="34" charset="0"/>
                <a:cs typeface="Arial" charset="0"/>
              </a:rPr>
              <a:t>Accidente en </a:t>
            </a:r>
            <a:r>
              <a:rPr lang="es-AR" b="1" dirty="0" err="1" smtClean="0">
                <a:solidFill>
                  <a:srgbClr val="000099"/>
                </a:solidFill>
                <a:latin typeface="Arial" pitchFamily="34" charset="0"/>
                <a:cs typeface="Arial" charset="0"/>
              </a:rPr>
              <a:t>Pque</a:t>
            </a:r>
            <a:r>
              <a:rPr lang="es-AR" b="1" dirty="0" smtClean="0">
                <a:solidFill>
                  <a:srgbClr val="000099"/>
                </a:solidFill>
                <a:latin typeface="Arial" pitchFamily="34" charset="0"/>
                <a:cs typeface="Arial" charset="0"/>
              </a:rPr>
              <a:t>. Industrial; Diámetro </a:t>
            </a:r>
            <a:r>
              <a:rPr lang="es-AR" b="1" dirty="0">
                <a:solidFill>
                  <a:srgbClr val="000099"/>
                </a:solidFill>
                <a:latin typeface="Arial" pitchFamily="34" charset="0"/>
                <a:cs typeface="Arial" charset="0"/>
              </a:rPr>
              <a:t>40”;  MAPO: 80 Bar;  </a:t>
            </a:r>
            <a:r>
              <a:rPr lang="es-AR" b="1" dirty="0" err="1">
                <a:solidFill>
                  <a:srgbClr val="000099"/>
                </a:solidFill>
                <a:latin typeface="Arial" pitchFamily="34" charset="0"/>
                <a:cs typeface="Arial" charset="0"/>
              </a:rPr>
              <a:t>Esp</a:t>
            </a:r>
            <a:r>
              <a:rPr lang="es-AR" b="1" dirty="0">
                <a:solidFill>
                  <a:srgbClr val="000099"/>
                </a:solidFill>
                <a:latin typeface="Arial" pitchFamily="34" charset="0"/>
                <a:cs typeface="Arial" charset="0"/>
              </a:rPr>
              <a:t>: </a:t>
            </a:r>
            <a:r>
              <a:rPr lang="es-A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13 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mm</a:t>
            </a:r>
            <a:endParaRPr lang="es-E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2205038"/>
            <a:ext cx="4321175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0"/>
          <p:cNvGrpSpPr>
            <a:grpSpLocks/>
          </p:cNvGrpSpPr>
          <p:nvPr/>
        </p:nvGrpSpPr>
        <p:grpSpPr bwMode="auto">
          <a:xfrm>
            <a:off x="3995738" y="3862388"/>
            <a:ext cx="4824412" cy="2808287"/>
            <a:chOff x="341" y="954"/>
            <a:chExt cx="5257" cy="3071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" y="1874"/>
              <a:ext cx="2845" cy="2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7" y="954"/>
              <a:ext cx="2301" cy="3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6588191" y="2401888"/>
            <a:ext cx="213981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AR" sz="1400" b="1" dirty="0">
                <a:solidFill>
                  <a:srgbClr val="000099"/>
                </a:solidFill>
                <a:latin typeface="Arial" pitchFamily="34" charset="0"/>
                <a:cs typeface="Arial" charset="0"/>
              </a:rPr>
              <a:t>Fuente: ARIA No.27681</a:t>
            </a:r>
            <a:endParaRPr lang="es-ES" sz="1400" b="1" dirty="0">
              <a:solidFill>
                <a:srgbClr val="000099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32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0" y="562598"/>
            <a:ext cx="91440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AR" sz="2000" b="1" dirty="0" smtClean="0">
                <a:solidFill>
                  <a:srgbClr val="FF0000"/>
                </a:solidFill>
              </a:rPr>
              <a:t>ROTURA DE GASODUCTO DE TRANSPORTE</a:t>
            </a:r>
          </a:p>
          <a:p>
            <a:pPr algn="ctr">
              <a:spcBef>
                <a:spcPct val="50000"/>
              </a:spcBef>
            </a:pPr>
            <a:r>
              <a:rPr lang="es-ES" altLang="es-AR" sz="2000" b="1" dirty="0" smtClean="0">
                <a:solidFill>
                  <a:srgbClr val="FF0000"/>
                </a:solidFill>
              </a:rPr>
              <a:t>GELLINGEN - BÉLGICA</a:t>
            </a:r>
            <a:endParaRPr lang="es-ES" altLang="es-AR" sz="2000" b="1" dirty="0">
              <a:solidFill>
                <a:srgbClr val="FF0000"/>
              </a:solidFill>
            </a:endParaRPr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0"/>
          <a:stretch>
            <a:fillRect/>
          </a:stretch>
        </p:blipFill>
        <p:spPr bwMode="auto">
          <a:xfrm>
            <a:off x="498475" y="1914332"/>
            <a:ext cx="8286750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1806392" y="1412776"/>
            <a:ext cx="7230104" cy="55884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s-AR" b="1" dirty="0">
                <a:solidFill>
                  <a:srgbClr val="000099"/>
                </a:solidFill>
                <a:latin typeface="Arial" pitchFamily="34" charset="0"/>
                <a:cs typeface="Arial" charset="0"/>
              </a:rPr>
              <a:t>Diámetro: 40”; </a:t>
            </a:r>
            <a:r>
              <a:rPr lang="es-AR" b="1" dirty="0" smtClean="0">
                <a:solidFill>
                  <a:srgbClr val="000099"/>
                </a:solidFill>
                <a:latin typeface="Arial" pitchFamily="34" charset="0"/>
                <a:cs typeface="Arial" charset="0"/>
              </a:rPr>
              <a:t>Presión de rotura: 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70 Bar </a:t>
            </a:r>
            <a:r>
              <a:rPr lang="es-AR" b="1" dirty="0">
                <a:solidFill>
                  <a:srgbClr val="000099"/>
                </a:solidFill>
                <a:latin typeface="Arial" pitchFamily="34" charset="0"/>
                <a:cs typeface="Arial" charset="0"/>
                <a:sym typeface="Wingdings" panose="05000000000000000000" pitchFamily="2" charset="2"/>
              </a:rPr>
              <a:t></a:t>
            </a:r>
            <a:r>
              <a:rPr lang="es-AR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Wingdings" panose="05000000000000000000" pitchFamily="2" charset="2"/>
              </a:rPr>
              <a:t> </a:t>
            </a:r>
            <a:r>
              <a:rPr lang="es-A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= 266 </a:t>
            </a:r>
            <a:r>
              <a:rPr lang="es-A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mts</a:t>
            </a:r>
            <a:endParaRPr lang="es-ES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3" t="45073" r="35237" b="46072"/>
          <a:stretch>
            <a:fillRect/>
          </a:stretch>
        </p:blipFill>
        <p:spPr bwMode="auto">
          <a:xfrm>
            <a:off x="6167" y="1396946"/>
            <a:ext cx="16637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60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0" y="648334"/>
            <a:ext cx="91440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AR" sz="2000" b="1" dirty="0" smtClean="0">
                <a:solidFill>
                  <a:srgbClr val="FF0000"/>
                </a:solidFill>
              </a:rPr>
              <a:t>ROTURA DE GASODUCTO DE TRANSPORTE</a:t>
            </a:r>
          </a:p>
          <a:p>
            <a:pPr algn="ctr">
              <a:spcBef>
                <a:spcPct val="50000"/>
              </a:spcBef>
            </a:pPr>
            <a:r>
              <a:rPr lang="es-ES" altLang="es-AR" sz="2000" b="1" dirty="0" smtClean="0">
                <a:solidFill>
                  <a:srgbClr val="FF0000"/>
                </a:solidFill>
              </a:rPr>
              <a:t>GELLINGEN - BÉLGICA</a:t>
            </a:r>
            <a:endParaRPr lang="es-ES" altLang="es-AR" sz="2000" b="1" dirty="0">
              <a:solidFill>
                <a:srgbClr val="FF0000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570038" y="1484783"/>
            <a:ext cx="6410325" cy="58714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AR" b="1" dirty="0">
                <a:solidFill>
                  <a:srgbClr val="000099"/>
                </a:solidFill>
                <a:latin typeface="Arial" pitchFamily="34" charset="0"/>
                <a:cs typeface="Arial" charset="0"/>
              </a:rPr>
              <a:t>ZONA AFECTADA POR EL </a:t>
            </a:r>
            <a:r>
              <a:rPr lang="es-AR" b="1" dirty="0" smtClean="0">
                <a:solidFill>
                  <a:srgbClr val="000099"/>
                </a:solidFill>
                <a:latin typeface="Arial" pitchFamily="34" charset="0"/>
                <a:cs typeface="Arial" charset="0"/>
              </a:rPr>
              <a:t>CALOR (r </a:t>
            </a:r>
            <a:r>
              <a:rPr lang="es-AR" b="1" dirty="0">
                <a:solidFill>
                  <a:srgbClr val="000099"/>
                </a:solidFill>
                <a:latin typeface="Arial" pitchFamily="34" charset="0"/>
                <a:cs typeface="Arial" charset="0"/>
              </a:rPr>
              <a:t>= 266 </a:t>
            </a:r>
            <a:r>
              <a:rPr lang="es-AR" b="1" dirty="0" err="1">
                <a:solidFill>
                  <a:srgbClr val="000099"/>
                </a:solidFill>
                <a:latin typeface="Arial" pitchFamily="34" charset="0"/>
                <a:cs typeface="Arial" charset="0"/>
              </a:rPr>
              <a:t>mts</a:t>
            </a:r>
            <a:r>
              <a:rPr lang="es-AR" b="1" dirty="0">
                <a:solidFill>
                  <a:srgbClr val="000099"/>
                </a:solidFill>
                <a:latin typeface="Arial" pitchFamily="34" charset="0"/>
                <a:cs typeface="Arial" charset="0"/>
              </a:rPr>
              <a:t>)</a:t>
            </a:r>
            <a:endParaRPr lang="es-ES" b="1" dirty="0">
              <a:solidFill>
                <a:srgbClr val="000099"/>
              </a:solidFill>
              <a:latin typeface="Arial" pitchFamily="34" charset="0"/>
              <a:cs typeface="Arial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13" y="4727812"/>
            <a:ext cx="3516312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88" y="2279887"/>
            <a:ext cx="3535362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0" t="4405"/>
          <a:stretch>
            <a:fillRect/>
          </a:stretch>
        </p:blipFill>
        <p:spPr bwMode="auto">
          <a:xfrm>
            <a:off x="301625" y="2208450"/>
            <a:ext cx="4795838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4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0" y="635060"/>
            <a:ext cx="91440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AR" sz="2000" b="1" dirty="0" smtClean="0">
                <a:solidFill>
                  <a:srgbClr val="FF0000"/>
                </a:solidFill>
              </a:rPr>
              <a:t>ROTURA DE GASODUCTO DE TRANSPORTE</a:t>
            </a:r>
          </a:p>
          <a:p>
            <a:pPr algn="ctr">
              <a:spcBef>
                <a:spcPct val="50000"/>
              </a:spcBef>
            </a:pPr>
            <a:r>
              <a:rPr lang="es-ES" altLang="es-AR" sz="2000" b="1" dirty="0" smtClean="0">
                <a:solidFill>
                  <a:srgbClr val="FF0000"/>
                </a:solidFill>
              </a:rPr>
              <a:t>GELLINGEN - BÉLGICA</a:t>
            </a:r>
            <a:endParaRPr lang="es-ES" altLang="es-AR" sz="2000" b="1" dirty="0">
              <a:solidFill>
                <a:srgbClr val="FF0000"/>
              </a:solidFill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0" y="1496834"/>
            <a:ext cx="9144000" cy="51692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76250" indent="-190500"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952500" indent="-285750"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2463800" indent="-609600"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3162300" indent="-508000">
              <a:buChar char="–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3860800" indent="-508000"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4318000" indent="-5080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4775200" indent="-5080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5232400" indent="-5080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5689600" indent="-5080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just">
              <a:buClr>
                <a:schemeClr val="tx1"/>
              </a:buClr>
              <a:buFontTx/>
              <a:buBlip>
                <a:blip r:embed="rId3"/>
              </a:buBlip>
            </a:pPr>
            <a:r>
              <a:rPr lang="es-ES" altLang="es-AR" sz="2000" b="1" i="1" dirty="0" smtClean="0">
                <a:solidFill>
                  <a:srgbClr val="000099"/>
                </a:solidFill>
                <a:latin typeface="Arial" pitchFamily="34" charset="0"/>
              </a:rPr>
              <a:t>Causa:</a:t>
            </a:r>
            <a:r>
              <a:rPr lang="es-ES" altLang="es-AR" sz="2000" b="1" dirty="0" smtClean="0">
                <a:solidFill>
                  <a:srgbClr val="000099"/>
                </a:solidFill>
                <a:latin typeface="Arial" pitchFamily="34" charset="0"/>
              </a:rPr>
              <a:t>  Daño con una R</a:t>
            </a:r>
            <a:r>
              <a:rPr lang="es-ES" altLang="es-AR" sz="2000" b="1" dirty="0" smtClean="0">
                <a:solidFill>
                  <a:srgbClr val="000099"/>
                </a:solidFill>
                <a:latin typeface="Arial" pitchFamily="34" charset="0"/>
                <a:cs typeface="Times New Roman" pitchFamily="18" charset="0"/>
              </a:rPr>
              <a:t>etroexcavadora</a:t>
            </a:r>
          </a:p>
          <a:p>
            <a:pPr algn="just">
              <a:buClr>
                <a:schemeClr val="tx1"/>
              </a:buClr>
              <a:buBlip>
                <a:blip r:embed="rId3"/>
              </a:buBlip>
            </a:pPr>
            <a:r>
              <a:rPr lang="es-ES" altLang="es-AR" sz="2000" b="1" i="1" dirty="0">
                <a:solidFill>
                  <a:srgbClr val="000099"/>
                </a:solidFill>
                <a:latin typeface="Arial" pitchFamily="34" charset="0"/>
              </a:rPr>
              <a:t>Cuando: </a:t>
            </a:r>
            <a:r>
              <a:rPr lang="es-AR" altLang="es-AR" sz="2000" b="1" dirty="0" smtClean="0">
                <a:solidFill>
                  <a:srgbClr val="000099"/>
                </a:solidFill>
                <a:latin typeface="Arial" pitchFamily="34" charset="0"/>
              </a:rPr>
              <a:t>30 de julio de 2004</a:t>
            </a:r>
            <a:endParaRPr lang="es-ES" altLang="es-AR" sz="2000" b="1" dirty="0" smtClean="0">
              <a:solidFill>
                <a:srgbClr val="000099"/>
              </a:solidFill>
              <a:latin typeface="Arial" pitchFamily="34" charset="0"/>
              <a:cs typeface="Times New Roman" pitchFamily="18" charset="0"/>
            </a:endParaRPr>
          </a:p>
          <a:p>
            <a:pPr algn="just">
              <a:buClr>
                <a:schemeClr val="tx1"/>
              </a:buClr>
              <a:buFontTx/>
              <a:buBlip>
                <a:blip r:embed="rId3"/>
              </a:buBlip>
            </a:pPr>
            <a:r>
              <a:rPr lang="es-ES" altLang="es-AR" sz="2000" b="1" i="1" dirty="0">
                <a:solidFill>
                  <a:srgbClr val="000099"/>
                </a:solidFill>
                <a:latin typeface="Arial" pitchFamily="34" charset="0"/>
              </a:rPr>
              <a:t>Consecuencias:</a:t>
            </a:r>
          </a:p>
          <a:p>
            <a:pPr lvl="1" algn="just">
              <a:buClr>
                <a:schemeClr val="tx1"/>
              </a:buClr>
              <a:buFontTx/>
              <a:buChar char="o"/>
            </a:pPr>
            <a:r>
              <a:rPr lang="es-ES" altLang="es-AR" sz="1600" b="1" i="1" dirty="0" smtClean="0">
                <a:solidFill>
                  <a:srgbClr val="000099"/>
                </a:solidFill>
                <a:latin typeface="Arial" pitchFamily="34" charset="0"/>
              </a:rPr>
              <a:t>Muertos:</a:t>
            </a:r>
            <a:r>
              <a:rPr lang="es-ES" altLang="es-AR" sz="1600" b="1" dirty="0" smtClean="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es-ES" altLang="es-AR" sz="1600" b="1" dirty="0">
                <a:solidFill>
                  <a:srgbClr val="FF0000"/>
                </a:solidFill>
                <a:latin typeface="Arial" pitchFamily="34" charset="0"/>
              </a:rPr>
              <a:t>24 </a:t>
            </a:r>
            <a:r>
              <a:rPr lang="es-AR" altLang="es-AR" sz="1600" b="1" dirty="0">
                <a:solidFill>
                  <a:srgbClr val="FF0000"/>
                </a:solidFill>
                <a:latin typeface="Arial" pitchFamily="34" charset="0"/>
              </a:rPr>
              <a:t> (5 bomberos, 1 policía, operarios</a:t>
            </a:r>
            <a:r>
              <a:rPr lang="es-AR" altLang="es-AR" sz="1600" b="1" dirty="0" smtClean="0">
                <a:solidFill>
                  <a:srgbClr val="FF0000"/>
                </a:solidFill>
                <a:latin typeface="Arial" pitchFamily="34" charset="0"/>
              </a:rPr>
              <a:t>)</a:t>
            </a:r>
          </a:p>
          <a:p>
            <a:pPr lvl="1" algn="just">
              <a:buClr>
                <a:schemeClr val="tx1"/>
              </a:buClr>
              <a:buFontTx/>
              <a:buChar char="o"/>
            </a:pPr>
            <a:r>
              <a:rPr lang="es-AR" altLang="es-AR" sz="1600" b="1" i="1" dirty="0">
                <a:solidFill>
                  <a:srgbClr val="000099"/>
                </a:solidFill>
                <a:latin typeface="Arial" pitchFamily="34" charset="0"/>
              </a:rPr>
              <a:t>Heridos: </a:t>
            </a:r>
            <a:r>
              <a:rPr lang="es-AR" altLang="es-AR" sz="1600" b="1" dirty="0" smtClean="0">
                <a:solidFill>
                  <a:srgbClr val="FF0000"/>
                </a:solidFill>
                <a:latin typeface="Arial" pitchFamily="34" charset="0"/>
              </a:rPr>
              <a:t>132</a:t>
            </a:r>
          </a:p>
          <a:p>
            <a:pPr lvl="1" algn="just">
              <a:buClr>
                <a:schemeClr val="tx1"/>
              </a:buClr>
              <a:buFontTx/>
              <a:buChar char="o"/>
            </a:pPr>
            <a:r>
              <a:rPr lang="es-AR" altLang="es-AR" sz="1600" b="1" i="1" dirty="0" smtClean="0">
                <a:solidFill>
                  <a:srgbClr val="000099"/>
                </a:solidFill>
                <a:latin typeface="Arial" pitchFamily="34" charset="0"/>
              </a:rPr>
              <a:t>Edificios</a:t>
            </a:r>
          </a:p>
          <a:p>
            <a:pPr lvl="1" algn="just">
              <a:buClr>
                <a:schemeClr val="tx1"/>
              </a:buClr>
              <a:buFontTx/>
              <a:buChar char="o"/>
            </a:pPr>
            <a:r>
              <a:rPr lang="es-AR" altLang="es-AR" sz="1600" b="1" i="1" dirty="0" smtClean="0">
                <a:solidFill>
                  <a:srgbClr val="000099"/>
                </a:solidFill>
                <a:latin typeface="Arial" pitchFamily="34" charset="0"/>
              </a:rPr>
              <a:t>Instalaciones</a:t>
            </a:r>
          </a:p>
          <a:p>
            <a:pPr lvl="1" algn="just">
              <a:buClr>
                <a:schemeClr val="tx1"/>
              </a:buClr>
              <a:buFontTx/>
              <a:buChar char="o"/>
            </a:pPr>
            <a:r>
              <a:rPr lang="es-AR" altLang="es-AR" sz="1600" b="1" i="1" dirty="0">
                <a:solidFill>
                  <a:srgbClr val="000099"/>
                </a:solidFill>
                <a:latin typeface="Arial" pitchFamily="34" charset="0"/>
              </a:rPr>
              <a:t>Decenas de </a:t>
            </a:r>
            <a:r>
              <a:rPr lang="es-AR" altLang="es-AR" sz="1600" b="1" i="1" dirty="0" smtClean="0">
                <a:solidFill>
                  <a:srgbClr val="000099"/>
                </a:solidFill>
                <a:latin typeface="Arial" pitchFamily="34" charset="0"/>
              </a:rPr>
              <a:t>vehículos</a:t>
            </a:r>
          </a:p>
          <a:p>
            <a:pPr lvl="1" algn="just">
              <a:buClr>
                <a:schemeClr val="tx1"/>
              </a:buClr>
              <a:buFontTx/>
              <a:buChar char="o"/>
            </a:pPr>
            <a:r>
              <a:rPr lang="es-AR" altLang="es-AR" sz="1600" b="1" i="1" dirty="0" smtClean="0">
                <a:solidFill>
                  <a:srgbClr val="000099"/>
                </a:solidFill>
                <a:latin typeface="Arial" pitchFamily="34" charset="0"/>
              </a:rPr>
              <a:t>TOTAL </a:t>
            </a:r>
            <a:r>
              <a:rPr lang="es-AR" altLang="es-AR" sz="1600" b="1" i="1" dirty="0">
                <a:solidFill>
                  <a:srgbClr val="000099"/>
                </a:solidFill>
                <a:latin typeface="Arial" pitchFamily="34" charset="0"/>
              </a:rPr>
              <a:t>PÉRDIDAS: </a:t>
            </a:r>
            <a:r>
              <a:rPr lang="es-AR" altLang="es-AR" sz="1600" b="1" dirty="0" smtClean="0">
                <a:solidFill>
                  <a:srgbClr val="FF0000"/>
                </a:solidFill>
                <a:latin typeface="Arial" pitchFamily="34" charset="0"/>
              </a:rPr>
              <a:t>€100.000.000-</a:t>
            </a:r>
          </a:p>
          <a:p>
            <a:pPr algn="just" eaLnBrk="1" hangingPunct="1">
              <a:buClr>
                <a:schemeClr val="tx1"/>
              </a:buClr>
              <a:buBlip>
                <a:blip r:embed="rId3"/>
              </a:buBlip>
              <a:defRPr/>
            </a:pPr>
            <a:r>
              <a:rPr lang="es-AR" sz="2000" b="1" i="1" dirty="0" smtClean="0">
                <a:solidFill>
                  <a:srgbClr val="000099"/>
                </a:solidFill>
                <a:latin typeface="Arial" pitchFamily="34" charset="0"/>
              </a:rPr>
              <a:t>¿Qué </a:t>
            </a:r>
            <a:r>
              <a:rPr lang="es-AR" sz="2000" b="1" i="1" dirty="0">
                <a:solidFill>
                  <a:srgbClr val="000099"/>
                </a:solidFill>
                <a:latin typeface="Arial" pitchFamily="34" charset="0"/>
              </a:rPr>
              <a:t>fue lo que falló?</a:t>
            </a:r>
          </a:p>
          <a:p>
            <a:pPr lvl="1" algn="just">
              <a:buClr>
                <a:schemeClr val="tx1"/>
              </a:buClr>
              <a:buFontTx/>
              <a:buChar char="o"/>
              <a:defRPr/>
            </a:pPr>
            <a:r>
              <a:rPr lang="es-AR" sz="1600" b="1" i="1" dirty="0" smtClean="0">
                <a:solidFill>
                  <a:srgbClr val="000099"/>
                </a:solidFill>
                <a:latin typeface="Arial" pitchFamily="34" charset="0"/>
              </a:rPr>
              <a:t>Mala </a:t>
            </a:r>
            <a:r>
              <a:rPr lang="es-AR" sz="1600" b="1" i="1" dirty="0">
                <a:solidFill>
                  <a:srgbClr val="000099"/>
                </a:solidFill>
                <a:latin typeface="Arial" pitchFamily="34" charset="0"/>
              </a:rPr>
              <a:t>señalización de la cañería.</a:t>
            </a:r>
          </a:p>
          <a:p>
            <a:pPr lvl="1" algn="just">
              <a:buClr>
                <a:schemeClr val="tx1"/>
              </a:buClr>
              <a:buFontTx/>
              <a:buChar char="o"/>
              <a:defRPr/>
            </a:pPr>
            <a:r>
              <a:rPr lang="es-AR" sz="1600" b="1" i="1" dirty="0" smtClean="0">
                <a:solidFill>
                  <a:srgbClr val="000099"/>
                </a:solidFill>
                <a:latin typeface="Arial" pitchFamily="34" charset="0"/>
              </a:rPr>
              <a:t>Negligencia </a:t>
            </a:r>
            <a:r>
              <a:rPr lang="es-AR" sz="1600" b="1" i="1" dirty="0">
                <a:solidFill>
                  <a:srgbClr val="000099"/>
                </a:solidFill>
                <a:latin typeface="Arial" pitchFamily="34" charset="0"/>
              </a:rPr>
              <a:t>del </a:t>
            </a:r>
            <a:r>
              <a:rPr lang="es-AR" sz="1600" b="1" dirty="0">
                <a:solidFill>
                  <a:srgbClr val="FF0000"/>
                </a:solidFill>
                <a:latin typeface="Arial" pitchFamily="34" charset="0"/>
              </a:rPr>
              <a:t>Operador</a:t>
            </a:r>
            <a:r>
              <a:rPr lang="es-AR" sz="1600" b="1" i="1" dirty="0">
                <a:solidFill>
                  <a:srgbClr val="000099"/>
                </a:solidFill>
                <a:latin typeface="Arial" pitchFamily="34" charset="0"/>
              </a:rPr>
              <a:t> por no difundir la ubicación de sus instalaciones.</a:t>
            </a:r>
          </a:p>
          <a:p>
            <a:pPr lvl="1" algn="just">
              <a:buClr>
                <a:schemeClr val="tx1"/>
              </a:buClr>
              <a:buFontTx/>
              <a:buChar char="o"/>
              <a:defRPr/>
            </a:pPr>
            <a:r>
              <a:rPr lang="es-AR" sz="1600" b="1" i="1" dirty="0" smtClean="0">
                <a:solidFill>
                  <a:srgbClr val="000099"/>
                </a:solidFill>
                <a:latin typeface="Arial" pitchFamily="34" charset="0"/>
              </a:rPr>
              <a:t>Desconocimiento </a:t>
            </a:r>
            <a:r>
              <a:rPr lang="es-AR" sz="1600" b="1" i="1" dirty="0">
                <a:solidFill>
                  <a:srgbClr val="000099"/>
                </a:solidFill>
                <a:latin typeface="Arial" pitchFamily="34" charset="0"/>
              </a:rPr>
              <a:t>de las instalaciones por parte del </a:t>
            </a:r>
            <a:r>
              <a:rPr lang="es-AR" sz="1600" b="1" dirty="0">
                <a:solidFill>
                  <a:srgbClr val="FF0000"/>
                </a:solidFill>
                <a:latin typeface="Arial" pitchFamily="34" charset="0"/>
              </a:rPr>
              <a:t>Excavador</a:t>
            </a:r>
            <a:r>
              <a:rPr lang="es-AR" sz="1600" b="1" i="1" dirty="0">
                <a:solidFill>
                  <a:srgbClr val="000099"/>
                </a:solidFill>
                <a:latin typeface="Arial" pitchFamily="34" charset="0"/>
              </a:rPr>
              <a:t>.</a:t>
            </a:r>
          </a:p>
          <a:p>
            <a:pPr lvl="1" algn="just">
              <a:buClr>
                <a:schemeClr val="tx1"/>
              </a:buClr>
              <a:buFontTx/>
              <a:buChar char="o"/>
              <a:defRPr/>
            </a:pPr>
            <a:r>
              <a:rPr lang="es-AR" sz="1600" b="1" i="1" dirty="0" smtClean="0">
                <a:solidFill>
                  <a:srgbClr val="000099"/>
                </a:solidFill>
                <a:latin typeface="Arial" pitchFamily="34" charset="0"/>
              </a:rPr>
              <a:t>Negligencia </a:t>
            </a:r>
            <a:r>
              <a:rPr lang="es-AR" sz="1600" b="1" i="1" dirty="0">
                <a:solidFill>
                  <a:srgbClr val="000099"/>
                </a:solidFill>
                <a:latin typeface="Arial" pitchFamily="34" charset="0"/>
              </a:rPr>
              <a:t>del </a:t>
            </a:r>
            <a:r>
              <a:rPr lang="es-AR" sz="1600" b="1" dirty="0">
                <a:solidFill>
                  <a:srgbClr val="FF0000"/>
                </a:solidFill>
                <a:latin typeface="Arial" pitchFamily="34" charset="0"/>
              </a:rPr>
              <a:t>Excavador</a:t>
            </a:r>
            <a:r>
              <a:rPr lang="es-AR" sz="1600" b="1" i="1" dirty="0">
                <a:solidFill>
                  <a:srgbClr val="000099"/>
                </a:solidFill>
                <a:latin typeface="Arial" pitchFamily="34" charset="0"/>
              </a:rPr>
              <a:t> al ocultar el accidente ocurrido (tapar el ducto </a:t>
            </a:r>
            <a:r>
              <a:rPr lang="es-AR" sz="1600" b="1" i="1" dirty="0" smtClean="0">
                <a:solidFill>
                  <a:srgbClr val="000099"/>
                </a:solidFill>
                <a:latin typeface="Arial" pitchFamily="34" charset="0"/>
              </a:rPr>
              <a:t>dañado</a:t>
            </a:r>
            <a:r>
              <a:rPr lang="es-AR" sz="1600" b="1" i="1" dirty="0">
                <a:solidFill>
                  <a:srgbClr val="000099"/>
                </a:solidFill>
                <a:latin typeface="Arial" pitchFamily="34" charset="0"/>
              </a:rPr>
              <a:t>).</a:t>
            </a:r>
          </a:p>
          <a:p>
            <a:pPr lvl="1" algn="just">
              <a:buClr>
                <a:schemeClr val="tx1"/>
              </a:buClr>
              <a:buFontTx/>
              <a:buChar char="o"/>
              <a:defRPr/>
            </a:pPr>
            <a:r>
              <a:rPr lang="es-AR" sz="1600" b="1" i="1" dirty="0" smtClean="0">
                <a:solidFill>
                  <a:srgbClr val="000099"/>
                </a:solidFill>
                <a:latin typeface="Arial" pitchFamily="34" charset="0"/>
              </a:rPr>
              <a:t>No </a:t>
            </a:r>
            <a:r>
              <a:rPr lang="es-AR" sz="1600" b="1" i="1" dirty="0">
                <a:solidFill>
                  <a:srgbClr val="000099"/>
                </a:solidFill>
                <a:latin typeface="Arial" pitchFamily="34" charset="0"/>
              </a:rPr>
              <a:t>se verificó la existencia de ductos (interferencias) en la zona previo a cualquier tipo de trabajo que involucre excavaciones.</a:t>
            </a:r>
          </a:p>
          <a:p>
            <a:pPr lvl="1" algn="just">
              <a:buClr>
                <a:schemeClr val="tx1"/>
              </a:buClr>
              <a:buFontTx/>
              <a:buChar char="o"/>
              <a:defRPr/>
            </a:pPr>
            <a:r>
              <a:rPr lang="es-AR" sz="1600" b="1" i="1" dirty="0" smtClean="0">
                <a:solidFill>
                  <a:srgbClr val="000099"/>
                </a:solidFill>
                <a:latin typeface="Arial" pitchFamily="34" charset="0"/>
              </a:rPr>
              <a:t>No </a:t>
            </a:r>
            <a:r>
              <a:rPr lang="es-AR" sz="1600" b="1" i="1" dirty="0">
                <a:solidFill>
                  <a:srgbClr val="000099"/>
                </a:solidFill>
                <a:latin typeface="Arial" pitchFamily="34" charset="0"/>
              </a:rPr>
              <a:t>se gestionó el trabajo de excavación dentro de la Franja de Seguridad.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75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36512" y="923924"/>
            <a:ext cx="9180512" cy="4017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2000" indent="-3048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0495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15265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80035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25755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71475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17195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62915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s-ES" altLang="es-AR" sz="2200" b="1" dirty="0">
                <a:solidFill>
                  <a:srgbClr val="000099"/>
                </a:solidFill>
                <a:latin typeface="Arial" pitchFamily="34" charset="0"/>
              </a:rPr>
              <a:t>Objetivos: </a:t>
            </a:r>
          </a:p>
          <a:p>
            <a:pPr lvl="1" algn="just">
              <a:spcBef>
                <a:spcPct val="20000"/>
              </a:spcBef>
              <a:buFont typeface="Wingdings" pitchFamily="2" charset="2"/>
              <a:buChar char="§"/>
            </a:pPr>
            <a:r>
              <a:rPr lang="es-ES" altLang="es-AR" sz="2000" b="1" dirty="0" smtClean="0">
                <a:solidFill>
                  <a:srgbClr val="000099"/>
                </a:solidFill>
                <a:latin typeface="Arial" pitchFamily="34" charset="0"/>
              </a:rPr>
              <a:t>Detallar la normativa que rige la Prevención de Daños de Terceros (</a:t>
            </a:r>
            <a:r>
              <a:rPr lang="es-ES" altLang="es-AR" sz="2000" b="1" dirty="0" err="1" smtClean="0">
                <a:solidFill>
                  <a:srgbClr val="000099"/>
                </a:solidFill>
                <a:latin typeface="Arial" pitchFamily="34" charset="0"/>
              </a:rPr>
              <a:t>PdD</a:t>
            </a:r>
            <a:r>
              <a:rPr lang="es-ES" altLang="es-AR" sz="2000" b="1" dirty="0" smtClean="0">
                <a:solidFill>
                  <a:srgbClr val="000099"/>
                </a:solidFill>
                <a:latin typeface="Arial" pitchFamily="34" charset="0"/>
              </a:rPr>
              <a:t>) en ductos.</a:t>
            </a:r>
          </a:p>
          <a:p>
            <a:pPr lvl="1" algn="just">
              <a:lnSpc>
                <a:spcPct val="10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s-ES" altLang="es-AR" sz="2000" b="1" dirty="0" smtClean="0">
                <a:solidFill>
                  <a:srgbClr val="000099"/>
                </a:solidFill>
                <a:latin typeface="Arial" pitchFamily="34" charset="0"/>
              </a:rPr>
              <a:t>Entender los motivos que originan la actividad de Prevención de Daños.</a:t>
            </a:r>
          </a:p>
          <a:p>
            <a:pPr lvl="1" algn="just">
              <a:lnSpc>
                <a:spcPct val="10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s-ES" altLang="es-AR" sz="2000" b="1" dirty="0" smtClean="0">
                <a:solidFill>
                  <a:srgbClr val="000099"/>
                </a:solidFill>
                <a:latin typeface="Arial" pitchFamily="34" charset="0"/>
              </a:rPr>
              <a:t>Conocer casos reales de incidentes por daños de terceros.</a:t>
            </a:r>
          </a:p>
          <a:p>
            <a:pPr lvl="1" algn="just">
              <a:lnSpc>
                <a:spcPct val="10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s-ES" altLang="es-AR" sz="2000" b="1" dirty="0" smtClean="0">
                <a:solidFill>
                  <a:srgbClr val="000099"/>
                </a:solidFill>
                <a:latin typeface="Arial" pitchFamily="34" charset="0"/>
              </a:rPr>
              <a:t>Mencionar las penalidades que le caben a los terceros que dañan ductos.</a:t>
            </a:r>
            <a:endParaRPr lang="es-ES" altLang="es-AR" sz="2000" b="1" dirty="0">
              <a:solidFill>
                <a:srgbClr val="000099"/>
              </a:solidFill>
              <a:latin typeface="Arial" pitchFamily="34" charset="0"/>
            </a:endParaRPr>
          </a:p>
          <a:p>
            <a:pPr lvl="1" algn="just">
              <a:lnSpc>
                <a:spcPct val="10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s-ES" altLang="es-AR" sz="2000" b="1" dirty="0" smtClean="0">
                <a:solidFill>
                  <a:srgbClr val="000099"/>
                </a:solidFill>
                <a:latin typeface="Arial" pitchFamily="34" charset="0"/>
              </a:rPr>
              <a:t>Exponer las mejores prácticas </a:t>
            </a:r>
            <a:r>
              <a:rPr lang="es-ES" altLang="es-AR" sz="2000" b="1" dirty="0">
                <a:solidFill>
                  <a:srgbClr val="000099"/>
                </a:solidFill>
                <a:latin typeface="Arial" pitchFamily="34" charset="0"/>
              </a:rPr>
              <a:t>argentinas y mundiales en </a:t>
            </a:r>
            <a:r>
              <a:rPr lang="es-ES" altLang="es-AR" sz="2000" b="1" dirty="0" smtClean="0">
                <a:solidFill>
                  <a:srgbClr val="000099"/>
                </a:solidFill>
                <a:latin typeface="Arial" pitchFamily="34" charset="0"/>
              </a:rPr>
              <a:t>este tema.</a:t>
            </a:r>
          </a:p>
          <a:p>
            <a:pPr lvl="1" algn="just">
              <a:lnSpc>
                <a:spcPct val="10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s-ES" altLang="es-AR" sz="2000" b="1" dirty="0" smtClean="0">
                <a:solidFill>
                  <a:srgbClr val="000099"/>
                </a:solidFill>
                <a:latin typeface="Arial" pitchFamily="34" charset="0"/>
              </a:rPr>
              <a:t>Compartir experiencias entre los asistentes de </a:t>
            </a:r>
            <a:r>
              <a:rPr lang="es-ES" altLang="es-AR" sz="2000" b="1" dirty="0" err="1" smtClean="0">
                <a:solidFill>
                  <a:srgbClr val="000099"/>
                </a:solidFill>
                <a:latin typeface="Arial" pitchFamily="34" charset="0"/>
              </a:rPr>
              <a:t>PdD</a:t>
            </a:r>
            <a:endParaRPr lang="es-ES" altLang="es-AR" sz="2000" b="1" dirty="0" smtClean="0">
              <a:solidFill>
                <a:srgbClr val="000099"/>
              </a:solidFill>
              <a:latin typeface="Arial" pitchFamily="34" charset="0"/>
            </a:endParaRPr>
          </a:p>
          <a:p>
            <a:pPr lvl="1" algn="just">
              <a:lnSpc>
                <a:spcPct val="10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s-ES" altLang="es-AR" sz="2000" b="1" dirty="0" smtClean="0">
                <a:solidFill>
                  <a:srgbClr val="000099"/>
                </a:solidFill>
                <a:latin typeface="Arial" pitchFamily="34" charset="0"/>
              </a:rPr>
              <a:t>Invitarlos a participar de la Subcomisión de </a:t>
            </a:r>
            <a:r>
              <a:rPr lang="es-ES" altLang="es-AR" sz="2000" b="1" dirty="0" err="1" smtClean="0">
                <a:solidFill>
                  <a:srgbClr val="000099"/>
                </a:solidFill>
                <a:latin typeface="Arial" pitchFamily="34" charset="0"/>
              </a:rPr>
              <a:t>PdD</a:t>
            </a:r>
            <a:r>
              <a:rPr lang="es-ES" altLang="es-AR" sz="2000" b="1" dirty="0" smtClean="0">
                <a:solidFill>
                  <a:srgbClr val="000099"/>
                </a:solidFill>
                <a:latin typeface="Arial" pitchFamily="34" charset="0"/>
              </a:rPr>
              <a:t> del IAPG</a:t>
            </a:r>
            <a:endParaRPr lang="es-ES_tradnl" altLang="es-AR" sz="2000" dirty="0">
              <a:solidFill>
                <a:srgbClr val="000099"/>
              </a:solidFill>
              <a:latin typeface="Arial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4869160"/>
            <a:ext cx="8078432" cy="1900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0" y="641464"/>
            <a:ext cx="91440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AR" sz="2000" b="1" dirty="0" smtClean="0">
                <a:solidFill>
                  <a:srgbClr val="FF0000"/>
                </a:solidFill>
              </a:rPr>
              <a:t>ROTURA DE GASODUCTO</a:t>
            </a:r>
          </a:p>
          <a:p>
            <a:pPr algn="ctr">
              <a:spcBef>
                <a:spcPct val="50000"/>
              </a:spcBef>
            </a:pPr>
            <a:r>
              <a:rPr lang="es-AR" sz="2000" b="1" dirty="0" smtClean="0">
                <a:solidFill>
                  <a:srgbClr val="FF0000"/>
                </a:solidFill>
              </a:rPr>
              <a:t>TEXAS, MC KINNEY</a:t>
            </a:r>
            <a:r>
              <a:rPr lang="es-ES" altLang="es-AR" sz="2000" b="1" dirty="0" smtClean="0">
                <a:solidFill>
                  <a:srgbClr val="FF0000"/>
                </a:solidFill>
              </a:rPr>
              <a:t> – E.E.U.U.</a:t>
            </a:r>
            <a:endParaRPr lang="es-ES" altLang="es-AR" sz="2000" b="1" dirty="0">
              <a:solidFill>
                <a:srgbClr val="FF0000"/>
              </a:solidFill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  <p:pic>
        <p:nvPicPr>
          <p:cNvPr id="2" name="2012-08-28 Gas pipeline explosion Daño de 3eros Mc Kinney in Texas 45 se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1484784"/>
            <a:ext cx="8928992" cy="502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7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0" y="516696"/>
            <a:ext cx="91440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AR" sz="2000" b="1" dirty="0" smtClean="0">
                <a:solidFill>
                  <a:srgbClr val="FF0000"/>
                </a:solidFill>
              </a:rPr>
              <a:t>ROTURA DE GASODUCTO</a:t>
            </a:r>
          </a:p>
          <a:p>
            <a:pPr algn="ctr">
              <a:spcBef>
                <a:spcPct val="50000"/>
              </a:spcBef>
            </a:pPr>
            <a:r>
              <a:rPr lang="es-AR" sz="2000" b="1" dirty="0" smtClean="0">
                <a:solidFill>
                  <a:srgbClr val="FF0000"/>
                </a:solidFill>
              </a:rPr>
              <a:t>TEXAS, MC KINNEY</a:t>
            </a:r>
            <a:r>
              <a:rPr lang="es-ES" altLang="es-AR" sz="2000" b="1" dirty="0" smtClean="0">
                <a:solidFill>
                  <a:srgbClr val="FF0000"/>
                </a:solidFill>
              </a:rPr>
              <a:t> – E.E.U.U.</a:t>
            </a:r>
            <a:endParaRPr lang="es-ES" altLang="es-AR" sz="2000" b="1" dirty="0">
              <a:solidFill>
                <a:srgbClr val="FF0000"/>
              </a:solidFill>
            </a:endParaRPr>
          </a:p>
        </p:txBody>
      </p:sp>
      <p:pic>
        <p:nvPicPr>
          <p:cNvPr id="6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67" y="1378470"/>
            <a:ext cx="8792474" cy="495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7 Rectángulo"/>
          <p:cNvSpPr/>
          <p:nvPr/>
        </p:nvSpPr>
        <p:spPr>
          <a:xfrm>
            <a:off x="6664920" y="6332303"/>
            <a:ext cx="2232025" cy="40011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AR" b="1" dirty="0">
                <a:solidFill>
                  <a:srgbClr val="000099"/>
                </a:solidFill>
                <a:latin typeface="Arial" pitchFamily="34" charset="0"/>
                <a:cs typeface="Arial" charset="0"/>
              </a:rPr>
              <a:t>Video </a:t>
            </a:r>
            <a:r>
              <a:rPr lang="es-AR" sz="1600" b="1" dirty="0">
                <a:solidFill>
                  <a:srgbClr val="000099"/>
                </a:solidFill>
                <a:latin typeface="Arial" pitchFamily="34" charset="0"/>
                <a:cs typeface="Arial" charset="0"/>
              </a:rPr>
              <a:t>(45 </a:t>
            </a:r>
            <a:r>
              <a:rPr lang="es-AR" sz="1600" b="1" dirty="0" err="1">
                <a:solidFill>
                  <a:srgbClr val="000099"/>
                </a:solidFill>
                <a:latin typeface="Arial" pitchFamily="34" charset="0"/>
                <a:cs typeface="Arial" charset="0"/>
              </a:rPr>
              <a:t>seg</a:t>
            </a:r>
            <a:r>
              <a:rPr lang="es-AR" sz="1600" b="1" dirty="0">
                <a:solidFill>
                  <a:srgbClr val="000099"/>
                </a:solidFill>
                <a:latin typeface="Arial" pitchFamily="34" charset="0"/>
                <a:cs typeface="Arial" charset="0"/>
              </a:rPr>
              <a:t>)…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95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1520054"/>
            <a:ext cx="9144000" cy="171289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76250" indent="-190500"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952500" indent="-285750"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2463800" indent="-609600"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3162300" indent="-508000">
              <a:buChar char="–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3860800" indent="-508000"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4318000" indent="-5080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4775200" indent="-5080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5232400" indent="-5080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5689600" indent="-5080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just">
              <a:buClr>
                <a:schemeClr val="tx1"/>
              </a:buClr>
              <a:buFontTx/>
              <a:buBlip>
                <a:blip r:embed="rId3"/>
              </a:buBlip>
            </a:pPr>
            <a:r>
              <a:rPr lang="es-ES" altLang="es-AR" sz="2000" b="1" i="1" dirty="0" smtClean="0">
                <a:solidFill>
                  <a:srgbClr val="000099"/>
                </a:solidFill>
                <a:latin typeface="Arial" pitchFamily="34" charset="0"/>
              </a:rPr>
              <a:t>Causa:</a:t>
            </a:r>
            <a:r>
              <a:rPr lang="es-ES" altLang="es-AR" sz="2000" b="1" dirty="0" smtClean="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es-ES" altLang="es-AR" sz="2000" b="1" dirty="0">
                <a:solidFill>
                  <a:srgbClr val="000099"/>
                </a:solidFill>
                <a:latin typeface="Arial" pitchFamily="34" charset="0"/>
              </a:rPr>
              <a:t>Impacto de una R</a:t>
            </a:r>
            <a:r>
              <a:rPr lang="es-ES" altLang="es-AR" sz="2000" b="1" dirty="0">
                <a:solidFill>
                  <a:srgbClr val="000099"/>
                </a:solidFill>
                <a:latin typeface="Arial" pitchFamily="34" charset="0"/>
                <a:cs typeface="Times New Roman" pitchFamily="18" charset="0"/>
              </a:rPr>
              <a:t>etroexcavadora</a:t>
            </a:r>
            <a:endParaRPr lang="es-ES" altLang="es-AR" sz="2000" b="1" dirty="0" smtClean="0">
              <a:solidFill>
                <a:srgbClr val="000099"/>
              </a:solidFill>
              <a:latin typeface="Arial" pitchFamily="34" charset="0"/>
              <a:cs typeface="Times New Roman" pitchFamily="18" charset="0"/>
            </a:endParaRPr>
          </a:p>
          <a:p>
            <a:pPr algn="just">
              <a:buClr>
                <a:schemeClr val="tx1"/>
              </a:buClr>
              <a:buBlip>
                <a:blip r:embed="rId3"/>
              </a:buBlip>
            </a:pPr>
            <a:r>
              <a:rPr lang="es-ES" altLang="es-AR" sz="2000" b="1" i="1" dirty="0">
                <a:solidFill>
                  <a:srgbClr val="000099"/>
                </a:solidFill>
                <a:latin typeface="Arial" pitchFamily="34" charset="0"/>
              </a:rPr>
              <a:t>Cuando: </a:t>
            </a:r>
            <a:r>
              <a:rPr lang="es-AR" altLang="es-AR" sz="2000" b="1" dirty="0" smtClean="0">
                <a:solidFill>
                  <a:srgbClr val="000099"/>
                </a:solidFill>
                <a:latin typeface="Arial" pitchFamily="34" charset="0"/>
              </a:rPr>
              <a:t>28 de agosto de 2012</a:t>
            </a:r>
            <a:endParaRPr lang="es-ES" altLang="es-AR" sz="2000" b="1" dirty="0" smtClean="0">
              <a:solidFill>
                <a:srgbClr val="000099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0" y="657698"/>
            <a:ext cx="91440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AR" sz="2000" b="1" dirty="0" smtClean="0">
                <a:solidFill>
                  <a:srgbClr val="FF0000"/>
                </a:solidFill>
              </a:rPr>
              <a:t>ROTURA DE GASODUCTO</a:t>
            </a:r>
          </a:p>
          <a:p>
            <a:pPr algn="ctr">
              <a:spcBef>
                <a:spcPct val="50000"/>
              </a:spcBef>
            </a:pPr>
            <a:r>
              <a:rPr lang="es-AR" sz="2000" b="1" dirty="0" smtClean="0">
                <a:solidFill>
                  <a:srgbClr val="FF0000"/>
                </a:solidFill>
              </a:rPr>
              <a:t>TEXAS, MC KINNEY</a:t>
            </a:r>
            <a:r>
              <a:rPr lang="es-ES" altLang="es-AR" sz="2000" b="1" dirty="0" smtClean="0">
                <a:solidFill>
                  <a:srgbClr val="FF0000"/>
                </a:solidFill>
              </a:rPr>
              <a:t> – E.E.U.U.</a:t>
            </a:r>
            <a:endParaRPr lang="es-ES" altLang="es-AR" sz="2000" b="1" dirty="0">
              <a:solidFill>
                <a:srgbClr val="FF0000"/>
              </a:solidFill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66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0" y="632724"/>
            <a:ext cx="91440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AR" sz="2000" b="1" dirty="0" smtClean="0">
                <a:solidFill>
                  <a:srgbClr val="FF0000"/>
                </a:solidFill>
              </a:rPr>
              <a:t>ROTURA DE POLIDUCTO</a:t>
            </a:r>
          </a:p>
          <a:p>
            <a:pPr algn="ctr">
              <a:spcBef>
                <a:spcPct val="50000"/>
              </a:spcBef>
            </a:pPr>
            <a:r>
              <a:rPr lang="es-AR" sz="2000" b="1" dirty="0" smtClean="0">
                <a:solidFill>
                  <a:srgbClr val="FF0000"/>
                </a:solidFill>
              </a:rPr>
              <a:t>YATASTO - SALTA</a:t>
            </a:r>
            <a:endParaRPr lang="es-ES" altLang="es-AR" sz="2000" b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479251"/>
            <a:ext cx="7993063" cy="523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59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24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522255"/>
            <a:ext cx="9144000" cy="28650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76250" indent="-190500"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952500" indent="-285750"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2463800" indent="-609600"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3162300" indent="-508000">
              <a:buChar char="–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3860800" indent="-508000"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4318000" indent="-5080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4775200" indent="-5080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5232400" indent="-5080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5689600" indent="-5080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just">
              <a:buClr>
                <a:schemeClr val="tx1"/>
              </a:buClr>
              <a:buFontTx/>
              <a:buBlip>
                <a:blip r:embed="rId3"/>
              </a:buBlip>
            </a:pPr>
            <a:r>
              <a:rPr lang="es-ES" altLang="es-AR" sz="2000" b="1" i="1" dirty="0" smtClean="0">
                <a:solidFill>
                  <a:srgbClr val="000099"/>
                </a:solidFill>
                <a:latin typeface="Arial" pitchFamily="34" charset="0"/>
              </a:rPr>
              <a:t>Causa:</a:t>
            </a:r>
            <a:r>
              <a:rPr lang="es-ES" altLang="es-AR" sz="2000" b="1" dirty="0" smtClean="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es-ES" altLang="es-AR" sz="2000" b="1" dirty="0">
                <a:solidFill>
                  <a:srgbClr val="000099"/>
                </a:solidFill>
                <a:latin typeface="Arial" pitchFamily="34" charset="0"/>
              </a:rPr>
              <a:t>Impacto de una </a:t>
            </a:r>
            <a:r>
              <a:rPr lang="es-ES" altLang="es-AR" sz="2000" b="1" dirty="0" smtClean="0">
                <a:solidFill>
                  <a:srgbClr val="000099"/>
                </a:solidFill>
                <a:latin typeface="Arial" pitchFamily="34" charset="0"/>
              </a:rPr>
              <a:t>Cargadora Frontal</a:t>
            </a:r>
            <a:endParaRPr lang="es-ES" altLang="es-AR" sz="2000" b="1" dirty="0" smtClean="0">
              <a:solidFill>
                <a:srgbClr val="000099"/>
              </a:solidFill>
              <a:latin typeface="Arial" pitchFamily="34" charset="0"/>
              <a:cs typeface="Times New Roman" pitchFamily="18" charset="0"/>
            </a:endParaRPr>
          </a:p>
          <a:p>
            <a:pPr algn="just">
              <a:buClr>
                <a:schemeClr val="tx1"/>
              </a:buClr>
              <a:buBlip>
                <a:blip r:embed="rId3"/>
              </a:buBlip>
            </a:pPr>
            <a:r>
              <a:rPr lang="es-ES" altLang="es-AR" sz="2000" b="1" i="1" dirty="0">
                <a:solidFill>
                  <a:srgbClr val="000099"/>
                </a:solidFill>
                <a:latin typeface="Arial" pitchFamily="34" charset="0"/>
              </a:rPr>
              <a:t>Cuando: </a:t>
            </a:r>
            <a:r>
              <a:rPr lang="es-AR" altLang="es-AR" sz="2000" b="1" dirty="0" smtClean="0">
                <a:solidFill>
                  <a:srgbClr val="000099"/>
                </a:solidFill>
                <a:latin typeface="Arial" pitchFamily="34" charset="0"/>
              </a:rPr>
              <a:t>04 de agosto de 2012</a:t>
            </a:r>
            <a:endParaRPr lang="es-ES" altLang="es-AR" sz="2000" b="1" dirty="0" smtClean="0">
              <a:solidFill>
                <a:srgbClr val="000099"/>
              </a:solidFill>
              <a:latin typeface="Arial" pitchFamily="34" charset="0"/>
              <a:cs typeface="Times New Roman" pitchFamily="18" charset="0"/>
            </a:endParaRPr>
          </a:p>
          <a:p>
            <a:pPr algn="just">
              <a:buClr>
                <a:schemeClr val="tx1"/>
              </a:buClr>
              <a:buFontTx/>
              <a:buBlip>
                <a:blip r:embed="rId3"/>
              </a:buBlip>
            </a:pPr>
            <a:r>
              <a:rPr lang="es-ES" altLang="es-AR" sz="2000" b="1" i="1" dirty="0">
                <a:solidFill>
                  <a:srgbClr val="000099"/>
                </a:solidFill>
                <a:latin typeface="Arial" pitchFamily="34" charset="0"/>
              </a:rPr>
              <a:t>Consecuencias:</a:t>
            </a:r>
          </a:p>
          <a:p>
            <a:pPr lvl="1" algn="just">
              <a:buClr>
                <a:schemeClr val="tx1"/>
              </a:buClr>
              <a:buFontTx/>
              <a:buChar char="o"/>
            </a:pPr>
            <a:r>
              <a:rPr lang="es-AR" sz="1600" b="1" i="1" dirty="0">
                <a:solidFill>
                  <a:srgbClr val="000099"/>
                </a:solidFill>
                <a:latin typeface="Arial" pitchFamily="34" charset="0"/>
              </a:rPr>
              <a:t>El operador de la pala sufrió lesiones menores</a:t>
            </a:r>
          </a:p>
          <a:p>
            <a:pPr lvl="1" algn="just">
              <a:buClr>
                <a:schemeClr val="tx1"/>
              </a:buClr>
              <a:buFontTx/>
              <a:buChar char="o"/>
            </a:pPr>
            <a:r>
              <a:rPr lang="es-AR" sz="1600" b="1" i="1" dirty="0" smtClean="0">
                <a:solidFill>
                  <a:srgbClr val="000099"/>
                </a:solidFill>
                <a:latin typeface="Arial" pitchFamily="34" charset="0"/>
              </a:rPr>
              <a:t>Rotura de la cañería</a:t>
            </a:r>
            <a:endParaRPr lang="es-AR" altLang="es-AR" sz="1600" b="1" i="1" dirty="0">
              <a:solidFill>
                <a:srgbClr val="000099"/>
              </a:solidFill>
              <a:latin typeface="Arial" pitchFamily="34" charset="0"/>
            </a:endParaRPr>
          </a:p>
          <a:p>
            <a:pPr lvl="1" algn="just">
              <a:buClr>
                <a:schemeClr val="tx1"/>
              </a:buClr>
              <a:buFontTx/>
              <a:buChar char="o"/>
            </a:pPr>
            <a:r>
              <a:rPr lang="es-AR" sz="1600" b="1" i="1" dirty="0" smtClean="0">
                <a:solidFill>
                  <a:srgbClr val="000099"/>
                </a:solidFill>
                <a:latin typeface="Arial" pitchFamily="34" charset="0"/>
              </a:rPr>
              <a:t>Escape de GLP</a:t>
            </a:r>
            <a:endParaRPr lang="es-AR" altLang="es-AR" sz="1600" b="1" i="1" dirty="0">
              <a:solidFill>
                <a:srgbClr val="FF0000"/>
              </a:solidFill>
              <a:latin typeface="Arial" pitchFamily="34" charset="0"/>
            </a:endParaRPr>
          </a:p>
          <a:p>
            <a:pPr algn="just" eaLnBrk="1" hangingPunct="1">
              <a:buClr>
                <a:schemeClr val="tx1"/>
              </a:buClr>
              <a:buBlip>
                <a:blip r:embed="rId3"/>
              </a:buBlip>
              <a:defRPr/>
            </a:pPr>
            <a:r>
              <a:rPr lang="es-AR" sz="2000" b="1" i="1" dirty="0" smtClean="0">
                <a:solidFill>
                  <a:srgbClr val="000099"/>
                </a:solidFill>
                <a:latin typeface="Arial" pitchFamily="34" charset="0"/>
              </a:rPr>
              <a:t>¿Qué </a:t>
            </a:r>
            <a:r>
              <a:rPr lang="es-AR" sz="2000" b="1" i="1" dirty="0">
                <a:solidFill>
                  <a:srgbClr val="000099"/>
                </a:solidFill>
                <a:latin typeface="Arial" pitchFamily="34" charset="0"/>
              </a:rPr>
              <a:t>fue lo que falló?</a:t>
            </a:r>
          </a:p>
          <a:p>
            <a:pPr lvl="1" algn="just">
              <a:buClr>
                <a:schemeClr val="tx1"/>
              </a:buClr>
              <a:buFontTx/>
              <a:buChar char="o"/>
              <a:defRPr/>
            </a:pPr>
            <a:r>
              <a:rPr lang="es-AR" sz="1600" b="1" i="1" dirty="0">
                <a:solidFill>
                  <a:srgbClr val="000099"/>
                </a:solidFill>
                <a:latin typeface="Arial" pitchFamily="34" charset="0"/>
              </a:rPr>
              <a:t>No se había realizado adecuada detección y ubicación de cañerías </a:t>
            </a:r>
            <a:r>
              <a:rPr lang="es-AR" sz="1600" b="1" i="1" dirty="0" smtClean="0">
                <a:solidFill>
                  <a:srgbClr val="000099"/>
                </a:solidFill>
                <a:latin typeface="Arial" pitchFamily="34" charset="0"/>
              </a:rPr>
              <a:t>enterradas.</a:t>
            </a:r>
          </a:p>
          <a:p>
            <a:pPr lvl="1" algn="just">
              <a:buClr>
                <a:schemeClr val="tx1"/>
              </a:buClr>
              <a:buFontTx/>
              <a:buChar char="o"/>
              <a:defRPr/>
            </a:pPr>
            <a:r>
              <a:rPr lang="es-AR" sz="1600" b="1" i="1" dirty="0" smtClean="0">
                <a:solidFill>
                  <a:srgbClr val="000099"/>
                </a:solidFill>
                <a:latin typeface="Arial" pitchFamily="34" charset="0"/>
              </a:rPr>
              <a:t>La cañería no contaba con tapada suficiente.</a:t>
            </a:r>
          </a:p>
          <a:p>
            <a:pPr lvl="1" algn="just">
              <a:buClr>
                <a:schemeClr val="tx1"/>
              </a:buClr>
              <a:buFontTx/>
              <a:buChar char="o"/>
              <a:defRPr/>
            </a:pPr>
            <a:r>
              <a:rPr lang="es-AR" sz="1600" b="1" i="1" dirty="0" smtClean="0">
                <a:solidFill>
                  <a:srgbClr val="000099"/>
                </a:solidFill>
                <a:latin typeface="Arial" pitchFamily="34" charset="0"/>
              </a:rPr>
              <a:t>Se utilizó maquinaria con mantenimiento deficiente.</a:t>
            </a:r>
            <a:endParaRPr lang="es-AR" sz="1600" b="1" i="1" dirty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0" y="659899"/>
            <a:ext cx="91440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AR" sz="2000" b="1" dirty="0" smtClean="0">
                <a:solidFill>
                  <a:srgbClr val="FF0000"/>
                </a:solidFill>
              </a:rPr>
              <a:t>ROTURA DE POLIDUCTO</a:t>
            </a:r>
          </a:p>
          <a:p>
            <a:pPr algn="ctr">
              <a:spcBef>
                <a:spcPct val="50000"/>
              </a:spcBef>
            </a:pPr>
            <a:r>
              <a:rPr lang="es-AR" sz="2000" b="1" dirty="0" smtClean="0">
                <a:solidFill>
                  <a:srgbClr val="FF0000"/>
                </a:solidFill>
              </a:rPr>
              <a:t>YATASTO - SALTA</a:t>
            </a:r>
            <a:endParaRPr lang="es-ES" altLang="es-AR" sz="2000" b="1" dirty="0">
              <a:solidFill>
                <a:srgbClr val="FF00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63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8740" y="650592"/>
            <a:ext cx="91440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AR" sz="2000" b="1" dirty="0" smtClean="0">
                <a:solidFill>
                  <a:srgbClr val="FF0000"/>
                </a:solidFill>
              </a:rPr>
              <a:t>ROTURA DE GASODUCTO</a:t>
            </a:r>
          </a:p>
          <a:p>
            <a:pPr algn="ctr">
              <a:spcBef>
                <a:spcPct val="50000"/>
              </a:spcBef>
            </a:pPr>
            <a:r>
              <a:rPr lang="es-AR" sz="2000" b="1" dirty="0" smtClean="0">
                <a:solidFill>
                  <a:srgbClr val="FF0000"/>
                </a:solidFill>
              </a:rPr>
              <a:t>TANDIL – PROV. DE BS. AS.</a:t>
            </a:r>
            <a:endParaRPr lang="es-ES" altLang="es-AR" sz="2000" b="1" dirty="0">
              <a:solidFill>
                <a:srgbClr val="FF0000"/>
              </a:solidFill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987624" y="1512366"/>
            <a:ext cx="7544816" cy="5229001"/>
            <a:chOff x="833698" y="1412776"/>
            <a:chExt cx="6897273" cy="5076154"/>
          </a:xfrm>
        </p:grpSpPr>
        <p:pic>
          <p:nvPicPr>
            <p:cNvPr id="6" name="Picture 5" descr="MVC-004S"/>
            <p:cNvPicPr>
              <a:picLocks noChangeAspect="1" noChangeArrowheads="1"/>
            </p:cNvPicPr>
            <p:nvPr/>
          </p:nvPicPr>
          <p:blipFill>
            <a:blip r:embed="rId3" cstate="print">
              <a:lum bright="18000"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698" y="1484784"/>
              <a:ext cx="3578540" cy="23968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7" descr="MVC-009S"/>
            <p:cNvPicPr>
              <a:picLocks noChangeAspect="1" noChangeArrowheads="1"/>
            </p:cNvPicPr>
            <p:nvPr/>
          </p:nvPicPr>
          <p:blipFill>
            <a:blip r:embed="rId4">
              <a:lum bright="6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4246" y="1412776"/>
              <a:ext cx="3246725" cy="24399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9" descr="MVC-001F"/>
            <p:cNvPicPr>
              <a:picLocks noChangeAspect="1" noChangeArrowheads="1"/>
            </p:cNvPicPr>
            <p:nvPr/>
          </p:nvPicPr>
          <p:blipFill>
            <a:blip r:embed="rId5" cstate="print">
              <a:lum bright="24000"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3852739"/>
              <a:ext cx="3440639" cy="25774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238" y="3881661"/>
              <a:ext cx="3184098" cy="260726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54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469929"/>
            <a:ext cx="9144000" cy="221694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76250" indent="-190500"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952500" indent="-285750"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2463800" indent="-609600"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3162300" indent="-508000">
              <a:buChar char="–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3860800" indent="-508000"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4318000" indent="-5080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4775200" indent="-5080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5232400" indent="-5080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5689600" indent="-5080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just">
              <a:buClr>
                <a:schemeClr val="tx1"/>
              </a:buClr>
              <a:buFontTx/>
              <a:buBlip>
                <a:blip r:embed="rId3"/>
              </a:buBlip>
            </a:pPr>
            <a:r>
              <a:rPr lang="es-ES" altLang="es-AR" sz="2000" b="1" i="1" dirty="0" smtClean="0">
                <a:solidFill>
                  <a:srgbClr val="000099"/>
                </a:solidFill>
                <a:latin typeface="Arial" pitchFamily="34" charset="0"/>
              </a:rPr>
              <a:t>Causa:</a:t>
            </a:r>
            <a:r>
              <a:rPr lang="es-ES" altLang="es-AR" sz="2000" b="1" dirty="0" smtClean="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es-ES" altLang="es-AR" sz="2000" b="1" dirty="0">
                <a:solidFill>
                  <a:srgbClr val="000099"/>
                </a:solidFill>
                <a:latin typeface="Arial" pitchFamily="34" charset="0"/>
              </a:rPr>
              <a:t>Impacto de una </a:t>
            </a:r>
            <a:r>
              <a:rPr lang="es-ES" altLang="es-AR" sz="2000" b="1" dirty="0" smtClean="0">
                <a:solidFill>
                  <a:srgbClr val="000099"/>
                </a:solidFill>
                <a:latin typeface="Arial" pitchFamily="34" charset="0"/>
              </a:rPr>
              <a:t>Cargadora Frontal</a:t>
            </a:r>
            <a:endParaRPr lang="es-ES" altLang="es-AR" sz="2000" b="1" dirty="0" smtClean="0">
              <a:solidFill>
                <a:srgbClr val="000099"/>
              </a:solidFill>
              <a:latin typeface="Arial" pitchFamily="34" charset="0"/>
              <a:cs typeface="Times New Roman" pitchFamily="18" charset="0"/>
            </a:endParaRPr>
          </a:p>
          <a:p>
            <a:pPr algn="just">
              <a:buClr>
                <a:schemeClr val="tx1"/>
              </a:buClr>
              <a:buBlip>
                <a:blip r:embed="rId3"/>
              </a:buBlip>
            </a:pPr>
            <a:r>
              <a:rPr lang="es-ES" altLang="es-AR" sz="2000" b="1" i="1" dirty="0">
                <a:solidFill>
                  <a:srgbClr val="000099"/>
                </a:solidFill>
                <a:latin typeface="Arial" pitchFamily="34" charset="0"/>
              </a:rPr>
              <a:t>Cuando: </a:t>
            </a:r>
            <a:r>
              <a:rPr lang="es-AR" altLang="es-AR" sz="2000" b="1" dirty="0" smtClean="0">
                <a:solidFill>
                  <a:srgbClr val="000099"/>
                </a:solidFill>
                <a:latin typeface="Arial" pitchFamily="34" charset="0"/>
              </a:rPr>
              <a:t>06 de mayo de 2005</a:t>
            </a:r>
            <a:endParaRPr lang="es-ES" altLang="es-AR" sz="2000" b="1" dirty="0" smtClean="0">
              <a:solidFill>
                <a:srgbClr val="000099"/>
              </a:solidFill>
              <a:latin typeface="Arial" pitchFamily="34" charset="0"/>
              <a:cs typeface="Times New Roman" pitchFamily="18" charset="0"/>
            </a:endParaRPr>
          </a:p>
          <a:p>
            <a:pPr algn="just">
              <a:buClr>
                <a:schemeClr val="tx1"/>
              </a:buClr>
              <a:buFontTx/>
              <a:buBlip>
                <a:blip r:embed="rId3"/>
              </a:buBlip>
            </a:pPr>
            <a:r>
              <a:rPr lang="es-ES" altLang="es-AR" sz="2000" b="1" i="1" dirty="0">
                <a:solidFill>
                  <a:srgbClr val="000099"/>
                </a:solidFill>
                <a:latin typeface="Arial" pitchFamily="34" charset="0"/>
              </a:rPr>
              <a:t>Consecuencias:</a:t>
            </a:r>
          </a:p>
          <a:p>
            <a:pPr lvl="1" algn="just">
              <a:buClr>
                <a:schemeClr val="tx1"/>
              </a:buClr>
              <a:buFontTx/>
              <a:buChar char="o"/>
            </a:pPr>
            <a:r>
              <a:rPr lang="es-AR" sz="1600" b="1" i="1" dirty="0" smtClean="0">
                <a:solidFill>
                  <a:srgbClr val="000099"/>
                </a:solidFill>
                <a:latin typeface="Arial" pitchFamily="34" charset="0"/>
              </a:rPr>
              <a:t>Rotura de la cañería</a:t>
            </a:r>
            <a:endParaRPr lang="es-AR" altLang="es-AR" sz="1600" b="1" i="1" dirty="0">
              <a:solidFill>
                <a:srgbClr val="000099"/>
              </a:solidFill>
              <a:latin typeface="Arial" pitchFamily="34" charset="0"/>
            </a:endParaRPr>
          </a:p>
          <a:p>
            <a:pPr algn="just" eaLnBrk="1" hangingPunct="1">
              <a:buClr>
                <a:schemeClr val="tx1"/>
              </a:buClr>
              <a:buBlip>
                <a:blip r:embed="rId3"/>
              </a:buBlip>
              <a:defRPr/>
            </a:pPr>
            <a:r>
              <a:rPr lang="es-AR" sz="2000" b="1" i="1" dirty="0" smtClean="0">
                <a:solidFill>
                  <a:srgbClr val="000099"/>
                </a:solidFill>
                <a:latin typeface="Arial" pitchFamily="34" charset="0"/>
              </a:rPr>
              <a:t>¿Qué </a:t>
            </a:r>
            <a:r>
              <a:rPr lang="es-AR" sz="2000" b="1" i="1" dirty="0">
                <a:solidFill>
                  <a:srgbClr val="000099"/>
                </a:solidFill>
                <a:latin typeface="Arial" pitchFamily="34" charset="0"/>
              </a:rPr>
              <a:t>fue lo que falló?</a:t>
            </a:r>
          </a:p>
          <a:p>
            <a:pPr lvl="1" algn="just">
              <a:buClr>
                <a:schemeClr val="tx1"/>
              </a:buClr>
              <a:buFontTx/>
              <a:buChar char="o"/>
              <a:defRPr/>
            </a:pPr>
            <a:r>
              <a:rPr lang="es-AR" sz="1600" b="1" i="1" dirty="0" smtClean="0">
                <a:solidFill>
                  <a:srgbClr val="000099"/>
                </a:solidFill>
                <a:latin typeface="Arial" pitchFamily="34" charset="0"/>
              </a:rPr>
              <a:t>El excavador  no observó la señalización de Prohibido Excavar.</a:t>
            </a:r>
          </a:p>
          <a:p>
            <a:pPr lvl="1" algn="just">
              <a:buClr>
                <a:schemeClr val="tx1"/>
              </a:buClr>
              <a:buFontTx/>
              <a:buChar char="o"/>
              <a:defRPr/>
            </a:pPr>
            <a:r>
              <a:rPr lang="es-AR" sz="1600" b="1" i="1" dirty="0" smtClean="0">
                <a:solidFill>
                  <a:srgbClr val="000099"/>
                </a:solidFill>
                <a:latin typeface="Arial" pitchFamily="34" charset="0"/>
              </a:rPr>
              <a:t>El superficiario no tuvo en cuenta las restricciones para excavar.</a:t>
            </a:r>
          </a:p>
          <a:p>
            <a:pPr lvl="1" algn="just">
              <a:buClr>
                <a:schemeClr val="tx1"/>
              </a:buClr>
              <a:buFontTx/>
              <a:buChar char="o"/>
              <a:defRPr/>
            </a:pPr>
            <a:endParaRPr lang="es-AR" sz="1600" b="1" i="1" dirty="0" smtClean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7" name="Text Box 27"/>
          <p:cNvSpPr txBox="1">
            <a:spLocks noChangeArrowheads="1"/>
          </p:cNvSpPr>
          <p:nvPr/>
        </p:nvSpPr>
        <p:spPr bwMode="auto">
          <a:xfrm>
            <a:off x="0" y="607573"/>
            <a:ext cx="91440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AR" sz="2000" b="1" dirty="0" smtClean="0">
                <a:solidFill>
                  <a:srgbClr val="FF0000"/>
                </a:solidFill>
              </a:rPr>
              <a:t>ROTURA DE GASODUCTO</a:t>
            </a:r>
          </a:p>
          <a:p>
            <a:pPr algn="ctr">
              <a:spcBef>
                <a:spcPct val="50000"/>
              </a:spcBef>
            </a:pPr>
            <a:r>
              <a:rPr lang="es-AR" sz="2000" b="1" dirty="0" smtClean="0">
                <a:solidFill>
                  <a:srgbClr val="FF0000"/>
                </a:solidFill>
              </a:rPr>
              <a:t>TANDIL – PROV. DE BS. AS.</a:t>
            </a:r>
            <a:endParaRPr lang="es-ES" altLang="es-AR" sz="2000" b="1" dirty="0">
              <a:solidFill>
                <a:srgbClr val="FF0000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06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8740" y="650592"/>
            <a:ext cx="91440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AR" sz="2000" b="1" dirty="0" smtClean="0">
                <a:solidFill>
                  <a:srgbClr val="FF0000"/>
                </a:solidFill>
              </a:rPr>
              <a:t>DAÑO EN GASODUCTO</a:t>
            </a:r>
          </a:p>
          <a:p>
            <a:pPr algn="ctr">
              <a:spcBef>
                <a:spcPct val="50000"/>
              </a:spcBef>
            </a:pPr>
            <a:r>
              <a:rPr lang="es-AR" sz="2000" b="1" dirty="0" smtClean="0">
                <a:solidFill>
                  <a:srgbClr val="FF0000"/>
                </a:solidFill>
              </a:rPr>
              <a:t>PILAR – PROV. DE BS. AS.</a:t>
            </a:r>
            <a:endParaRPr lang="es-ES" altLang="es-AR" sz="2000" b="1" dirty="0">
              <a:solidFill>
                <a:srgbClr val="FF0000"/>
              </a:solidFill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  <p:pic>
        <p:nvPicPr>
          <p:cNvPr id="9218" name="Picture 2" descr="F:\DSC001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08174"/>
            <a:ext cx="3156588" cy="236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DSC001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59578"/>
            <a:ext cx="3230619" cy="242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DSC001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941676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81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8740" y="650592"/>
            <a:ext cx="91440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AR" sz="2000" b="1" dirty="0" smtClean="0">
                <a:solidFill>
                  <a:srgbClr val="FF0000"/>
                </a:solidFill>
              </a:rPr>
              <a:t>DAÑO EN GASODUCTO</a:t>
            </a:r>
          </a:p>
          <a:p>
            <a:pPr algn="ctr">
              <a:spcBef>
                <a:spcPct val="50000"/>
              </a:spcBef>
            </a:pPr>
            <a:r>
              <a:rPr lang="es-AR" sz="2000" b="1" dirty="0" smtClean="0">
                <a:solidFill>
                  <a:srgbClr val="FF0000"/>
                </a:solidFill>
              </a:rPr>
              <a:t>PILAR – PROV. DE BS. AS.</a:t>
            </a:r>
            <a:endParaRPr lang="es-ES" altLang="es-AR" sz="2000" b="1" dirty="0">
              <a:solidFill>
                <a:srgbClr val="FF0000"/>
              </a:solidFill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469929"/>
            <a:ext cx="9144000" cy="221694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76250" indent="-190500"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952500" indent="-285750"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2463800" indent="-609600"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3162300" indent="-508000">
              <a:buChar char="–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3860800" indent="-508000"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4318000" indent="-5080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4775200" indent="-5080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5232400" indent="-5080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5689600" indent="-5080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just">
              <a:buClr>
                <a:schemeClr val="tx1"/>
              </a:buClr>
              <a:buFontTx/>
              <a:buBlip>
                <a:blip r:embed="rId3"/>
              </a:buBlip>
            </a:pPr>
            <a:r>
              <a:rPr lang="es-ES" altLang="es-AR" sz="2000" b="1" i="1" dirty="0" smtClean="0">
                <a:solidFill>
                  <a:srgbClr val="000099"/>
                </a:solidFill>
                <a:latin typeface="Arial" pitchFamily="34" charset="0"/>
              </a:rPr>
              <a:t>Causa:</a:t>
            </a:r>
            <a:r>
              <a:rPr lang="es-ES" altLang="es-AR" sz="2000" b="1" dirty="0" smtClean="0">
                <a:solidFill>
                  <a:srgbClr val="000099"/>
                </a:solidFill>
                <a:latin typeface="Arial" pitchFamily="34" charset="0"/>
              </a:rPr>
              <a:t> Roce </a:t>
            </a:r>
            <a:r>
              <a:rPr lang="es-ES" altLang="es-AR" sz="2000" b="1" dirty="0">
                <a:solidFill>
                  <a:srgbClr val="000099"/>
                </a:solidFill>
                <a:latin typeface="Arial" pitchFamily="34" charset="0"/>
              </a:rPr>
              <a:t>de una </a:t>
            </a:r>
            <a:r>
              <a:rPr lang="es-ES" altLang="es-AR" sz="2000" b="1" dirty="0" smtClean="0">
                <a:solidFill>
                  <a:srgbClr val="000099"/>
                </a:solidFill>
                <a:latin typeface="Arial" pitchFamily="34" charset="0"/>
              </a:rPr>
              <a:t>retroexcavadora</a:t>
            </a:r>
            <a:endParaRPr lang="es-ES" altLang="es-AR" sz="2000" b="1" dirty="0" smtClean="0">
              <a:solidFill>
                <a:srgbClr val="000099"/>
              </a:solidFill>
              <a:latin typeface="Arial" pitchFamily="34" charset="0"/>
              <a:cs typeface="Times New Roman" pitchFamily="18" charset="0"/>
            </a:endParaRPr>
          </a:p>
          <a:p>
            <a:pPr algn="just">
              <a:buClr>
                <a:schemeClr val="tx1"/>
              </a:buClr>
              <a:buBlip>
                <a:blip r:embed="rId3"/>
              </a:buBlip>
            </a:pPr>
            <a:r>
              <a:rPr lang="es-ES" altLang="es-AR" sz="2000" b="1" i="1" dirty="0">
                <a:solidFill>
                  <a:srgbClr val="000099"/>
                </a:solidFill>
                <a:latin typeface="Arial" pitchFamily="34" charset="0"/>
              </a:rPr>
              <a:t>Cuando: </a:t>
            </a:r>
            <a:r>
              <a:rPr lang="es-AR" altLang="es-AR" sz="2000" b="1" dirty="0" smtClean="0">
                <a:solidFill>
                  <a:srgbClr val="000099"/>
                </a:solidFill>
                <a:latin typeface="Arial" pitchFamily="34" charset="0"/>
              </a:rPr>
              <a:t>marzo de 2008</a:t>
            </a:r>
            <a:endParaRPr lang="es-ES" altLang="es-AR" sz="2000" b="1" dirty="0" smtClean="0">
              <a:solidFill>
                <a:srgbClr val="000099"/>
              </a:solidFill>
              <a:latin typeface="Arial" pitchFamily="34" charset="0"/>
              <a:cs typeface="Times New Roman" pitchFamily="18" charset="0"/>
            </a:endParaRPr>
          </a:p>
          <a:p>
            <a:pPr algn="just">
              <a:buClr>
                <a:schemeClr val="tx1"/>
              </a:buClr>
              <a:buFontTx/>
              <a:buBlip>
                <a:blip r:embed="rId3"/>
              </a:buBlip>
            </a:pPr>
            <a:r>
              <a:rPr lang="es-ES" altLang="es-AR" sz="2000" b="1" i="1" dirty="0">
                <a:solidFill>
                  <a:srgbClr val="000099"/>
                </a:solidFill>
                <a:latin typeface="Arial" pitchFamily="34" charset="0"/>
              </a:rPr>
              <a:t>Consecuencias:</a:t>
            </a:r>
          </a:p>
          <a:p>
            <a:pPr lvl="1" algn="just">
              <a:buClr>
                <a:schemeClr val="tx1"/>
              </a:buClr>
              <a:buFontTx/>
              <a:buChar char="o"/>
            </a:pPr>
            <a:r>
              <a:rPr lang="es-AR" sz="1600" b="1" i="1" dirty="0" smtClean="0">
                <a:solidFill>
                  <a:srgbClr val="000099"/>
                </a:solidFill>
                <a:latin typeface="Arial" pitchFamily="34" charset="0"/>
              </a:rPr>
              <a:t>Rotura y desprendimiento del recubrimiento</a:t>
            </a:r>
            <a:endParaRPr lang="es-AR" altLang="es-AR" sz="1600" b="1" i="1" dirty="0">
              <a:solidFill>
                <a:srgbClr val="000099"/>
              </a:solidFill>
              <a:latin typeface="Arial" pitchFamily="34" charset="0"/>
            </a:endParaRPr>
          </a:p>
          <a:p>
            <a:pPr algn="just" eaLnBrk="1" hangingPunct="1">
              <a:buClr>
                <a:schemeClr val="tx1"/>
              </a:buClr>
              <a:buBlip>
                <a:blip r:embed="rId3"/>
              </a:buBlip>
              <a:defRPr/>
            </a:pPr>
            <a:r>
              <a:rPr lang="es-AR" sz="2000" b="1" i="1" dirty="0" smtClean="0">
                <a:solidFill>
                  <a:srgbClr val="000099"/>
                </a:solidFill>
                <a:latin typeface="Arial" pitchFamily="34" charset="0"/>
              </a:rPr>
              <a:t>¿Qué </a:t>
            </a:r>
            <a:r>
              <a:rPr lang="es-AR" sz="2000" b="1" i="1" dirty="0">
                <a:solidFill>
                  <a:srgbClr val="000099"/>
                </a:solidFill>
                <a:latin typeface="Arial" pitchFamily="34" charset="0"/>
              </a:rPr>
              <a:t>fue lo que falló?</a:t>
            </a:r>
          </a:p>
          <a:p>
            <a:pPr lvl="1" algn="just">
              <a:buClr>
                <a:schemeClr val="tx1"/>
              </a:buClr>
              <a:buFontTx/>
              <a:buChar char="o"/>
              <a:defRPr/>
            </a:pPr>
            <a:r>
              <a:rPr lang="es-AR" sz="1600" b="1" i="1" dirty="0" smtClean="0">
                <a:solidFill>
                  <a:srgbClr val="000099"/>
                </a:solidFill>
                <a:latin typeface="Arial" pitchFamily="34" charset="0"/>
              </a:rPr>
              <a:t>El excavador  no observó la señalización del gasoducto.</a:t>
            </a:r>
          </a:p>
          <a:p>
            <a:pPr lvl="1" algn="just">
              <a:buClr>
                <a:schemeClr val="tx1"/>
              </a:buClr>
              <a:buFontTx/>
              <a:buChar char="o"/>
              <a:defRPr/>
            </a:pPr>
            <a:r>
              <a:rPr lang="es-AR" sz="1600" b="1" i="1" dirty="0">
                <a:solidFill>
                  <a:srgbClr val="000099"/>
                </a:solidFill>
                <a:latin typeface="Arial" pitchFamily="34" charset="0"/>
              </a:rPr>
              <a:t>El excavador  no </a:t>
            </a:r>
            <a:r>
              <a:rPr lang="es-AR" sz="1600" b="1" i="1" dirty="0" smtClean="0">
                <a:solidFill>
                  <a:srgbClr val="000099"/>
                </a:solidFill>
                <a:latin typeface="Arial" pitchFamily="34" charset="0"/>
              </a:rPr>
              <a:t>dio aviso al operador (no gestionó la interferencia)</a:t>
            </a:r>
            <a:endParaRPr lang="es-AR" sz="1600" b="1" i="1" dirty="0">
              <a:solidFill>
                <a:srgbClr val="000099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85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142875"/>
            <a:ext cx="9144000" cy="40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00000"/>
              </a:lnSpc>
            </a:pPr>
            <a:endParaRPr lang="es-AR" altLang="es-AR" sz="24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0" y="2564904"/>
            <a:ext cx="9144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1" algn="ctr"/>
            <a:r>
              <a:rPr lang="es-AR" altLang="es-AR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REGLAMENTACIONES Y PENALIDADES</a:t>
            </a:r>
            <a:endParaRPr lang="es-ES" altLang="es-AR" sz="44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52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07504" y="1268760"/>
            <a:ext cx="8928992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s-ES" altLang="es-AR" sz="2200" b="1" dirty="0">
                <a:solidFill>
                  <a:srgbClr val="000099"/>
                </a:solidFill>
                <a:latin typeface="Arial" pitchFamily="34" charset="0"/>
              </a:rPr>
              <a:t>Líquidos: Resolución </a:t>
            </a:r>
            <a:r>
              <a:rPr lang="es-AR" sz="2200" b="1" dirty="0">
                <a:solidFill>
                  <a:srgbClr val="000099"/>
                </a:solidFill>
                <a:latin typeface="Arial" pitchFamily="34" charset="0"/>
              </a:rPr>
              <a:t>1460, Sección 451.6.d (Apéndice N)</a:t>
            </a:r>
            <a:endParaRPr lang="es-ES" altLang="es-AR" sz="2200" b="1" dirty="0">
              <a:solidFill>
                <a:srgbClr val="000099"/>
              </a:solidFill>
              <a:latin typeface="Arial" pitchFamily="34" charset="0"/>
            </a:endParaRPr>
          </a:p>
          <a:p>
            <a:pPr algn="ctr"/>
            <a:r>
              <a:rPr lang="es-ES" altLang="es-AR" sz="16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AR" sz="16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 operador de un sistema de transporte de hidrocarburos líquidos alcanzado por este</a:t>
            </a:r>
          </a:p>
          <a:p>
            <a:pPr algn="ctr"/>
            <a:r>
              <a:rPr lang="es-AR" sz="16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Reglamento, </a:t>
            </a:r>
            <a:r>
              <a:rPr lang="es-AR" sz="16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confeccionará por escrito. -de acuerdo con la presente sección- un Programa de Prevención de Daños (PPD) a sus cañerías como consecuencia de actividades de excavación</a:t>
            </a:r>
            <a:r>
              <a:rPr lang="es-AR" sz="16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efectos de garantizar su integridad.</a:t>
            </a:r>
          </a:p>
          <a:p>
            <a:pPr algn="ctr"/>
            <a:r>
              <a:rPr lang="es-AR" sz="16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esta sección las “actividades de excavación” comprenden: excavaciones, voladuras,</a:t>
            </a:r>
          </a:p>
          <a:p>
            <a:pPr algn="ctr"/>
            <a:r>
              <a:rPr lang="es-AR" sz="16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construcción de túneles, rellenos, remoción de estructuras subterráneas o superficiales, y cualquier otra actividad de movimiento del terreno”.</a:t>
            </a:r>
            <a:endParaRPr lang="es-ES" altLang="es-AR" sz="1600" b="1" i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altLang="es-AR" sz="2000" b="1" i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s-ES" altLang="es-AR" sz="2200" b="1" dirty="0" smtClean="0">
                <a:solidFill>
                  <a:srgbClr val="000099"/>
                </a:solidFill>
                <a:latin typeface="Arial" pitchFamily="34" charset="0"/>
              </a:rPr>
              <a:t>Gas: Norma </a:t>
            </a:r>
            <a:r>
              <a:rPr lang="es-ES" altLang="es-AR" sz="2200" b="1" dirty="0">
                <a:solidFill>
                  <a:srgbClr val="000099"/>
                </a:solidFill>
                <a:latin typeface="Arial" pitchFamily="34" charset="0"/>
              </a:rPr>
              <a:t>NAG 100, Sección </a:t>
            </a:r>
            <a:r>
              <a:rPr lang="es-ES" altLang="es-AR" sz="2200" b="1" dirty="0" smtClean="0">
                <a:solidFill>
                  <a:srgbClr val="000099"/>
                </a:solidFill>
                <a:latin typeface="Arial" pitchFamily="34" charset="0"/>
              </a:rPr>
              <a:t>614</a:t>
            </a:r>
          </a:p>
          <a:p>
            <a:pPr algn="ctr">
              <a:lnSpc>
                <a:spcPct val="100000"/>
              </a:lnSpc>
            </a:pPr>
            <a:r>
              <a:rPr lang="es-ES" altLang="es-AR" sz="16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“Todo operador de cañería enterrada </a:t>
            </a:r>
            <a:r>
              <a:rPr lang="es-ES" altLang="es-AR" sz="16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realizará, de acuerdo a esta Sección,  un programa escrito para prevenir daños a esa cañería provenientes de actividades de excavación</a:t>
            </a:r>
            <a:r>
              <a:rPr lang="es-ES" altLang="es-AR" sz="16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Para los propósitos de esta Sección, “actividades de excavación” </a:t>
            </a:r>
            <a:r>
              <a:rPr lang="es-ES" altLang="es-AR" sz="1600" b="1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incluye excavación</a:t>
            </a:r>
            <a:r>
              <a:rPr lang="es-ES" altLang="es-AR" sz="16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voladura, perforado, construcción de túneles, relleno, remoción de estructuras sobre el terreno por medios explosivos o medios mecánicos, y otras operaciones de movimiento de tierra”. 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492068" y="630879"/>
            <a:ext cx="65527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 smtClean="0">
                <a:solidFill>
                  <a:srgbClr val="FF0000"/>
                </a:solidFill>
              </a:rPr>
              <a:t>NORMATIVA LOCAL DE PREVENCIÓN </a:t>
            </a:r>
            <a:r>
              <a:rPr lang="es-AR" altLang="es-AR" sz="2400" b="1" dirty="0">
                <a:solidFill>
                  <a:srgbClr val="FF0000"/>
                </a:solidFill>
              </a:rPr>
              <a:t>DE DAÑOS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3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142875"/>
            <a:ext cx="9144000" cy="40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00000"/>
              </a:lnSpc>
            </a:pPr>
            <a:endParaRPr lang="es-AR" altLang="es-AR" sz="24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0" y="1710070"/>
            <a:ext cx="9144000" cy="4176464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250" indent="-190500" algn="just">
              <a:lnSpc>
                <a:spcPct val="90000"/>
              </a:lnSpc>
              <a:buClr>
                <a:schemeClr val="tx1"/>
              </a:buClr>
              <a:buFontTx/>
              <a:buBlip>
                <a:blip r:embed="rId3"/>
              </a:buBlip>
            </a:pPr>
            <a:r>
              <a:rPr lang="es-AR" altLang="es-AR" sz="2200" b="1" dirty="0">
                <a:solidFill>
                  <a:srgbClr val="000099"/>
                </a:solidFill>
                <a:latin typeface="Arial" pitchFamily="34" charset="0"/>
              </a:rPr>
              <a:t> Ley 24.076 </a:t>
            </a:r>
            <a:r>
              <a:rPr lang="es-AR" altLang="es-AR" sz="2200" b="1" dirty="0" smtClean="0">
                <a:solidFill>
                  <a:srgbClr val="000099"/>
                </a:solidFill>
                <a:latin typeface="Arial" pitchFamily="34" charset="0"/>
              </a:rPr>
              <a:t>de Privatización de Gas del Estado (Ley del Gas) </a:t>
            </a:r>
            <a:r>
              <a:rPr lang="es-AR" altLang="es-AR" sz="2200" b="1" dirty="0">
                <a:solidFill>
                  <a:srgbClr val="000099"/>
                </a:solidFill>
                <a:latin typeface="Arial" pitchFamily="34" charset="0"/>
              </a:rPr>
              <a:t>(Art. </a:t>
            </a:r>
            <a:r>
              <a:rPr lang="es-AR" altLang="es-AR" sz="2200" b="1" dirty="0" smtClean="0">
                <a:solidFill>
                  <a:srgbClr val="000099"/>
                </a:solidFill>
                <a:latin typeface="Arial" pitchFamily="34" charset="0"/>
              </a:rPr>
              <a:t>1)</a:t>
            </a:r>
          </a:p>
          <a:p>
            <a:pPr marL="476250" indent="-190500">
              <a:lnSpc>
                <a:spcPct val="90000"/>
              </a:lnSpc>
              <a:buClr>
                <a:schemeClr val="tx1"/>
              </a:buClr>
              <a:buFontTx/>
              <a:buBlip>
                <a:blip r:embed="rId3"/>
              </a:buBlip>
            </a:pPr>
            <a:endParaRPr lang="es-AR" altLang="es-AR" sz="2200" b="1" dirty="0" smtClean="0">
              <a:solidFill>
                <a:srgbClr val="000099"/>
              </a:solidFill>
              <a:latin typeface="Arial" pitchFamily="34" charset="0"/>
            </a:endParaRPr>
          </a:p>
          <a:p>
            <a:pPr marL="952500" lvl="1" algn="just">
              <a:lnSpc>
                <a:spcPct val="90000"/>
              </a:lnSpc>
              <a:buClr>
                <a:srgbClr val="000099"/>
              </a:buClr>
              <a:buFont typeface="Wingdings" pitchFamily="2" charset="2"/>
              <a:buChar char="§"/>
            </a:pPr>
            <a:r>
              <a:rPr lang="es-AR" altLang="es-AR" sz="2200" b="1" dirty="0" smtClean="0">
                <a:solidFill>
                  <a:srgbClr val="FF0000"/>
                </a:solidFill>
                <a:latin typeface="Arial" pitchFamily="34" charset="0"/>
              </a:rPr>
              <a:t>MULTA:</a:t>
            </a:r>
            <a:r>
              <a:rPr lang="es-AR" altLang="es-AR" sz="2200" b="1" dirty="0" smtClean="0">
                <a:solidFill>
                  <a:srgbClr val="000099"/>
                </a:solidFill>
                <a:latin typeface="Arial" pitchFamily="34" charset="0"/>
              </a:rPr>
              <a:t> entre $100 y $100.000 a los terceros involucrados en actividades de excavación. El ENARGAS tendrá facultades de modificar estos valores según las variaciones que se produzcan en la industria.</a:t>
            </a:r>
          </a:p>
          <a:p>
            <a:pPr marL="952500" lvl="1" algn="just">
              <a:lnSpc>
                <a:spcPct val="90000"/>
              </a:lnSpc>
              <a:buClr>
                <a:srgbClr val="000099"/>
              </a:buClr>
              <a:buFont typeface="Wingdings" pitchFamily="2" charset="2"/>
              <a:buChar char="§"/>
            </a:pPr>
            <a:endParaRPr lang="es-AR" altLang="es-AR" sz="2200" b="1" dirty="0" smtClean="0">
              <a:solidFill>
                <a:srgbClr val="000099"/>
              </a:solidFill>
              <a:latin typeface="Arial" pitchFamily="34" charset="0"/>
            </a:endParaRPr>
          </a:p>
          <a:p>
            <a:pPr marL="952500" lvl="1" algn="just">
              <a:lnSpc>
                <a:spcPct val="90000"/>
              </a:lnSpc>
              <a:buClr>
                <a:srgbClr val="000099"/>
              </a:buClr>
              <a:buFont typeface="Wingdings" pitchFamily="2" charset="2"/>
              <a:buChar char="§"/>
            </a:pPr>
            <a:r>
              <a:rPr lang="es-AR" altLang="es-AR" sz="2200" b="1" dirty="0" smtClean="0">
                <a:solidFill>
                  <a:srgbClr val="FF0000"/>
                </a:solidFill>
                <a:latin typeface="Arial" pitchFamily="34" charset="0"/>
              </a:rPr>
              <a:t>INHABILITACIÓN:</a:t>
            </a:r>
            <a:r>
              <a:rPr lang="es-AR" altLang="es-AR" sz="2200" b="1" dirty="0" smtClean="0">
                <a:solidFill>
                  <a:srgbClr val="000099"/>
                </a:solidFill>
                <a:latin typeface="Arial" pitchFamily="34" charset="0"/>
              </a:rPr>
              <a:t> 1 a 5 años.</a:t>
            </a:r>
          </a:p>
          <a:p>
            <a:pPr marL="952500" lvl="1" algn="just">
              <a:lnSpc>
                <a:spcPct val="90000"/>
              </a:lnSpc>
              <a:buClr>
                <a:srgbClr val="000099"/>
              </a:buClr>
              <a:buFont typeface="Wingdings" pitchFamily="2" charset="2"/>
              <a:buChar char="§"/>
            </a:pPr>
            <a:endParaRPr lang="es-AR" altLang="es-AR" sz="2200" b="1" dirty="0" smtClean="0">
              <a:solidFill>
                <a:srgbClr val="000099"/>
              </a:solidFill>
              <a:latin typeface="Arial" pitchFamily="34" charset="0"/>
            </a:endParaRPr>
          </a:p>
          <a:p>
            <a:pPr marL="952500" lvl="1" algn="just">
              <a:lnSpc>
                <a:spcPct val="90000"/>
              </a:lnSpc>
              <a:buClr>
                <a:srgbClr val="000099"/>
              </a:buClr>
              <a:buFont typeface="Wingdings" pitchFamily="2" charset="2"/>
              <a:buChar char="§"/>
            </a:pPr>
            <a:r>
              <a:rPr lang="es-ES" altLang="es-AR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SUSPENSIÓN:</a:t>
            </a:r>
            <a:r>
              <a:rPr lang="es-ES" altLang="es-AR" sz="2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hasta 90 días en la prestación de servicios y actividades autorizadas por el ENARGAS.</a:t>
            </a:r>
            <a:endParaRPr lang="es-ES_tradnl" altLang="es-AR" sz="2200" dirty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0" y="562283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 smtClean="0">
                <a:solidFill>
                  <a:srgbClr val="FF0000"/>
                </a:solidFill>
              </a:rPr>
              <a:t>PENALIDADES A TERCEROS</a:t>
            </a:r>
          </a:p>
          <a:p>
            <a:pPr algn="ctr">
              <a:spcBef>
                <a:spcPct val="50000"/>
              </a:spcBef>
            </a:pPr>
            <a:r>
              <a:rPr lang="es-AR" altLang="es-AR" sz="2400" b="1" dirty="0" smtClean="0">
                <a:solidFill>
                  <a:srgbClr val="FF0000"/>
                </a:solidFill>
              </a:rPr>
              <a:t>QUE DAÑEN DUCTOS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53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142875"/>
            <a:ext cx="9144000" cy="40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00000"/>
              </a:lnSpc>
            </a:pPr>
            <a:endParaRPr lang="es-AR" altLang="es-AR" sz="24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0" y="2016654"/>
            <a:ext cx="9144000" cy="4608511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250" indent="-190500" algn="just">
              <a:lnSpc>
                <a:spcPct val="90000"/>
              </a:lnSpc>
              <a:buClr>
                <a:schemeClr val="tx1"/>
              </a:buClr>
              <a:buFontTx/>
              <a:buBlip>
                <a:blip r:embed="rId3"/>
              </a:buBlip>
            </a:pPr>
            <a:r>
              <a:rPr lang="es-AR" altLang="es-AR" sz="2200" b="1" dirty="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es-AR" altLang="es-AR" sz="2200" b="1" dirty="0" smtClean="0">
                <a:solidFill>
                  <a:srgbClr val="000099"/>
                </a:solidFill>
                <a:latin typeface="Arial" pitchFamily="34" charset="0"/>
              </a:rPr>
              <a:t>Resolución ENARGAS 181/95: </a:t>
            </a:r>
            <a:r>
              <a:rPr lang="es-AR" altLang="es-AR" sz="2200" b="1" dirty="0">
                <a:solidFill>
                  <a:srgbClr val="000099"/>
                </a:solidFill>
                <a:latin typeface="Arial" pitchFamily="34" charset="0"/>
              </a:rPr>
              <a:t>Los municipios y/o </a:t>
            </a:r>
            <a:r>
              <a:rPr lang="es-AR" altLang="es-AR" sz="2200" b="1" dirty="0" smtClean="0">
                <a:solidFill>
                  <a:srgbClr val="000099"/>
                </a:solidFill>
                <a:latin typeface="Arial" pitchFamily="34" charset="0"/>
              </a:rPr>
              <a:t>comunas deben requerir, a las empresas que realicen obras en la vía pública</a:t>
            </a:r>
          </a:p>
          <a:p>
            <a:pPr marL="742950" indent="-457200" algn="just">
              <a:lnSpc>
                <a:spcPct val="90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es-AR" altLang="es-AR" sz="2200" b="1" dirty="0" smtClean="0">
                <a:solidFill>
                  <a:srgbClr val="FF0000"/>
                </a:solidFill>
                <a:latin typeface="Arial" pitchFamily="34" charset="0"/>
              </a:rPr>
              <a:t>Copias de planos</a:t>
            </a:r>
            <a:r>
              <a:rPr lang="es-AR" altLang="es-AR" sz="2200" b="1" dirty="0" smtClean="0">
                <a:solidFill>
                  <a:srgbClr val="000099"/>
                </a:solidFill>
                <a:latin typeface="Arial" pitchFamily="34" charset="0"/>
              </a:rPr>
              <a:t> de las redes y/o gasoductos proporcionados por la Licenciataria, con indicación precisa de la localización de las instalaciones de gas que podrían ser afectadas.</a:t>
            </a:r>
          </a:p>
          <a:p>
            <a:pPr marL="742950" indent="-457200" algn="just">
              <a:lnSpc>
                <a:spcPct val="90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es-AR" altLang="es-AR" sz="2200" b="1" dirty="0" smtClean="0">
                <a:solidFill>
                  <a:srgbClr val="FF0000"/>
                </a:solidFill>
                <a:latin typeface="Arial" pitchFamily="34" charset="0"/>
              </a:rPr>
              <a:t>Copia de las notificaciones presentadas ante la Licenciataria</a:t>
            </a:r>
            <a:r>
              <a:rPr lang="es-AR" altLang="es-AR" sz="2200" b="1" dirty="0" smtClean="0">
                <a:solidFill>
                  <a:srgbClr val="000099"/>
                </a:solidFill>
                <a:latin typeface="Arial" pitchFamily="34" charset="0"/>
              </a:rPr>
              <a:t> por dicha empresa acerca de la realización de los sondeos previos tendientes a ubicar las instalaciones sobre la base de los planos proporcionados por aquella y del inicio efectivo de las obras. Dicha notificación deberá </a:t>
            </a:r>
            <a:r>
              <a:rPr lang="es-AR" altLang="es-AR" sz="2200" b="1" dirty="0" err="1" smtClean="0">
                <a:solidFill>
                  <a:srgbClr val="000099"/>
                </a:solidFill>
                <a:latin typeface="Arial" pitchFamily="34" charset="0"/>
              </a:rPr>
              <a:t>incluír</a:t>
            </a:r>
            <a:r>
              <a:rPr lang="es-AR" altLang="es-AR" sz="2200" b="1" dirty="0" smtClean="0">
                <a:solidFill>
                  <a:srgbClr val="000099"/>
                </a:solidFill>
                <a:latin typeface="Arial" pitchFamily="34" charset="0"/>
              </a:rPr>
              <a:t>, además, la solicitud de asesoramiento durante la realización de los trabajos.</a:t>
            </a:r>
          </a:p>
          <a:p>
            <a:pPr marL="742950" indent="-457200" algn="just">
              <a:lnSpc>
                <a:spcPct val="90000"/>
              </a:lnSpc>
              <a:buClr>
                <a:schemeClr val="tx1"/>
              </a:buClr>
              <a:buFont typeface="+mj-lt"/>
              <a:buAutoNum type="arabicPeriod"/>
            </a:pPr>
            <a:endParaRPr lang="es-AR" altLang="es-AR" sz="2200" b="1" dirty="0">
              <a:solidFill>
                <a:srgbClr val="000099"/>
              </a:solidFill>
              <a:latin typeface="Arial" pitchFamily="34" charset="0"/>
            </a:endParaRPr>
          </a:p>
          <a:p>
            <a:pPr marL="476250" indent="-190500">
              <a:lnSpc>
                <a:spcPct val="90000"/>
              </a:lnSpc>
              <a:buClr>
                <a:schemeClr val="tx1"/>
              </a:buClr>
              <a:buFontTx/>
              <a:buBlip>
                <a:blip r:embed="rId3"/>
              </a:buBlip>
            </a:pPr>
            <a:endParaRPr lang="es-AR" altLang="es-AR" sz="2200" b="1" dirty="0" smtClean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0" y="580834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 smtClean="0">
                <a:solidFill>
                  <a:srgbClr val="FF0000"/>
                </a:solidFill>
              </a:rPr>
              <a:t>DOCUMENTACIÓN A REQUERIR POR LOS</a:t>
            </a:r>
          </a:p>
          <a:p>
            <a:pPr algn="ctr">
              <a:spcBef>
                <a:spcPct val="50000"/>
              </a:spcBef>
            </a:pPr>
            <a:r>
              <a:rPr lang="es-AR" altLang="es-AR" sz="2400" b="1" dirty="0" smtClean="0">
                <a:solidFill>
                  <a:srgbClr val="FF0000"/>
                </a:solidFill>
              </a:rPr>
              <a:t>MUNICIPIOS A LAS EMPRESAS QUE REALICEN OBRAS EN</a:t>
            </a:r>
          </a:p>
          <a:p>
            <a:pPr algn="ctr">
              <a:spcBef>
                <a:spcPct val="50000"/>
              </a:spcBef>
            </a:pPr>
            <a:r>
              <a:rPr lang="es-AR" altLang="es-AR" sz="2400" b="1" dirty="0" smtClean="0">
                <a:solidFill>
                  <a:srgbClr val="FF0000"/>
                </a:solidFill>
              </a:rPr>
              <a:t>LA VÍA PÚBLICA 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03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142875"/>
            <a:ext cx="9144000" cy="40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00000"/>
              </a:lnSpc>
            </a:pPr>
            <a:endParaRPr lang="es-AR" altLang="es-AR" sz="24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0" y="2111417"/>
            <a:ext cx="9144000" cy="4176463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250" indent="-190500" algn="just">
              <a:lnSpc>
                <a:spcPct val="90000"/>
              </a:lnSpc>
              <a:buClr>
                <a:schemeClr val="tx1"/>
              </a:buClr>
              <a:buFontTx/>
              <a:buBlip>
                <a:blip r:embed="rId3"/>
              </a:buBlip>
            </a:pPr>
            <a:r>
              <a:rPr lang="es-AR" altLang="es-AR" sz="2200" b="1" dirty="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es-AR" altLang="es-AR" sz="2200" b="1" dirty="0" smtClean="0">
                <a:solidFill>
                  <a:srgbClr val="000099"/>
                </a:solidFill>
                <a:latin typeface="Arial" pitchFamily="34" charset="0"/>
              </a:rPr>
              <a:t>Resolución ENARGAS 181/95: </a:t>
            </a:r>
            <a:r>
              <a:rPr lang="es-AR" altLang="es-AR" sz="2200" b="1" dirty="0">
                <a:solidFill>
                  <a:srgbClr val="000099"/>
                </a:solidFill>
                <a:latin typeface="Arial" pitchFamily="34" charset="0"/>
              </a:rPr>
              <a:t>Los municipios y/o </a:t>
            </a:r>
            <a:r>
              <a:rPr lang="es-AR" altLang="es-AR" sz="2200" b="1" dirty="0" smtClean="0">
                <a:solidFill>
                  <a:srgbClr val="000099"/>
                </a:solidFill>
                <a:latin typeface="Arial" pitchFamily="34" charset="0"/>
              </a:rPr>
              <a:t>comunas deben requerir, a las empresas que realicen obras en la vía pública</a:t>
            </a:r>
          </a:p>
          <a:p>
            <a:pPr marL="742950" indent="-457200" algn="just">
              <a:lnSpc>
                <a:spcPct val="90000"/>
              </a:lnSpc>
              <a:buClr>
                <a:srgbClr val="002060"/>
              </a:buClr>
              <a:buFont typeface="+mj-lt"/>
              <a:buAutoNum type="arabicPeriod" startAt="3"/>
            </a:pPr>
            <a:r>
              <a:rPr lang="es-AR" altLang="es-AR" sz="2200" b="1" dirty="0" smtClean="0">
                <a:solidFill>
                  <a:srgbClr val="FF0000"/>
                </a:solidFill>
                <a:latin typeface="Arial" pitchFamily="34" charset="0"/>
              </a:rPr>
              <a:t>Presentación de una Declaración Jurada</a:t>
            </a:r>
            <a:r>
              <a:rPr lang="es-AR" altLang="es-AR" sz="2200" b="1" dirty="0" smtClean="0">
                <a:solidFill>
                  <a:srgbClr val="000099"/>
                </a:solidFill>
                <a:latin typeface="Arial" pitchFamily="34" charset="0"/>
              </a:rPr>
              <a:t> en la que manifieste:</a:t>
            </a:r>
          </a:p>
          <a:p>
            <a:pPr marL="742950" indent="-457200" algn="just">
              <a:lnSpc>
                <a:spcPct val="90000"/>
              </a:lnSpc>
              <a:buClr>
                <a:srgbClr val="002060"/>
              </a:buClr>
              <a:buFont typeface="Wingdings" panose="05000000000000000000" pitchFamily="2" charset="2"/>
              <a:buChar char=""/>
            </a:pPr>
            <a:r>
              <a:rPr lang="es-AR" altLang="es-AR" sz="2200" b="1" dirty="0" smtClean="0">
                <a:solidFill>
                  <a:srgbClr val="000099"/>
                </a:solidFill>
                <a:latin typeface="Arial" pitchFamily="34" charset="0"/>
              </a:rPr>
              <a:t>El compromiso de realizar los sondeos previos sobre la base del plano proporcionado por la Licenciataria utilizando exclusivamente elementos de uso manual, como así también los estudios tendientes a determinar si existe necesidad de efectuar remociones.</a:t>
            </a:r>
          </a:p>
          <a:p>
            <a:pPr marL="742950" indent="-457200" algn="just">
              <a:lnSpc>
                <a:spcPct val="90000"/>
              </a:lnSpc>
              <a:buClr>
                <a:srgbClr val="002060"/>
              </a:buClr>
              <a:buFont typeface="Wingdings" panose="05000000000000000000" pitchFamily="2" charset="2"/>
              <a:buChar char=""/>
            </a:pPr>
            <a:r>
              <a:rPr lang="es-AR" altLang="es-AR" sz="2200" b="1" dirty="0" smtClean="0">
                <a:solidFill>
                  <a:srgbClr val="000099"/>
                </a:solidFill>
                <a:latin typeface="Arial" pitchFamily="34" charset="0"/>
              </a:rPr>
              <a:t>Estar en conocimiento del Plan de Prevención de Daños implementado por la Licenciataria de Gas.</a:t>
            </a:r>
          </a:p>
          <a:p>
            <a:pPr marL="742950" indent="-457200" algn="just">
              <a:lnSpc>
                <a:spcPct val="90000"/>
              </a:lnSpc>
              <a:buClr>
                <a:schemeClr val="tx1"/>
              </a:buClr>
              <a:buFont typeface="+mj-lt"/>
              <a:buAutoNum type="arabicPeriod" startAt="3"/>
            </a:pPr>
            <a:endParaRPr lang="es-AR" altLang="es-AR" sz="2200" b="1" dirty="0">
              <a:solidFill>
                <a:srgbClr val="000099"/>
              </a:solidFill>
              <a:latin typeface="Arial" pitchFamily="34" charset="0"/>
            </a:endParaRPr>
          </a:p>
          <a:p>
            <a:pPr marL="476250" indent="-190500">
              <a:lnSpc>
                <a:spcPct val="90000"/>
              </a:lnSpc>
              <a:buClr>
                <a:schemeClr val="tx1"/>
              </a:buClr>
              <a:buFontTx/>
              <a:buBlip>
                <a:blip r:embed="rId3"/>
              </a:buBlip>
            </a:pPr>
            <a:endParaRPr lang="es-AR" altLang="es-AR" sz="2200" b="1" dirty="0" smtClean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0" y="675597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 smtClean="0">
                <a:solidFill>
                  <a:srgbClr val="FF0000"/>
                </a:solidFill>
              </a:rPr>
              <a:t>DOCUMENTACIÓN A REQUERIR POR LOS</a:t>
            </a:r>
          </a:p>
          <a:p>
            <a:pPr algn="ctr">
              <a:spcBef>
                <a:spcPct val="50000"/>
              </a:spcBef>
            </a:pPr>
            <a:r>
              <a:rPr lang="es-AR" altLang="es-AR" sz="2400" b="1" dirty="0" smtClean="0">
                <a:solidFill>
                  <a:srgbClr val="FF0000"/>
                </a:solidFill>
              </a:rPr>
              <a:t>MUNICIPIOS A LAS EMPRESAS QUE REALICEN OBRAS EN</a:t>
            </a:r>
          </a:p>
          <a:p>
            <a:pPr algn="ctr">
              <a:spcBef>
                <a:spcPct val="50000"/>
              </a:spcBef>
            </a:pPr>
            <a:r>
              <a:rPr lang="es-AR" altLang="es-AR" sz="2400" b="1" dirty="0" smtClean="0">
                <a:solidFill>
                  <a:srgbClr val="FF0000"/>
                </a:solidFill>
              </a:rPr>
              <a:t>LA VÍA PÚBLICA 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67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142875"/>
            <a:ext cx="9144000" cy="40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00000"/>
              </a:lnSpc>
            </a:pPr>
            <a:endParaRPr lang="es-AR" altLang="es-AR" sz="24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684254"/>
            <a:ext cx="91440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NUEVA RESOLUCIÓN ENARGAS I/2135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81000" y="1293854"/>
            <a:ext cx="8382000" cy="530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just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FontTx/>
              <a:buBlip>
                <a:blip r:embed="rId3"/>
              </a:buBlip>
            </a:pPr>
            <a:r>
              <a:rPr lang="es-AR" altLang="es-AR" sz="2200" b="1" dirty="0">
                <a:solidFill>
                  <a:srgbClr val="000099"/>
                </a:solidFill>
              </a:rPr>
              <a:t> Comenzó a regir en Mayo de 2012.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</a:pPr>
            <a:endParaRPr lang="es-AR" altLang="es-AR" sz="800" b="1" dirty="0">
              <a:solidFill>
                <a:srgbClr val="000099"/>
              </a:solidFill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FontTx/>
              <a:buBlip>
                <a:blip r:embed="rId3"/>
              </a:buBlip>
            </a:pPr>
            <a:r>
              <a:rPr lang="es-AR" altLang="es-AR" sz="2200" b="1" dirty="0">
                <a:solidFill>
                  <a:srgbClr val="000099"/>
                </a:solidFill>
              </a:rPr>
              <a:t> Es una </a:t>
            </a:r>
            <a:r>
              <a:rPr lang="es-AR" altLang="es-AR" sz="2200" b="1" dirty="0">
                <a:solidFill>
                  <a:srgbClr val="FF0000"/>
                </a:solidFill>
              </a:rPr>
              <a:t>“</a:t>
            </a:r>
            <a:r>
              <a:rPr lang="es-AR" altLang="es-AR" sz="2200" b="1" i="1" dirty="0">
                <a:solidFill>
                  <a:srgbClr val="FF0000"/>
                </a:solidFill>
              </a:rPr>
              <a:t>Guía para Trabajos en proximidades de Tuberías conductoras de gas</a:t>
            </a:r>
            <a:r>
              <a:rPr lang="es-AR" altLang="es-AR" sz="2200" b="1" dirty="0">
                <a:solidFill>
                  <a:srgbClr val="FF0000"/>
                </a:solidFill>
              </a:rPr>
              <a:t>”.</a:t>
            </a:r>
            <a:r>
              <a:rPr lang="es-AR" altLang="es-AR" sz="2200" b="1" dirty="0">
                <a:solidFill>
                  <a:srgbClr val="000099"/>
                </a:solidFill>
              </a:rPr>
              <a:t>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</a:pPr>
            <a:endParaRPr lang="es-AR" altLang="es-AR" sz="800" b="1" dirty="0">
              <a:solidFill>
                <a:srgbClr val="000099"/>
              </a:solidFill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FontTx/>
              <a:buBlip>
                <a:blip r:embed="rId3"/>
              </a:buBlip>
            </a:pPr>
            <a:r>
              <a:rPr lang="es-AR" altLang="es-AR" sz="2200" b="1" dirty="0">
                <a:solidFill>
                  <a:srgbClr val="000099"/>
                </a:solidFill>
              </a:rPr>
              <a:t> Objetivos: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</a:pPr>
            <a:endParaRPr lang="es-AR" altLang="es-AR" sz="800" b="1" dirty="0">
              <a:solidFill>
                <a:srgbClr val="000099"/>
              </a:solidFill>
            </a:endParaRPr>
          </a:p>
          <a:p>
            <a:pPr lvl="1" algn="just">
              <a:lnSpc>
                <a:spcPct val="100000"/>
              </a:lnSpc>
              <a:spcBef>
                <a:spcPct val="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lang="es-AR" altLang="es-AR" sz="2200" b="1" dirty="0">
                <a:solidFill>
                  <a:srgbClr val="000099"/>
                </a:solidFill>
              </a:rPr>
              <a:t> Establecer distancias mínimas de seguridad que deben cumplir otras instalaciones subterráneas respecto de los servicios de distribución de gas natural.</a:t>
            </a:r>
          </a:p>
          <a:p>
            <a:pPr lvl="1" algn="just">
              <a:lnSpc>
                <a:spcPct val="100000"/>
              </a:lnSpc>
              <a:spcBef>
                <a:spcPct val="0"/>
              </a:spcBef>
              <a:buClr>
                <a:srgbClr val="000099"/>
              </a:buClr>
              <a:buFont typeface="Wingdings" pitchFamily="2" charset="2"/>
              <a:buNone/>
            </a:pPr>
            <a:endParaRPr lang="es-AR" altLang="es-AR" sz="800" b="1" dirty="0">
              <a:solidFill>
                <a:srgbClr val="000099"/>
              </a:solidFill>
            </a:endParaRPr>
          </a:p>
          <a:p>
            <a:pPr lvl="1" algn="just">
              <a:lnSpc>
                <a:spcPct val="100000"/>
              </a:lnSpc>
              <a:spcBef>
                <a:spcPct val="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lang="es-AR" altLang="es-AR" sz="2200" b="1" dirty="0">
                <a:solidFill>
                  <a:srgbClr val="000099"/>
                </a:solidFill>
              </a:rPr>
              <a:t> Evitar daños al sistema de distribución de gas natural. </a:t>
            </a:r>
          </a:p>
          <a:p>
            <a:pPr lvl="1" algn="just">
              <a:lnSpc>
                <a:spcPct val="100000"/>
              </a:lnSpc>
              <a:spcBef>
                <a:spcPct val="0"/>
              </a:spcBef>
              <a:buClr>
                <a:srgbClr val="000099"/>
              </a:buClr>
              <a:buFont typeface="Wingdings" pitchFamily="2" charset="2"/>
              <a:buNone/>
            </a:pPr>
            <a:endParaRPr lang="es-AR" altLang="es-AR" sz="800" b="1" dirty="0">
              <a:solidFill>
                <a:srgbClr val="000099"/>
              </a:solidFill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Clr>
                <a:srgbClr val="000099"/>
              </a:buClr>
              <a:buFont typeface="Wingdings" pitchFamily="2" charset="2"/>
              <a:buBlip>
                <a:blip r:embed="rId3"/>
              </a:buBlip>
            </a:pPr>
            <a:r>
              <a:rPr lang="es-AR" altLang="es-AR" sz="2200" b="1" dirty="0">
                <a:solidFill>
                  <a:srgbClr val="000099"/>
                </a:solidFill>
              </a:rPr>
              <a:t> Indica la obligatoriedad, por parte de los Excavadores, de solicitar el PPD en forma previa a iniciar trabajos.</a:t>
            </a:r>
            <a:r>
              <a:rPr lang="es-AR" altLang="es-AR" sz="2000" b="1" dirty="0">
                <a:solidFill>
                  <a:srgbClr val="000099"/>
                </a:solidFill>
              </a:rPr>
              <a:t>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Clr>
                <a:srgbClr val="000099"/>
              </a:buClr>
              <a:buFont typeface="Wingdings" pitchFamily="2" charset="2"/>
              <a:buNone/>
            </a:pPr>
            <a:endParaRPr lang="es-AR" altLang="es-AR" sz="800" b="1" dirty="0">
              <a:solidFill>
                <a:srgbClr val="000099"/>
              </a:solidFill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FontTx/>
              <a:buBlip>
                <a:blip r:embed="rId3"/>
              </a:buBlip>
            </a:pPr>
            <a:r>
              <a:rPr lang="es-AR" altLang="es-AR" sz="2200" b="1" dirty="0">
                <a:solidFill>
                  <a:srgbClr val="000099"/>
                </a:solidFill>
              </a:rPr>
              <a:t> </a:t>
            </a:r>
            <a:r>
              <a:rPr lang="es-AR" altLang="es-AR" sz="2200" b="1" dirty="0" err="1">
                <a:solidFill>
                  <a:srgbClr val="000099"/>
                </a:solidFill>
              </a:rPr>
              <a:t>Camuzzi</a:t>
            </a:r>
            <a:r>
              <a:rPr lang="es-AR" altLang="es-AR" sz="2200" b="1" dirty="0">
                <a:solidFill>
                  <a:srgbClr val="000099"/>
                </a:solidFill>
              </a:rPr>
              <a:t> debe notificarla a </a:t>
            </a:r>
            <a:r>
              <a:rPr lang="es-AR" altLang="es-AR" sz="2200" b="1" dirty="0" err="1">
                <a:solidFill>
                  <a:srgbClr val="000099"/>
                </a:solidFill>
              </a:rPr>
              <a:t>Subdistribuidores</a:t>
            </a:r>
            <a:r>
              <a:rPr lang="es-AR" altLang="es-AR" sz="2200" b="1" dirty="0">
                <a:solidFill>
                  <a:srgbClr val="000099"/>
                </a:solidFill>
              </a:rPr>
              <a:t>, empresas de servicios, contratistas, excavadores, etc., que actúan en su área (Art. 2</a:t>
            </a:r>
            <a:r>
              <a:rPr lang="es-AR" altLang="es-AR" sz="2200" b="1" dirty="0" smtClean="0">
                <a:solidFill>
                  <a:srgbClr val="000099"/>
                </a:solidFill>
              </a:rPr>
              <a:t>).</a:t>
            </a:r>
            <a:endParaRPr lang="es-AR" altLang="es-AR" sz="2000" b="1" dirty="0">
              <a:solidFill>
                <a:srgbClr val="000099"/>
              </a:solidFill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</a:pPr>
            <a:endParaRPr lang="es-AR" altLang="es-AR" sz="500" b="1" dirty="0">
              <a:solidFill>
                <a:srgbClr val="000099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9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142875"/>
            <a:ext cx="9144000" cy="40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00000"/>
              </a:lnSpc>
            </a:pPr>
            <a:endParaRPr lang="es-AR" altLang="es-AR" sz="24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649437"/>
            <a:ext cx="91440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>
                <a:solidFill>
                  <a:srgbClr val="FF0000"/>
                </a:solidFill>
              </a:rPr>
              <a:t>NUEVA RESOLUCIÓN ENARGAS I/2135</a:t>
            </a:r>
            <a:endParaRPr lang="es-ES" altLang="es-AR" sz="2400" b="1">
              <a:solidFill>
                <a:srgbClr val="FF0000"/>
              </a:solidFill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81000" y="1209825"/>
            <a:ext cx="8382000" cy="203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>
            <a:lvl1pPr marL="2857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200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7907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4384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30861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5433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40005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4577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9149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00000"/>
              </a:lnSpc>
              <a:buClr>
                <a:schemeClr val="tx1"/>
              </a:buClr>
              <a:buFontTx/>
              <a:buBlip>
                <a:blip r:embed="rId4"/>
              </a:buBlip>
            </a:pPr>
            <a:r>
              <a:rPr lang="es-AR" altLang="es-AR" sz="2200" b="1">
                <a:solidFill>
                  <a:srgbClr val="000099"/>
                </a:solidFill>
                <a:latin typeface="Arial" pitchFamily="34" charset="0"/>
              </a:rPr>
              <a:t> Distancias de Seguridad: </a:t>
            </a:r>
          </a:p>
          <a:p>
            <a:pPr algn="just">
              <a:lnSpc>
                <a:spcPct val="100000"/>
              </a:lnSpc>
              <a:buClr>
                <a:schemeClr val="tx1"/>
              </a:buClr>
            </a:pPr>
            <a:endParaRPr lang="es-AR" altLang="es-AR" sz="1200" b="1">
              <a:solidFill>
                <a:srgbClr val="000099"/>
              </a:solidFill>
              <a:latin typeface="Arial" pitchFamily="34" charset="0"/>
            </a:endParaRPr>
          </a:p>
          <a:p>
            <a:pPr lvl="1" algn="just">
              <a:lnSpc>
                <a:spcPct val="100000"/>
              </a:lnSpc>
              <a:buClr>
                <a:srgbClr val="000099"/>
              </a:buClr>
              <a:buFont typeface="Wingdings" pitchFamily="2" charset="2"/>
              <a:buAutoNum type="arabicPeriod"/>
            </a:pPr>
            <a:r>
              <a:rPr lang="es-AR" altLang="es-AR" sz="1600" b="1">
                <a:solidFill>
                  <a:srgbClr val="000099"/>
                </a:solidFill>
                <a:latin typeface="Arial" pitchFamily="34" charset="0"/>
              </a:rPr>
              <a:t>Los conductos de agua y cloaca, líneas telefónicas, postes, columnas y bases de hormigón, deben quedar, como mínimo, a 0,30 m de distancia de las tuberías de gas. </a:t>
            </a:r>
          </a:p>
          <a:p>
            <a:pPr lvl="1" algn="just">
              <a:lnSpc>
                <a:spcPct val="100000"/>
              </a:lnSpc>
              <a:buClr>
                <a:srgbClr val="000099"/>
              </a:buClr>
              <a:buFont typeface="Wingdings" pitchFamily="2" charset="2"/>
              <a:buAutoNum type="arabicPeriod"/>
            </a:pPr>
            <a:endParaRPr lang="es-AR" altLang="es-AR" sz="800" b="1">
              <a:solidFill>
                <a:srgbClr val="000099"/>
              </a:solidFill>
              <a:latin typeface="Arial" pitchFamily="34" charset="0"/>
            </a:endParaRPr>
          </a:p>
          <a:p>
            <a:pPr lvl="1" algn="just">
              <a:lnSpc>
                <a:spcPct val="100000"/>
              </a:lnSpc>
              <a:buClr>
                <a:srgbClr val="000099"/>
              </a:buClr>
              <a:buFont typeface="Wingdings" pitchFamily="2" charset="2"/>
              <a:buAutoNum type="arabicPeriod"/>
            </a:pPr>
            <a:r>
              <a:rPr lang="es-AR" altLang="es-AR" sz="1600" b="1">
                <a:solidFill>
                  <a:srgbClr val="000099"/>
                </a:solidFill>
                <a:latin typeface="Arial" pitchFamily="34" charset="0"/>
              </a:rPr>
              <a:t>Las instalaciones eléctricas deben cumplir las siguientes distancias: </a:t>
            </a:r>
          </a:p>
          <a:p>
            <a:pPr algn="just">
              <a:lnSpc>
                <a:spcPct val="100000"/>
              </a:lnSpc>
              <a:buClr>
                <a:schemeClr val="tx1"/>
              </a:buClr>
            </a:pPr>
            <a:endParaRPr lang="es-AR" altLang="es-AR" sz="1600" b="1">
              <a:solidFill>
                <a:srgbClr val="000099"/>
              </a:solidFill>
              <a:latin typeface="Arial" pitchFamily="34" charset="0"/>
            </a:endParaRPr>
          </a:p>
          <a:p>
            <a:pPr algn="just">
              <a:lnSpc>
                <a:spcPct val="100000"/>
              </a:lnSpc>
              <a:buClr>
                <a:schemeClr val="tx1"/>
              </a:buClr>
            </a:pPr>
            <a:endParaRPr lang="es-AR" altLang="es-AR" sz="500" b="1">
              <a:solidFill>
                <a:srgbClr val="000099"/>
              </a:solidFill>
              <a:latin typeface="Arial" pitchFamily="34" charset="0"/>
            </a:endParaRPr>
          </a:p>
        </p:txBody>
      </p:sp>
      <p:graphicFrame>
        <p:nvGraphicFramePr>
          <p:cNvPr id="1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6145025"/>
              </p:ext>
            </p:extLst>
          </p:nvPr>
        </p:nvGraphicFramePr>
        <p:xfrm>
          <a:off x="2057400" y="3011637"/>
          <a:ext cx="5257800" cy="265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2" name="Fotografía de Photo Editor" r:id="rId5" imgW="5619048" imgH="2838846" progId="MSPhotoEd.3">
                  <p:embed/>
                </p:oleObj>
              </mc:Choice>
              <mc:Fallback>
                <p:oleObj name="Fotografía de Photo Editor" r:id="rId5" imgW="5619048" imgH="283884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3011637"/>
                        <a:ext cx="5257800" cy="265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457200" y="5691337"/>
            <a:ext cx="8382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>
            <a:lvl1pPr marL="4572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66750" indent="-2095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0495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15265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80035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25755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71475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17195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62915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algn="just">
              <a:lnSpc>
                <a:spcPct val="100000"/>
              </a:lnSpc>
              <a:buClr>
                <a:srgbClr val="000099"/>
              </a:buClr>
              <a:buFont typeface="Wingdings" pitchFamily="2" charset="2"/>
              <a:buAutoNum type="arabicPeriod" startAt="3"/>
            </a:pPr>
            <a:r>
              <a:rPr lang="es-AR" altLang="es-AR" sz="1600" b="1">
                <a:solidFill>
                  <a:srgbClr val="000099"/>
                </a:solidFill>
                <a:latin typeface="Arial" pitchFamily="34" charset="0"/>
              </a:rPr>
              <a:t>Las instalaciones indicadas en los puntos 1 y 2, que se instalen paralelas a cañerías de gas, no deben quedar contenidas en el mismo plano vertical de estas últimas. 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13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142875"/>
            <a:ext cx="9144000" cy="40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00000"/>
              </a:lnSpc>
            </a:pPr>
            <a:endParaRPr lang="es-AR" altLang="es-AR" sz="24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653046"/>
            <a:ext cx="91440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>
                <a:solidFill>
                  <a:srgbClr val="FF0000"/>
                </a:solidFill>
              </a:rPr>
              <a:t>NUEVA RESOLUCIÓN ENARGAS I/2135</a:t>
            </a:r>
            <a:endParaRPr lang="es-ES" altLang="es-AR" sz="2400" b="1">
              <a:solidFill>
                <a:srgbClr val="FF0000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81000" y="1434096"/>
            <a:ext cx="8382000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>
            <a:lvl1pPr marL="4572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00000"/>
              </a:lnSpc>
              <a:buClr>
                <a:schemeClr val="tx1"/>
              </a:buClr>
              <a:buFontTx/>
              <a:buBlip>
                <a:blip r:embed="rId3"/>
              </a:buBlip>
            </a:pPr>
            <a:r>
              <a:rPr lang="es-AR" altLang="es-AR" sz="2200" b="1" u="sng">
                <a:solidFill>
                  <a:srgbClr val="FF0000"/>
                </a:solidFill>
                <a:latin typeface="Arial" pitchFamily="34" charset="0"/>
              </a:rPr>
              <a:t>En casos excepcionales</a:t>
            </a:r>
            <a:r>
              <a:rPr lang="es-AR" altLang="es-AR" sz="2200" b="1">
                <a:solidFill>
                  <a:srgbClr val="000099"/>
                </a:solidFill>
                <a:latin typeface="Arial" pitchFamily="34" charset="0"/>
              </a:rPr>
              <a:t> que impidan cumplir las distancias de seguridad, la guía establece criterios de diseño, construcción e instalación de </a:t>
            </a:r>
            <a:r>
              <a:rPr lang="es-AR" altLang="es-AR" sz="2200" b="1" u="sng">
                <a:solidFill>
                  <a:srgbClr val="FF0000"/>
                </a:solidFill>
                <a:latin typeface="Arial" pitchFamily="34" charset="0"/>
              </a:rPr>
              <a:t>protecciones mecánicas</a:t>
            </a:r>
            <a:r>
              <a:rPr lang="es-AR" altLang="es-AR" sz="2200" b="1">
                <a:solidFill>
                  <a:srgbClr val="000099"/>
                </a:solidFill>
                <a:latin typeface="Arial" pitchFamily="34" charset="0"/>
              </a:rPr>
              <a:t> entre tuberías de gas y de otros servicios o estructuras.  </a:t>
            </a:r>
          </a:p>
          <a:p>
            <a:pPr algn="just">
              <a:lnSpc>
                <a:spcPct val="100000"/>
              </a:lnSpc>
              <a:buClr>
                <a:schemeClr val="tx1"/>
              </a:buClr>
            </a:pPr>
            <a:endParaRPr lang="es-AR" altLang="es-AR" sz="2200" b="1">
              <a:solidFill>
                <a:srgbClr val="000099"/>
              </a:solidFill>
              <a:latin typeface="Arial" pitchFamily="34" charset="0"/>
            </a:endParaRPr>
          </a:p>
          <a:p>
            <a:pPr algn="just">
              <a:lnSpc>
                <a:spcPct val="100000"/>
              </a:lnSpc>
              <a:buClr>
                <a:schemeClr val="tx1"/>
              </a:buClr>
              <a:buFontTx/>
              <a:buBlip>
                <a:blip r:embed="rId3"/>
              </a:buBlip>
            </a:pPr>
            <a:r>
              <a:rPr lang="es-AR" altLang="es-AR" sz="2200" b="1">
                <a:solidFill>
                  <a:srgbClr val="000099"/>
                </a:solidFill>
                <a:latin typeface="Arial" pitchFamily="34" charset="0"/>
              </a:rPr>
              <a:t>La protección mecánica también podrá instalarse en caso de ser necesario, aún cumpliendo las distancias de seguridad. </a:t>
            </a:r>
          </a:p>
          <a:p>
            <a:pPr algn="just">
              <a:lnSpc>
                <a:spcPct val="100000"/>
              </a:lnSpc>
              <a:buClr>
                <a:schemeClr val="tx1"/>
              </a:buClr>
            </a:pPr>
            <a:endParaRPr lang="es-AR" altLang="es-AR" sz="2200" b="1">
              <a:solidFill>
                <a:srgbClr val="000099"/>
              </a:solidFill>
              <a:latin typeface="Arial" pitchFamily="34" charset="0"/>
            </a:endParaRPr>
          </a:p>
          <a:p>
            <a:pPr algn="just">
              <a:lnSpc>
                <a:spcPct val="100000"/>
              </a:lnSpc>
              <a:buClr>
                <a:schemeClr val="tx1"/>
              </a:buClr>
              <a:buFontTx/>
              <a:buBlip>
                <a:blip r:embed="rId3"/>
              </a:buBlip>
            </a:pPr>
            <a:r>
              <a:rPr lang="es-AR" altLang="es-AR" sz="2200" b="1">
                <a:solidFill>
                  <a:srgbClr val="000099"/>
                </a:solidFill>
                <a:latin typeface="Arial" pitchFamily="34" charset="0"/>
              </a:rPr>
              <a:t>Si los organismos o empresas responsables de las estructuras o servicios a instalar, determinan distancias o protecciones de seguridad superiores, debe cumplimentarse lo indicado por ellos. </a:t>
            </a:r>
          </a:p>
          <a:p>
            <a:pPr algn="just">
              <a:lnSpc>
                <a:spcPct val="100000"/>
              </a:lnSpc>
              <a:buClr>
                <a:schemeClr val="tx1"/>
              </a:buClr>
            </a:pPr>
            <a:endParaRPr lang="es-AR" altLang="es-AR" sz="1200" b="1">
              <a:solidFill>
                <a:srgbClr val="000099"/>
              </a:solidFill>
              <a:latin typeface="Arial" pitchFamily="34" charset="0"/>
            </a:endParaRPr>
          </a:p>
          <a:p>
            <a:pPr algn="just">
              <a:lnSpc>
                <a:spcPct val="100000"/>
              </a:lnSpc>
              <a:buClr>
                <a:schemeClr val="tx1"/>
              </a:buClr>
            </a:pPr>
            <a:endParaRPr lang="es-AR" altLang="es-AR" sz="500" b="1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24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142875"/>
            <a:ext cx="9144000" cy="40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00000"/>
              </a:lnSpc>
            </a:pPr>
            <a:endParaRPr lang="es-AR" altLang="es-AR" sz="24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0" y="1412776"/>
            <a:ext cx="9144000" cy="5445225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250" indent="-190500" algn="just">
              <a:lnSpc>
                <a:spcPct val="90000"/>
              </a:lnSpc>
              <a:buClr>
                <a:schemeClr val="tx1"/>
              </a:buClr>
              <a:buBlip>
                <a:blip r:embed="rId3"/>
              </a:buBlip>
            </a:pPr>
            <a:r>
              <a:rPr lang="es-AR" altLang="es-AR" sz="2200" b="1" dirty="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es-AR" sz="2200" b="1" dirty="0">
                <a:solidFill>
                  <a:srgbClr val="000099"/>
                </a:solidFill>
                <a:latin typeface="Arial" pitchFamily="34" charset="0"/>
              </a:rPr>
              <a:t>ARTICULO 1° — </a:t>
            </a:r>
            <a:r>
              <a:rPr lang="es-AR" sz="2200" b="1" dirty="0" err="1">
                <a:solidFill>
                  <a:srgbClr val="000099"/>
                </a:solidFill>
                <a:latin typeface="Arial" pitchFamily="34" charset="0"/>
              </a:rPr>
              <a:t>Establécese</a:t>
            </a:r>
            <a:r>
              <a:rPr lang="es-AR" sz="2200" b="1" dirty="0">
                <a:solidFill>
                  <a:srgbClr val="000099"/>
                </a:solidFill>
                <a:latin typeface="Arial" pitchFamily="34" charset="0"/>
              </a:rPr>
              <a:t> que cuando se ejecuten trabajos de movimiento de suelos, excavaciones manuales </a:t>
            </a:r>
            <a:r>
              <a:rPr lang="es-AR" sz="2200" b="1" dirty="0" smtClean="0">
                <a:solidFill>
                  <a:srgbClr val="000099"/>
                </a:solidFill>
                <a:latin typeface="Arial" pitchFamily="34" charset="0"/>
              </a:rPr>
              <a:t>o mecánicas </a:t>
            </a:r>
            <a:r>
              <a:rPr lang="es-AR" sz="2200" b="1" dirty="0">
                <a:solidFill>
                  <a:srgbClr val="000099"/>
                </a:solidFill>
                <a:latin typeface="Arial" pitchFamily="34" charset="0"/>
              </a:rPr>
              <a:t>a cielo abierto superiores a UN METRO VEINTE (1,20 m) de profundidad, para la ejecución de zanjas y pozos </a:t>
            </a:r>
            <a:r>
              <a:rPr lang="es-AR" sz="2200" b="1" dirty="0" smtClean="0">
                <a:solidFill>
                  <a:srgbClr val="000099"/>
                </a:solidFill>
                <a:latin typeface="Arial" pitchFamily="34" charset="0"/>
              </a:rPr>
              <a:t>y todo </a:t>
            </a:r>
            <a:r>
              <a:rPr lang="es-AR" sz="2200" b="1" dirty="0">
                <a:solidFill>
                  <a:srgbClr val="000099"/>
                </a:solidFill>
                <a:latin typeface="Arial" pitchFamily="34" charset="0"/>
              </a:rPr>
              <a:t>otro tipo de excavación no incluida en la Resolución de esta SUPERINTENDENCIA DE RIESGOS DEL </a:t>
            </a:r>
            <a:r>
              <a:rPr lang="es-AR" sz="2200" b="1" dirty="0" smtClean="0">
                <a:solidFill>
                  <a:srgbClr val="000099"/>
                </a:solidFill>
                <a:latin typeface="Arial" pitchFamily="34" charset="0"/>
              </a:rPr>
              <a:t>TRABAJO (S.R.T</a:t>
            </a:r>
            <a:r>
              <a:rPr lang="es-AR" sz="2200" b="1" dirty="0">
                <a:solidFill>
                  <a:srgbClr val="000099"/>
                </a:solidFill>
                <a:latin typeface="Arial" pitchFamily="34" charset="0"/>
              </a:rPr>
              <a:t>.) Nº 550 de fecha 26 de abril de 2011, el Empleador debe adoptar las medidas de prevención que se detallan en </a:t>
            </a:r>
            <a:r>
              <a:rPr lang="es-AR" sz="2200" b="1" dirty="0" smtClean="0">
                <a:solidFill>
                  <a:srgbClr val="000099"/>
                </a:solidFill>
                <a:latin typeface="Arial" pitchFamily="34" charset="0"/>
              </a:rPr>
              <a:t>el Anexo </a:t>
            </a:r>
            <a:r>
              <a:rPr lang="es-AR" sz="2200" b="1" dirty="0">
                <a:solidFill>
                  <a:srgbClr val="000099"/>
                </a:solidFill>
                <a:latin typeface="Arial" pitchFamily="34" charset="0"/>
              </a:rPr>
              <a:t>de la presente resolución</a:t>
            </a:r>
            <a:r>
              <a:rPr lang="es-AR" sz="2200" b="1" dirty="0" smtClean="0">
                <a:solidFill>
                  <a:srgbClr val="000099"/>
                </a:solidFill>
                <a:latin typeface="Arial" pitchFamily="34" charset="0"/>
              </a:rPr>
              <a:t>.</a:t>
            </a:r>
          </a:p>
          <a:p>
            <a:pPr marL="476250" indent="-190500" algn="just">
              <a:lnSpc>
                <a:spcPct val="90000"/>
              </a:lnSpc>
              <a:buClr>
                <a:schemeClr val="tx1"/>
              </a:buClr>
              <a:buBlip>
                <a:blip r:embed="rId3"/>
              </a:buBlip>
            </a:pPr>
            <a:r>
              <a:rPr lang="es-AR" sz="2200" b="1" dirty="0" smtClean="0">
                <a:solidFill>
                  <a:srgbClr val="000099"/>
                </a:solidFill>
                <a:latin typeface="Arial" pitchFamily="34" charset="0"/>
              </a:rPr>
              <a:t>ANEXO</a:t>
            </a:r>
          </a:p>
          <a:p>
            <a:pPr marL="742950" indent="-457200" algn="just">
              <a:lnSpc>
                <a:spcPct val="90000"/>
              </a:lnSpc>
              <a:buClr>
                <a:srgbClr val="002060"/>
              </a:buClr>
              <a:buFont typeface="Wingdings" panose="05000000000000000000" pitchFamily="2" charset="2"/>
              <a:buChar char=""/>
            </a:pPr>
            <a:r>
              <a:rPr lang="es-AR" sz="2200" b="1" dirty="0" smtClean="0">
                <a:solidFill>
                  <a:srgbClr val="000099"/>
                </a:solidFill>
                <a:latin typeface="Arial" pitchFamily="34" charset="0"/>
              </a:rPr>
              <a:t>2) Para los trabajos de excavaciones el empleador debe tener en cuenta la cercanía de edificaciones y características de sus fundaciones, así como posibles sobrecargas en las proximidades de las paredes de la excavación; la existencia de fuentes de vibraciones (carreteras, calles, fábricas, vías férreas, subterráneos, etc.); la inmediación a instalaciones y conducciones de agua, gas, electricidad, telefonía y</a:t>
            </a:r>
            <a:endParaRPr lang="es-AR" altLang="es-AR" sz="2200" b="1" dirty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0" y="548219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sz="2400" b="1" dirty="0" smtClean="0">
                <a:solidFill>
                  <a:srgbClr val="FF0000"/>
                </a:solidFill>
              </a:rPr>
              <a:t>RESOLUCIÓN Nº 503/2014</a:t>
            </a:r>
            <a:endParaRPr lang="es-AR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AR" sz="2400" b="1" dirty="0">
                <a:solidFill>
                  <a:srgbClr val="FF0000"/>
                </a:solidFill>
              </a:rPr>
              <a:t>SUPERINTENDENCIA DE RIESGOS DEL TRABAJO</a:t>
            </a:r>
            <a:r>
              <a:rPr lang="es-AR" altLang="es-AR" sz="2400" b="1" dirty="0" smtClean="0">
                <a:solidFill>
                  <a:srgbClr val="FF0000"/>
                </a:solidFill>
              </a:rPr>
              <a:t> 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51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142875"/>
            <a:ext cx="9144000" cy="40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00000"/>
              </a:lnSpc>
            </a:pPr>
            <a:endParaRPr lang="es-AR" altLang="es-AR" sz="24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0" y="1412776"/>
            <a:ext cx="9144000" cy="5445225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1" indent="0" algn="just">
              <a:lnSpc>
                <a:spcPct val="90000"/>
              </a:lnSpc>
              <a:buClr>
                <a:srgbClr val="002060"/>
              </a:buClr>
              <a:buNone/>
            </a:pPr>
            <a:r>
              <a:rPr lang="es-AR" sz="2200" b="1" dirty="0" smtClean="0">
                <a:solidFill>
                  <a:srgbClr val="000099"/>
                </a:solidFill>
                <a:latin typeface="Arial" pitchFamily="34" charset="0"/>
              </a:rPr>
              <a:t>desagües </a:t>
            </a:r>
            <a:r>
              <a:rPr lang="es-AR" sz="2200" b="1" dirty="0">
                <a:solidFill>
                  <a:srgbClr val="000099"/>
                </a:solidFill>
                <a:latin typeface="Arial" pitchFamily="34" charset="0"/>
              </a:rPr>
              <a:t>pluviales, cloacales, sistema de alcantarillado y </a:t>
            </a:r>
            <a:r>
              <a:rPr lang="es-AR" sz="2200" b="1" dirty="0" smtClean="0">
                <a:solidFill>
                  <a:srgbClr val="000099"/>
                </a:solidFill>
                <a:latin typeface="Arial" pitchFamily="34" charset="0"/>
              </a:rPr>
              <a:t>demás instalaciones</a:t>
            </a:r>
            <a:r>
              <a:rPr lang="es-AR" sz="2200" b="1" dirty="0">
                <a:solidFill>
                  <a:srgbClr val="000099"/>
                </a:solidFill>
                <a:latin typeface="Arial" pitchFamily="34" charset="0"/>
              </a:rPr>
              <a:t>.</a:t>
            </a:r>
          </a:p>
          <a:p>
            <a:pPr marL="742950" indent="-457200" algn="just">
              <a:lnSpc>
                <a:spcPct val="90000"/>
              </a:lnSpc>
              <a:buClr>
                <a:srgbClr val="002060"/>
              </a:buClr>
              <a:buFont typeface="Wingdings" panose="05000000000000000000" pitchFamily="2" charset="2"/>
              <a:buChar char=""/>
            </a:pPr>
            <a:r>
              <a:rPr lang="es-AR" sz="2200" b="1" dirty="0">
                <a:solidFill>
                  <a:srgbClr val="000099"/>
                </a:solidFill>
                <a:latin typeface="Arial" pitchFamily="34" charset="0"/>
              </a:rPr>
              <a:t>3) El empleador debe realizar, previo al inicio de los trabajos de </a:t>
            </a:r>
            <a:r>
              <a:rPr lang="es-AR" sz="2200" b="1" dirty="0" smtClean="0">
                <a:solidFill>
                  <a:srgbClr val="000099"/>
                </a:solidFill>
                <a:latin typeface="Arial" pitchFamily="34" charset="0"/>
              </a:rPr>
              <a:t>excavación</a:t>
            </a:r>
            <a:r>
              <a:rPr lang="es-AR" sz="2200" b="1" dirty="0">
                <a:solidFill>
                  <a:srgbClr val="000099"/>
                </a:solidFill>
                <a:latin typeface="Arial" pitchFamily="34" charset="0"/>
              </a:rPr>
              <a:t>, las averiguaciones necesarias con </a:t>
            </a:r>
            <a:r>
              <a:rPr lang="es-AR" sz="2200" b="1" dirty="0" smtClean="0">
                <a:solidFill>
                  <a:srgbClr val="000099"/>
                </a:solidFill>
                <a:latin typeface="Arial" pitchFamily="34" charset="0"/>
              </a:rPr>
              <a:t>las empresas </a:t>
            </a:r>
            <a:r>
              <a:rPr lang="es-AR" sz="2200" b="1" dirty="0">
                <a:solidFill>
                  <a:srgbClr val="000099"/>
                </a:solidFill>
                <a:latin typeface="Arial" pitchFamily="34" charset="0"/>
              </a:rPr>
              <a:t>de servicios de electricidad, </a:t>
            </a:r>
            <a:r>
              <a:rPr lang="es-AR" sz="2200" b="1" dirty="0">
                <a:solidFill>
                  <a:srgbClr val="FF0000"/>
                </a:solidFill>
                <a:latin typeface="Arial" pitchFamily="34" charset="0"/>
              </a:rPr>
              <a:t>de gas</a:t>
            </a:r>
            <a:r>
              <a:rPr lang="es-AR" sz="2200" b="1" dirty="0">
                <a:solidFill>
                  <a:srgbClr val="000099"/>
                </a:solidFill>
                <a:latin typeface="Arial" pitchFamily="34" charset="0"/>
              </a:rPr>
              <a:t>, de agua </a:t>
            </a:r>
            <a:r>
              <a:rPr lang="es-AR" sz="2200" b="1" dirty="0" smtClean="0">
                <a:solidFill>
                  <a:srgbClr val="000099"/>
                </a:solidFill>
                <a:latin typeface="Arial" pitchFamily="34" charset="0"/>
              </a:rPr>
              <a:t>desagües</a:t>
            </a:r>
            <a:r>
              <a:rPr lang="es-AR" sz="2200" b="1" dirty="0">
                <a:solidFill>
                  <a:srgbClr val="000099"/>
                </a:solidFill>
                <a:latin typeface="Arial" pitchFamily="34" charset="0"/>
              </a:rPr>
              <a:t>, de cable, de telefonía, etc., con las </a:t>
            </a:r>
            <a:r>
              <a:rPr lang="es-AR" sz="2200" b="1" dirty="0" smtClean="0">
                <a:solidFill>
                  <a:srgbClr val="000099"/>
                </a:solidFill>
                <a:latin typeface="Arial" pitchFamily="34" charset="0"/>
              </a:rPr>
              <a:t>autoridades municipales </a:t>
            </a:r>
            <a:r>
              <a:rPr lang="es-AR" sz="2200" b="1" dirty="0">
                <a:solidFill>
                  <a:srgbClr val="000099"/>
                </a:solidFill>
                <a:latin typeface="Arial" pitchFamily="34" charset="0"/>
              </a:rPr>
              <a:t>y con el propietario del terreno donde se desarrollen las tareas, acerca de los planos que posean sobre </a:t>
            </a:r>
            <a:r>
              <a:rPr lang="es-AR" sz="2200" b="1" dirty="0" smtClean="0">
                <a:solidFill>
                  <a:srgbClr val="000099"/>
                </a:solidFill>
                <a:latin typeface="Arial" pitchFamily="34" charset="0"/>
              </a:rPr>
              <a:t>el tendido </a:t>
            </a:r>
            <a:r>
              <a:rPr lang="es-AR" sz="2200" b="1" dirty="0">
                <a:solidFill>
                  <a:srgbClr val="000099"/>
                </a:solidFill>
                <a:latin typeface="Arial" pitchFamily="34" charset="0"/>
              </a:rPr>
              <a:t>de cableados e instalaciones existentes en el lugar y las debe demarcar en forma visible con banderines, </a:t>
            </a:r>
            <a:r>
              <a:rPr lang="es-AR" sz="2200" b="1" dirty="0" smtClean="0">
                <a:solidFill>
                  <a:srgbClr val="000099"/>
                </a:solidFill>
                <a:latin typeface="Arial" pitchFamily="34" charset="0"/>
              </a:rPr>
              <a:t>estacas o </a:t>
            </a:r>
            <a:r>
              <a:rPr lang="es-AR" sz="2200" b="1" dirty="0">
                <a:solidFill>
                  <a:srgbClr val="000099"/>
                </a:solidFill>
                <a:latin typeface="Arial" pitchFamily="34" charset="0"/>
              </a:rPr>
              <a:t>marcas pintadas en el </a:t>
            </a:r>
            <a:r>
              <a:rPr lang="es-AR" sz="2200" b="1" dirty="0" smtClean="0">
                <a:solidFill>
                  <a:srgbClr val="000099"/>
                </a:solidFill>
                <a:latin typeface="Arial" pitchFamily="34" charset="0"/>
              </a:rPr>
              <a:t>piso. </a:t>
            </a:r>
            <a:r>
              <a:rPr lang="es-AR" sz="2200" b="1" dirty="0" smtClean="0">
                <a:solidFill>
                  <a:srgbClr val="FF0000"/>
                </a:solidFill>
                <a:latin typeface="Arial" pitchFamily="34" charset="0"/>
              </a:rPr>
              <a:t>Se </a:t>
            </a:r>
            <a:r>
              <a:rPr lang="es-AR" sz="2200" b="1" dirty="0">
                <a:solidFill>
                  <a:srgbClr val="FF0000"/>
                </a:solidFill>
                <a:latin typeface="Arial" pitchFamily="34" charset="0"/>
              </a:rPr>
              <a:t>deben realizar planos/esquemas con las interferencias detectadas</a:t>
            </a:r>
            <a:r>
              <a:rPr lang="es-AR" sz="2200" b="1" dirty="0">
                <a:solidFill>
                  <a:srgbClr val="000099"/>
                </a:solidFill>
                <a:latin typeface="Arial" pitchFamily="34" charset="0"/>
              </a:rPr>
              <a:t>. Toda esta documentación formará parte del </a:t>
            </a:r>
            <a:r>
              <a:rPr lang="es-AR" sz="2200" b="1" dirty="0" smtClean="0">
                <a:solidFill>
                  <a:srgbClr val="000099"/>
                </a:solidFill>
                <a:latin typeface="Arial" pitchFamily="34" charset="0"/>
              </a:rPr>
              <a:t>Legajo Técnico </a:t>
            </a:r>
            <a:r>
              <a:rPr lang="es-AR" sz="2200" b="1" dirty="0">
                <a:solidFill>
                  <a:srgbClr val="000099"/>
                </a:solidFill>
                <a:latin typeface="Arial" pitchFamily="34" charset="0"/>
              </a:rPr>
              <a:t>de la obra.</a:t>
            </a:r>
          </a:p>
          <a:p>
            <a:pPr marL="742950" indent="-457200" algn="just">
              <a:lnSpc>
                <a:spcPct val="90000"/>
              </a:lnSpc>
              <a:buClr>
                <a:srgbClr val="002060"/>
              </a:buClr>
              <a:buFont typeface="Wingdings" panose="05000000000000000000" pitchFamily="2" charset="2"/>
              <a:buChar char=""/>
            </a:pPr>
            <a:r>
              <a:rPr lang="es-AR" sz="2200" b="1" dirty="0">
                <a:solidFill>
                  <a:srgbClr val="000099"/>
                </a:solidFill>
                <a:latin typeface="Arial" pitchFamily="34" charset="0"/>
              </a:rPr>
              <a:t>4) El empleador debe tener en cuenta que aunque existan planos, puede haber cables o instalaciones que no </a:t>
            </a:r>
            <a:r>
              <a:rPr lang="es-AR" sz="2200" b="1" dirty="0" smtClean="0">
                <a:solidFill>
                  <a:srgbClr val="000099"/>
                </a:solidFill>
                <a:latin typeface="Arial" pitchFamily="34" charset="0"/>
              </a:rPr>
              <a:t>se encuentren </a:t>
            </a:r>
            <a:r>
              <a:rPr lang="es-AR" sz="2200" b="1" dirty="0">
                <a:solidFill>
                  <a:srgbClr val="000099"/>
                </a:solidFill>
                <a:latin typeface="Arial" pitchFamily="34" charset="0"/>
              </a:rPr>
              <a:t>indicados en aquellos o que estando </a:t>
            </a:r>
            <a:r>
              <a:rPr lang="es-AR" sz="2200" b="1" dirty="0" smtClean="0">
                <a:solidFill>
                  <a:srgbClr val="000099"/>
                </a:solidFill>
                <a:latin typeface="Arial" pitchFamily="34" charset="0"/>
              </a:rPr>
              <a:t>indicados</a:t>
            </a:r>
            <a:endParaRPr lang="es-AR" altLang="es-AR" sz="2200" b="1" dirty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0" y="548219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sz="2400" b="1" dirty="0" smtClean="0">
                <a:solidFill>
                  <a:srgbClr val="FF0000"/>
                </a:solidFill>
              </a:rPr>
              <a:t>RESOLUCIÓN Nº 503/2014</a:t>
            </a:r>
            <a:endParaRPr lang="es-AR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AR" sz="2400" b="1" dirty="0">
                <a:solidFill>
                  <a:srgbClr val="FF0000"/>
                </a:solidFill>
              </a:rPr>
              <a:t>SUPERINTENDENCIA DE RIESGOS DEL TRABAJO</a:t>
            </a:r>
            <a:r>
              <a:rPr lang="es-AR" altLang="es-AR" sz="2400" b="1" dirty="0" smtClean="0">
                <a:solidFill>
                  <a:srgbClr val="FF0000"/>
                </a:solidFill>
              </a:rPr>
              <a:t> 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71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142875"/>
            <a:ext cx="9144000" cy="40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00000"/>
              </a:lnSpc>
            </a:pPr>
            <a:endParaRPr lang="es-AR" altLang="es-AR" sz="24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0" y="1412776"/>
            <a:ext cx="9144000" cy="5445225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1" indent="0" algn="just">
              <a:lnSpc>
                <a:spcPct val="90000"/>
              </a:lnSpc>
              <a:buClr>
                <a:srgbClr val="002060"/>
              </a:buClr>
              <a:buNone/>
            </a:pPr>
            <a:r>
              <a:rPr lang="es-AR" sz="2200" b="1" dirty="0" smtClean="0">
                <a:solidFill>
                  <a:srgbClr val="000099"/>
                </a:solidFill>
                <a:latin typeface="Arial" pitchFamily="34" charset="0"/>
              </a:rPr>
              <a:t>no </a:t>
            </a:r>
            <a:r>
              <a:rPr lang="es-AR" sz="2200" b="1" dirty="0">
                <a:solidFill>
                  <a:srgbClr val="000099"/>
                </a:solidFill>
                <a:latin typeface="Arial" pitchFamily="34" charset="0"/>
              </a:rPr>
              <a:t>sigan un recorrido exacto. Además deberá definir la </a:t>
            </a:r>
            <a:r>
              <a:rPr lang="es-AR" sz="2200" b="1" dirty="0" smtClean="0">
                <a:solidFill>
                  <a:srgbClr val="000099"/>
                </a:solidFill>
                <a:latin typeface="Arial" pitchFamily="34" charset="0"/>
              </a:rPr>
              <a:t>traza precisa </a:t>
            </a:r>
            <a:r>
              <a:rPr lang="es-AR" sz="2200" b="1" dirty="0">
                <a:solidFill>
                  <a:srgbClr val="000099"/>
                </a:solidFill>
                <a:latin typeface="Arial" pitchFamily="34" charset="0"/>
              </a:rPr>
              <a:t>del tendido de las instalaciones subterráneas para lo cual </a:t>
            </a:r>
            <a:r>
              <a:rPr lang="es-AR" sz="2200" b="1" dirty="0">
                <a:solidFill>
                  <a:srgbClr val="FF0000"/>
                </a:solidFill>
                <a:latin typeface="Arial" pitchFamily="34" charset="0"/>
              </a:rPr>
              <a:t>realizará los sondeos necesarios</a:t>
            </a:r>
            <a:r>
              <a:rPr lang="es-AR" sz="2200" b="1" dirty="0">
                <a:solidFill>
                  <a:srgbClr val="000099"/>
                </a:solidFill>
                <a:latin typeface="Arial" pitchFamily="34" charset="0"/>
              </a:rPr>
              <a:t> supervisados </a:t>
            </a:r>
            <a:r>
              <a:rPr lang="es-AR" sz="2200" b="1" dirty="0" smtClean="0">
                <a:solidFill>
                  <a:srgbClr val="000099"/>
                </a:solidFill>
                <a:latin typeface="Arial" pitchFamily="34" charset="0"/>
              </a:rPr>
              <a:t>por personal </a:t>
            </a:r>
            <a:r>
              <a:rPr lang="es-AR" sz="2200" b="1" dirty="0">
                <a:solidFill>
                  <a:srgbClr val="000099"/>
                </a:solidFill>
                <a:latin typeface="Arial" pitchFamily="34" charset="0"/>
              </a:rPr>
              <a:t>técnico especializado. Se debe dejar constancia de esta información en el Legajo Técnico.</a:t>
            </a:r>
          </a:p>
          <a:p>
            <a:pPr marL="742950" indent="-457200" algn="just">
              <a:lnSpc>
                <a:spcPct val="90000"/>
              </a:lnSpc>
              <a:buClr>
                <a:srgbClr val="002060"/>
              </a:buClr>
              <a:buFont typeface="Wingdings" panose="05000000000000000000" pitchFamily="2" charset="2"/>
              <a:buChar char=""/>
            </a:pPr>
            <a:r>
              <a:rPr lang="es-AR" sz="2200" b="1" dirty="0">
                <a:solidFill>
                  <a:srgbClr val="000099"/>
                </a:solidFill>
                <a:latin typeface="Arial" pitchFamily="34" charset="0"/>
              </a:rPr>
              <a:t>5) Se deben emplear herramientas de mano o cualquier otro medio eficaz para detectar su ubicación, extremando </a:t>
            </a:r>
            <a:r>
              <a:rPr lang="es-AR" sz="2200" b="1" dirty="0" smtClean="0">
                <a:solidFill>
                  <a:srgbClr val="000099"/>
                </a:solidFill>
                <a:latin typeface="Arial" pitchFamily="34" charset="0"/>
              </a:rPr>
              <a:t>los cuidados </a:t>
            </a:r>
            <a:r>
              <a:rPr lang="es-AR" sz="2200" b="1" dirty="0">
                <a:solidFill>
                  <a:srgbClr val="000099"/>
                </a:solidFill>
                <a:latin typeface="Arial" pitchFamily="34" charset="0"/>
              </a:rPr>
              <a:t>para evitar contactos directos o acciones que interfieran con las instalaciones pudiendo generar accidentes. </a:t>
            </a:r>
            <a:r>
              <a:rPr lang="es-AR" sz="2200" b="1" dirty="0" smtClean="0">
                <a:solidFill>
                  <a:srgbClr val="000099"/>
                </a:solidFill>
                <a:latin typeface="Arial" pitchFamily="34" charset="0"/>
              </a:rPr>
              <a:t>Una vez </a:t>
            </a:r>
            <a:r>
              <a:rPr lang="es-AR" sz="2200" b="1" dirty="0">
                <a:solidFill>
                  <a:srgbClr val="000099"/>
                </a:solidFill>
                <a:latin typeface="Arial" pitchFamily="34" charset="0"/>
              </a:rPr>
              <a:t>establecida la ubicación de las instalaciones, cables, </a:t>
            </a:r>
            <a:r>
              <a:rPr lang="es-AR" sz="2200" b="1" dirty="0">
                <a:solidFill>
                  <a:srgbClr val="FF0000"/>
                </a:solidFill>
                <a:latin typeface="Arial" pitchFamily="34" charset="0"/>
              </a:rPr>
              <a:t>cañerías de gas</a:t>
            </a:r>
            <a:r>
              <a:rPr lang="es-AR" sz="2200" b="1" dirty="0">
                <a:solidFill>
                  <a:srgbClr val="000099"/>
                </a:solidFill>
                <a:latin typeface="Arial" pitchFamily="34" charset="0"/>
              </a:rPr>
              <a:t>, agua, etc., se debe notificar al </a:t>
            </a:r>
            <a:r>
              <a:rPr lang="es-AR" sz="2200" b="1" dirty="0" smtClean="0">
                <a:solidFill>
                  <a:srgbClr val="000099"/>
                </a:solidFill>
                <a:latin typeface="Arial" pitchFamily="34" charset="0"/>
              </a:rPr>
              <a:t>responsable técnico </a:t>
            </a:r>
            <a:r>
              <a:rPr lang="es-AR" sz="2200" b="1" dirty="0">
                <a:solidFill>
                  <a:srgbClr val="000099"/>
                </a:solidFill>
                <a:latin typeface="Arial" pitchFamily="34" charset="0"/>
              </a:rPr>
              <a:t>y a los demás trabajadores. Estos trabajos deberán estar supervisados por el responsable de la tarea </a:t>
            </a:r>
            <a:r>
              <a:rPr lang="es-AR" sz="2200" b="1" dirty="0" smtClean="0">
                <a:solidFill>
                  <a:srgbClr val="000099"/>
                </a:solidFill>
                <a:latin typeface="Arial" pitchFamily="34" charset="0"/>
              </a:rPr>
              <a:t>con participación </a:t>
            </a:r>
            <a:r>
              <a:rPr lang="es-AR" sz="2200" b="1" dirty="0">
                <a:solidFill>
                  <a:srgbClr val="000099"/>
                </a:solidFill>
                <a:latin typeface="Arial" pitchFamily="34" charset="0"/>
              </a:rPr>
              <a:t>del Servicio de Higiene y Seguridad (responsable o un auxiliar según lo establecido en el artículo 17 </a:t>
            </a:r>
            <a:r>
              <a:rPr lang="es-AR" sz="2200" b="1" dirty="0" smtClean="0">
                <a:solidFill>
                  <a:srgbClr val="000099"/>
                </a:solidFill>
                <a:latin typeface="Arial" pitchFamily="34" charset="0"/>
              </a:rPr>
              <a:t>del Decreto </a:t>
            </a:r>
            <a:r>
              <a:rPr lang="es-AR" sz="2200" b="1" dirty="0">
                <a:solidFill>
                  <a:srgbClr val="000099"/>
                </a:solidFill>
                <a:latin typeface="Arial" pitchFamily="34" charset="0"/>
              </a:rPr>
              <a:t>Nº 911 de fecha 5 de agosto de 1996).</a:t>
            </a:r>
            <a:endParaRPr lang="es-AR" altLang="es-AR" sz="2200" b="1" dirty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0" y="548219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sz="2400" b="1" dirty="0" smtClean="0">
                <a:solidFill>
                  <a:srgbClr val="FF0000"/>
                </a:solidFill>
              </a:rPr>
              <a:t>RESOLUCIÓN Nº 503/2014</a:t>
            </a:r>
            <a:endParaRPr lang="es-AR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AR" sz="2400" b="1" dirty="0">
                <a:solidFill>
                  <a:srgbClr val="FF0000"/>
                </a:solidFill>
              </a:rPr>
              <a:t>SUPERINTENDENCIA DE RIESGOS DEL TRABAJO</a:t>
            </a:r>
            <a:r>
              <a:rPr lang="es-AR" altLang="es-AR" sz="2400" b="1" dirty="0" smtClean="0">
                <a:solidFill>
                  <a:srgbClr val="FF0000"/>
                </a:solidFill>
              </a:rPr>
              <a:t> 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4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142875"/>
            <a:ext cx="9144000" cy="40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00000"/>
              </a:lnSpc>
            </a:pPr>
            <a:endParaRPr lang="es-AR" altLang="es-AR" sz="24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0" y="2564904"/>
            <a:ext cx="9144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1" algn="ctr"/>
            <a:r>
              <a:rPr lang="es-AR" altLang="es-AR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ACTIVIDADES DE PREVENCIÓN DE DAÑOS</a:t>
            </a:r>
            <a:endParaRPr lang="es-ES" altLang="es-AR" sz="44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50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07504" y="1324710"/>
            <a:ext cx="8928992" cy="5416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s-ES" altLang="es-AR" sz="2200" b="1" dirty="0" smtClean="0">
                <a:solidFill>
                  <a:srgbClr val="000099"/>
                </a:solidFill>
                <a:latin typeface="Arial" pitchFamily="34" charset="0"/>
              </a:rPr>
              <a:t>API 1162 (EEUU):</a:t>
            </a:r>
          </a:p>
          <a:p>
            <a:pPr algn="ctr">
              <a:lnSpc>
                <a:spcPct val="100000"/>
              </a:lnSpc>
            </a:pPr>
            <a:r>
              <a:rPr lang="es-ES" altLang="es-AR" sz="1600" b="1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ES" altLang="es-AR" sz="16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s-ES" sz="1600" b="1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</a:t>
            </a:r>
            <a:r>
              <a:rPr lang="es-ES" sz="16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brinda a los operadores de gasoductos y de ductos para líquidos de petróleo una orientación para desarrollar y gestionar activamente Programas de Concientización Pública. </a:t>
            </a:r>
            <a:r>
              <a:rPr lang="es-ES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 </a:t>
            </a:r>
            <a:r>
              <a:rPr lang="es-ES" sz="16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práctica recomendada </a:t>
            </a:r>
            <a:r>
              <a:rPr lang="es-ES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también contribuirá a aumentar la calidad de los Programas de Concientización Pública de los operadores de ductos, generar coherencia entre esos programas en toda la industria, y proporcionar mecanismos para una mejora continua de los programas</a:t>
            </a:r>
            <a:r>
              <a:rPr lang="es-ES" sz="16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Se desarrolló esta práctica recomendada</a:t>
            </a:r>
            <a:r>
              <a:rPr lang="es-ES" sz="1600" b="1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específicamente para ductos de los Estados Unidos, pero también puede aplicarse en escenarios internacionales</a:t>
            </a:r>
            <a:r>
              <a:rPr lang="es-ES" sz="1600" b="1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ES" altLang="es-AR" sz="1600" b="1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es-ES" altLang="es-AR" sz="1600" b="1" i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475656" y="645266"/>
            <a:ext cx="65527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 smtClean="0">
                <a:solidFill>
                  <a:srgbClr val="FF0000"/>
                </a:solidFill>
              </a:rPr>
              <a:t>NORMATIVA INTERNACIONAL DE PREVENCIÓN </a:t>
            </a:r>
            <a:r>
              <a:rPr lang="es-AR" altLang="es-AR" sz="2400" b="1" dirty="0">
                <a:solidFill>
                  <a:srgbClr val="FF0000"/>
                </a:solidFill>
              </a:rPr>
              <a:t>DE DAÑOS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80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682422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ES" altLang="es-AR" sz="2400" b="1" dirty="0" smtClean="0">
                <a:solidFill>
                  <a:srgbClr val="FF0000"/>
                </a:solidFill>
              </a:rPr>
              <a:t>PREVENCIÓN</a:t>
            </a:r>
          </a:p>
          <a:p>
            <a:pPr algn="ctr">
              <a:spcBef>
                <a:spcPct val="50000"/>
              </a:spcBef>
            </a:pPr>
            <a:r>
              <a:rPr lang="es-ES" altLang="es-AR" sz="2400" b="1" dirty="0" smtClean="0">
                <a:solidFill>
                  <a:srgbClr val="FF0000"/>
                </a:solidFill>
              </a:rPr>
              <a:t>DE </a:t>
            </a:r>
            <a:r>
              <a:rPr lang="es-ES" altLang="es-AR" sz="2400" b="1" dirty="0">
                <a:solidFill>
                  <a:srgbClr val="FF0000"/>
                </a:solidFill>
              </a:rPr>
              <a:t>DAÑOS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1190254"/>
            <a:ext cx="9036496" cy="5678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>
              <a:lnSpc>
                <a:spcPct val="100000"/>
              </a:lnSpc>
              <a:spcBef>
                <a:spcPct val="30000"/>
              </a:spcBef>
              <a:buFont typeface="Wingdings" pitchFamily="2" charset="2"/>
              <a:buBlip>
                <a:blip r:embed="rId3"/>
              </a:buBlip>
            </a:pPr>
            <a:r>
              <a:rPr lang="es-AR" altLang="es-AR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s-AR" altLang="es-AR" sz="2200" b="1" dirty="0" smtClean="0">
                <a:solidFill>
                  <a:srgbClr val="000099"/>
                </a:solidFill>
                <a:cs typeface="Times New Roman" pitchFamily="18" charset="0"/>
              </a:rPr>
              <a:t>Acciones:</a:t>
            </a:r>
            <a:endParaRPr lang="es-AR" altLang="es-AR" sz="2200" b="1" dirty="0">
              <a:solidFill>
                <a:srgbClr val="000099"/>
              </a:solidFill>
              <a:cs typeface="Times New Roman" pitchFamily="18" charset="0"/>
            </a:endParaRPr>
          </a:p>
          <a:p>
            <a:pPr lvl="1" algn="just">
              <a:lnSpc>
                <a:spcPct val="10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s-AR" altLang="es-AR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s-AR" altLang="es-AR" sz="2200" b="1" dirty="0">
                <a:solidFill>
                  <a:srgbClr val="000099"/>
                </a:solidFill>
                <a:cs typeface="Times New Roman" pitchFamily="18" charset="0"/>
              </a:rPr>
              <a:t>Registro de Potenciales </a:t>
            </a:r>
            <a:r>
              <a:rPr lang="es-AR" altLang="es-AR" sz="2200" b="1" dirty="0" smtClean="0">
                <a:solidFill>
                  <a:srgbClr val="000099"/>
                </a:solidFill>
                <a:cs typeface="Times New Roman" pitchFamily="18" charset="0"/>
              </a:rPr>
              <a:t>Excavadores: Base de datos con constructoras, empresas de servicios, municipalidades, etc.</a:t>
            </a:r>
            <a:endParaRPr lang="es-AR" altLang="es-AR" sz="2200" b="1" dirty="0">
              <a:solidFill>
                <a:srgbClr val="000099"/>
              </a:solidFill>
              <a:cs typeface="Times New Roman" pitchFamily="18" charset="0"/>
            </a:endParaRPr>
          </a:p>
          <a:p>
            <a:pPr lvl="1" algn="just">
              <a:lnSpc>
                <a:spcPct val="10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s-AR" altLang="es-AR" sz="2200" b="1" dirty="0">
                <a:solidFill>
                  <a:srgbClr val="000099"/>
                </a:solidFill>
                <a:cs typeface="Times New Roman" pitchFamily="18" charset="0"/>
              </a:rPr>
              <a:t> Comunicación externa del </a:t>
            </a:r>
            <a:r>
              <a:rPr lang="es-AR" altLang="es-AR" sz="2200" b="1" dirty="0" smtClean="0">
                <a:solidFill>
                  <a:srgbClr val="000099"/>
                </a:solidFill>
                <a:cs typeface="Times New Roman" pitchFamily="18" charset="0"/>
              </a:rPr>
              <a:t>Plan de </a:t>
            </a:r>
            <a:r>
              <a:rPr lang="es-ES" altLang="es-AR" sz="2200" b="1" dirty="0" smtClean="0">
                <a:solidFill>
                  <a:srgbClr val="000099"/>
                </a:solidFill>
                <a:cs typeface="Times New Roman" pitchFamily="18" charset="0"/>
              </a:rPr>
              <a:t>Prevención </a:t>
            </a:r>
            <a:r>
              <a:rPr lang="es-ES" altLang="es-AR" sz="2200" b="1" dirty="0">
                <a:solidFill>
                  <a:srgbClr val="000099"/>
                </a:solidFill>
                <a:cs typeface="Times New Roman" pitchFamily="18" charset="0"/>
              </a:rPr>
              <a:t>de Daños de </a:t>
            </a:r>
            <a:r>
              <a:rPr lang="es-ES" altLang="es-AR" sz="2200" b="1" dirty="0" smtClean="0">
                <a:solidFill>
                  <a:srgbClr val="000099"/>
                </a:solidFill>
                <a:cs typeface="Times New Roman" pitchFamily="18" charset="0"/>
              </a:rPr>
              <a:t>Terceros</a:t>
            </a:r>
            <a:r>
              <a:rPr lang="es-AR" altLang="es-AR" sz="2200" b="1" dirty="0" smtClean="0">
                <a:solidFill>
                  <a:srgbClr val="000099"/>
                </a:solidFill>
                <a:cs typeface="Times New Roman" pitchFamily="18" charset="0"/>
              </a:rPr>
              <a:t>: charlas ante cámaras, empresas, municipalidades, fuerzas vivas, etc.; propaganda en medios; asistencia a exposiciones, estética vehicular, visitas de </a:t>
            </a:r>
            <a:r>
              <a:rPr lang="es-ES" altLang="es-AR" sz="2200" b="1" dirty="0">
                <a:solidFill>
                  <a:srgbClr val="000099"/>
                </a:solidFill>
                <a:cs typeface="Times New Roman" pitchFamily="18" charset="0"/>
              </a:rPr>
              <a:t>Prevención de </a:t>
            </a:r>
            <a:r>
              <a:rPr lang="es-ES" altLang="es-AR" sz="2200" b="1" dirty="0" smtClean="0">
                <a:solidFill>
                  <a:srgbClr val="000099"/>
                </a:solidFill>
                <a:cs typeface="Times New Roman" pitchFamily="18" charset="0"/>
              </a:rPr>
              <a:t>Daños, teléfono gratuito 0-800-XXX-YYYY, página de internet, </a:t>
            </a:r>
            <a:r>
              <a:rPr lang="es-AR" altLang="es-AR" sz="2200" b="1" dirty="0" smtClean="0">
                <a:solidFill>
                  <a:srgbClr val="000099"/>
                </a:solidFill>
                <a:cs typeface="Times New Roman" pitchFamily="18" charset="0"/>
              </a:rPr>
              <a:t>etc.</a:t>
            </a:r>
            <a:endParaRPr lang="es-AR" altLang="es-AR" sz="2200" b="1" dirty="0">
              <a:solidFill>
                <a:srgbClr val="000099"/>
              </a:solidFill>
              <a:cs typeface="Times New Roman" pitchFamily="18" charset="0"/>
            </a:endParaRPr>
          </a:p>
          <a:p>
            <a:pPr lvl="1" algn="just">
              <a:lnSpc>
                <a:spcPct val="10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s-AR" altLang="es-AR" sz="2200" b="1" dirty="0">
                <a:solidFill>
                  <a:srgbClr val="000099"/>
                </a:solidFill>
                <a:cs typeface="Times New Roman" pitchFamily="18" charset="0"/>
              </a:rPr>
              <a:t> Capacitación </a:t>
            </a:r>
            <a:r>
              <a:rPr lang="es-AR" altLang="es-AR" sz="2200" b="1" dirty="0" smtClean="0">
                <a:solidFill>
                  <a:srgbClr val="000099"/>
                </a:solidFill>
                <a:cs typeface="Times New Roman" pitchFamily="18" charset="0"/>
              </a:rPr>
              <a:t>dentro de cada compañía (todos somos </a:t>
            </a:r>
            <a:r>
              <a:rPr lang="es-AR" altLang="es-AR" sz="2200" b="1" dirty="0" err="1" smtClean="0">
                <a:solidFill>
                  <a:srgbClr val="000099"/>
                </a:solidFill>
                <a:cs typeface="Times New Roman" pitchFamily="18" charset="0"/>
              </a:rPr>
              <a:t>prevencionistas</a:t>
            </a:r>
            <a:r>
              <a:rPr lang="es-AR" altLang="es-AR" sz="2200" b="1" dirty="0" smtClean="0">
                <a:solidFill>
                  <a:srgbClr val="000099"/>
                </a:solidFill>
                <a:cs typeface="Times New Roman" pitchFamily="18" charset="0"/>
              </a:rPr>
              <a:t>) y externa sobre </a:t>
            </a:r>
            <a:r>
              <a:rPr lang="es-AR" altLang="es-AR" sz="2200" b="1" dirty="0">
                <a:solidFill>
                  <a:srgbClr val="000099"/>
                </a:solidFill>
                <a:cs typeface="Times New Roman" pitchFamily="18" charset="0"/>
              </a:rPr>
              <a:t>el Plan de </a:t>
            </a:r>
            <a:r>
              <a:rPr lang="es-ES" altLang="es-AR" sz="2200" b="1" dirty="0">
                <a:solidFill>
                  <a:srgbClr val="000099"/>
                </a:solidFill>
                <a:cs typeface="Times New Roman" pitchFamily="18" charset="0"/>
              </a:rPr>
              <a:t>Prevención de Daños</a:t>
            </a:r>
            <a:r>
              <a:rPr lang="es-AR" altLang="es-AR" sz="2200" b="1" dirty="0" smtClean="0">
                <a:solidFill>
                  <a:srgbClr val="000099"/>
                </a:solidFill>
                <a:cs typeface="Times New Roman" pitchFamily="18" charset="0"/>
              </a:rPr>
              <a:t>.</a:t>
            </a:r>
          </a:p>
          <a:p>
            <a:pPr lvl="1" algn="just">
              <a:lnSpc>
                <a:spcPct val="10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s-AR" altLang="es-AR" sz="2200" b="1" dirty="0" smtClean="0">
                <a:solidFill>
                  <a:srgbClr val="000099"/>
                </a:solidFill>
                <a:cs typeface="Times New Roman" pitchFamily="18" charset="0"/>
              </a:rPr>
              <a:t>Señalización</a:t>
            </a:r>
            <a:endParaRPr lang="es-AR" altLang="es-AR" sz="2200" b="1" dirty="0">
              <a:solidFill>
                <a:srgbClr val="000099"/>
              </a:solidFill>
              <a:cs typeface="Times New Roman" pitchFamily="18" charset="0"/>
            </a:endParaRPr>
          </a:p>
          <a:p>
            <a:pPr lvl="1" algn="just">
              <a:lnSpc>
                <a:spcPct val="10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s-AR" altLang="es-AR" sz="2200" b="1" dirty="0" smtClean="0">
                <a:solidFill>
                  <a:srgbClr val="000099"/>
                </a:solidFill>
                <a:cs typeface="Times New Roman" pitchFamily="18" charset="0"/>
              </a:rPr>
              <a:t>Vigilancia continua</a:t>
            </a:r>
            <a:r>
              <a:rPr lang="es-AR" altLang="es-AR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s-AR" altLang="es-AR" sz="2200" b="1" dirty="0" smtClean="0">
                <a:solidFill>
                  <a:srgbClr val="000099"/>
                </a:solidFill>
                <a:cs typeface="Times New Roman" pitchFamily="18" charset="0"/>
              </a:rPr>
              <a:t>y patrullajes</a:t>
            </a:r>
            <a:endParaRPr lang="es-AR" altLang="es-AR" sz="22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43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493713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ES" altLang="es-AR" sz="2400" b="1" dirty="0" smtClean="0">
                <a:solidFill>
                  <a:srgbClr val="FF0000"/>
                </a:solidFill>
              </a:rPr>
              <a:t>PLAN DE </a:t>
            </a:r>
            <a:r>
              <a:rPr lang="es-ES" altLang="es-AR" sz="2400" b="1" dirty="0" err="1" smtClean="0">
                <a:solidFill>
                  <a:srgbClr val="FF0000"/>
                </a:solidFill>
              </a:rPr>
              <a:t>PdD</a:t>
            </a:r>
            <a:endParaRPr lang="es-ES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altLang="es-AR" sz="2400" b="1" dirty="0" smtClean="0">
                <a:solidFill>
                  <a:srgbClr val="FF0000"/>
                </a:solidFill>
              </a:rPr>
              <a:t>REGISTRO DE POTENCIALES EXCAVADORES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H="1">
            <a:off x="4953000" y="2126828"/>
            <a:ext cx="1524000" cy="457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/>
          <a:p>
            <a:endParaRPr lang="es-AR"/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4191000" y="2126828"/>
            <a:ext cx="1524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/>
          <a:p>
            <a:endParaRPr lang="es-AR"/>
          </a:p>
        </p:txBody>
      </p:sp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818" y="1419831"/>
            <a:ext cx="4338364" cy="5394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95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Line 12"/>
          <p:cNvSpPr>
            <a:spLocks noChangeShapeType="1"/>
          </p:cNvSpPr>
          <p:nvPr/>
        </p:nvSpPr>
        <p:spPr bwMode="auto">
          <a:xfrm flipH="1">
            <a:off x="4953000" y="2126828"/>
            <a:ext cx="1524000" cy="457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/>
          <a:p>
            <a:endParaRPr lang="es-AR"/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4191000" y="2126828"/>
            <a:ext cx="1524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/>
          <a:p>
            <a:endParaRPr lang="es-AR"/>
          </a:p>
        </p:txBody>
      </p:sp>
      <p:grpSp>
        <p:nvGrpSpPr>
          <p:cNvPr id="5" name="4 Grupo"/>
          <p:cNvGrpSpPr/>
          <p:nvPr/>
        </p:nvGrpSpPr>
        <p:grpSpPr>
          <a:xfrm>
            <a:off x="1763688" y="1415032"/>
            <a:ext cx="5814751" cy="5328593"/>
            <a:chOff x="1763688" y="1415032"/>
            <a:chExt cx="5814751" cy="5328593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1415032"/>
              <a:ext cx="5814751" cy="53285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3 Rectángulo"/>
            <p:cNvSpPr/>
            <p:nvPr/>
          </p:nvSpPr>
          <p:spPr>
            <a:xfrm>
              <a:off x="2201094" y="2924944"/>
              <a:ext cx="1008112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493713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AR" altLang="es-AR" sz="2400" b="1" dirty="0" smtClean="0">
                <a:solidFill>
                  <a:srgbClr val="FF0000"/>
                </a:solidFill>
              </a:rPr>
              <a:t>PLAN DE</a:t>
            </a:r>
            <a:endParaRPr lang="es-ES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altLang="es-AR" sz="2400" b="1" dirty="0">
                <a:solidFill>
                  <a:srgbClr val="FF0000"/>
                </a:solidFill>
              </a:rPr>
              <a:t>PREVENCIÓN DE </a:t>
            </a:r>
            <a:r>
              <a:rPr lang="es-ES" altLang="es-AR" sz="2400" b="1" dirty="0" smtClean="0">
                <a:solidFill>
                  <a:srgbClr val="FF0000"/>
                </a:solidFill>
              </a:rPr>
              <a:t>DAÑOS </a:t>
            </a:r>
            <a:r>
              <a:rPr lang="es-ES" altLang="es-AR" sz="2400" b="1" dirty="0">
                <a:solidFill>
                  <a:srgbClr val="FF0000"/>
                </a:solidFill>
              </a:rPr>
              <a:t>– </a:t>
            </a:r>
            <a:r>
              <a:rPr lang="es-ES" altLang="es-AR" sz="2400" b="1" dirty="0" smtClean="0">
                <a:solidFill>
                  <a:srgbClr val="FF0000"/>
                </a:solidFill>
              </a:rPr>
              <a:t>REGISTRO DE VISITAS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87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4"/>
          <p:cNvSpPr>
            <a:spLocks noChangeArrowheads="1"/>
          </p:cNvSpPr>
          <p:nvPr/>
        </p:nvSpPr>
        <p:spPr bwMode="auto">
          <a:xfrm>
            <a:off x="904088" y="3188826"/>
            <a:ext cx="3239365" cy="35816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anchor="ctr"/>
          <a:lstStyle/>
          <a:p>
            <a:endParaRPr lang="es-AR"/>
          </a:p>
        </p:txBody>
      </p:sp>
      <p:grpSp>
        <p:nvGrpSpPr>
          <p:cNvPr id="2" name="1 Grupo"/>
          <p:cNvGrpSpPr/>
          <p:nvPr/>
        </p:nvGrpSpPr>
        <p:grpSpPr>
          <a:xfrm>
            <a:off x="776883" y="1899438"/>
            <a:ext cx="3581400" cy="4799390"/>
            <a:chOff x="609600" y="1899438"/>
            <a:chExt cx="3581400" cy="4799390"/>
          </a:xfrm>
        </p:grpSpPr>
        <p:graphicFrame>
          <p:nvGraphicFramePr>
            <p:cNvPr id="12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89716376"/>
                </p:ext>
              </p:extLst>
            </p:nvPr>
          </p:nvGraphicFramePr>
          <p:xfrm>
            <a:off x="609600" y="1899438"/>
            <a:ext cx="3581400" cy="47993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73" name="Imagen de mapa de bits" r:id="rId4" imgW="2800741" imgH="3858164" progId="Paint.Picture">
                    <p:embed/>
                  </p:oleObj>
                </mc:Choice>
                <mc:Fallback>
                  <p:oleObj name="Imagen de mapa de bits" r:id="rId4" imgW="2800741" imgH="3858164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9600" y="1899438"/>
                          <a:ext cx="3581400" cy="479939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96337935"/>
                </p:ext>
              </p:extLst>
            </p:nvPr>
          </p:nvGraphicFramePr>
          <p:xfrm>
            <a:off x="683222" y="1899438"/>
            <a:ext cx="3460231" cy="5327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74" name="Imagen de mapa de bits" r:id="rId6" imgW="6314286" imgH="1000000" progId="Paint.Picture">
                    <p:embed/>
                  </p:oleObj>
                </mc:Choice>
                <mc:Fallback>
                  <p:oleObj name="Imagen de mapa de bits" r:id="rId6" imgW="6314286" imgH="1000000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3222" y="1899438"/>
                          <a:ext cx="3460231" cy="5327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" name="Line 12"/>
          <p:cNvSpPr>
            <a:spLocks noChangeShapeType="1"/>
          </p:cNvSpPr>
          <p:nvPr/>
        </p:nvSpPr>
        <p:spPr bwMode="auto">
          <a:xfrm flipH="1">
            <a:off x="4953000" y="2126828"/>
            <a:ext cx="1524000" cy="457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/>
          <a:p>
            <a:endParaRPr lang="es-AR"/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228600" y="1454150"/>
            <a:ext cx="44481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>
            <a:spAutoFit/>
          </a:bodyPr>
          <a:lstStyle/>
          <a:p>
            <a:pPr algn="ctr"/>
            <a:r>
              <a:rPr lang="es-ES_tradnl" altLang="es-AR" sz="2200" b="1">
                <a:solidFill>
                  <a:srgbClr val="000099"/>
                </a:solidFill>
                <a:cs typeface="Times New Roman" pitchFamily="18" charset="0"/>
              </a:rPr>
              <a:t>Notas a Potenciales Excavadores</a:t>
            </a:r>
            <a:endParaRPr lang="es-ES" altLang="es-AR" sz="2200" b="1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4191000" y="2126828"/>
            <a:ext cx="1524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/>
          <a:p>
            <a:endParaRPr lang="es-AR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796" y="1889133"/>
            <a:ext cx="3433538" cy="484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0" y="583035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AR" altLang="es-AR" sz="2400" b="1" dirty="0" smtClean="0">
                <a:solidFill>
                  <a:srgbClr val="FF0000"/>
                </a:solidFill>
              </a:rPr>
              <a:t>PLAN DE</a:t>
            </a:r>
            <a:endParaRPr lang="es-ES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altLang="es-AR" sz="2400" b="1" dirty="0">
                <a:solidFill>
                  <a:srgbClr val="FF0000"/>
                </a:solidFill>
              </a:rPr>
              <a:t>PREVENCIÓN DE </a:t>
            </a:r>
            <a:r>
              <a:rPr lang="es-ES" altLang="es-AR" sz="2400" b="1" dirty="0" smtClean="0">
                <a:solidFill>
                  <a:srgbClr val="FF0000"/>
                </a:solidFill>
              </a:rPr>
              <a:t>DAÑOS </a:t>
            </a:r>
            <a:r>
              <a:rPr lang="es-ES" altLang="es-AR" sz="2400" b="1" dirty="0">
                <a:solidFill>
                  <a:srgbClr val="FF0000"/>
                </a:solidFill>
              </a:rPr>
              <a:t>– NOTAS DE VISITAS DE </a:t>
            </a:r>
            <a:r>
              <a:rPr lang="es-ES" altLang="es-AR" sz="2400" b="1" dirty="0" err="1">
                <a:solidFill>
                  <a:srgbClr val="FF0000"/>
                </a:solidFill>
              </a:rPr>
              <a:t>PdD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2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4"/>
          <p:cNvSpPr>
            <a:spLocks noChangeArrowheads="1"/>
          </p:cNvSpPr>
          <p:nvPr/>
        </p:nvSpPr>
        <p:spPr bwMode="auto">
          <a:xfrm>
            <a:off x="904088" y="3188826"/>
            <a:ext cx="3239365" cy="35816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anchor="ctr"/>
          <a:lstStyle/>
          <a:p>
            <a:endParaRPr lang="es-AR"/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H="1">
            <a:off x="4953000" y="2126828"/>
            <a:ext cx="1524000" cy="457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/>
          <a:p>
            <a:endParaRPr lang="es-AR"/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228600" y="1439526"/>
            <a:ext cx="44481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>
            <a:spAutoFit/>
          </a:bodyPr>
          <a:lstStyle/>
          <a:p>
            <a:pPr algn="ctr"/>
            <a:r>
              <a:rPr lang="es-ES_tradnl" altLang="es-AR" sz="2200" b="1" dirty="0">
                <a:solidFill>
                  <a:srgbClr val="000099"/>
                </a:solidFill>
                <a:cs typeface="Times New Roman" pitchFamily="18" charset="0"/>
              </a:rPr>
              <a:t>Notas a Potenciales Excavadores</a:t>
            </a:r>
            <a:endParaRPr lang="es-ES" altLang="es-AR" sz="22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4191000" y="2126828"/>
            <a:ext cx="1524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/>
          <a:p>
            <a:endParaRPr lang="es-A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7" t="13113" r="32481" b="1115"/>
          <a:stretch/>
        </p:blipFill>
        <p:spPr bwMode="auto">
          <a:xfrm>
            <a:off x="904088" y="1758528"/>
            <a:ext cx="3531893" cy="505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3" t="14021" r="34568" b="10192"/>
          <a:stretch/>
        </p:blipFill>
        <p:spPr bwMode="auto">
          <a:xfrm>
            <a:off x="5077340" y="1757759"/>
            <a:ext cx="3384376" cy="5043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0" y="568411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AR" altLang="es-AR" sz="2400" b="1" dirty="0" smtClean="0">
                <a:solidFill>
                  <a:srgbClr val="FF0000"/>
                </a:solidFill>
              </a:rPr>
              <a:t>PLAN DE</a:t>
            </a:r>
            <a:endParaRPr lang="es-ES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altLang="es-AR" sz="2400" b="1" dirty="0">
                <a:solidFill>
                  <a:srgbClr val="FF0000"/>
                </a:solidFill>
              </a:rPr>
              <a:t>PREVENCIÓN DE </a:t>
            </a:r>
            <a:r>
              <a:rPr lang="es-ES" altLang="es-AR" sz="2400" b="1" dirty="0" smtClean="0">
                <a:solidFill>
                  <a:srgbClr val="FF0000"/>
                </a:solidFill>
              </a:rPr>
              <a:t>DAÑOS </a:t>
            </a:r>
            <a:r>
              <a:rPr lang="es-ES" altLang="es-AR" sz="2400" b="1" dirty="0">
                <a:solidFill>
                  <a:srgbClr val="FF0000"/>
                </a:solidFill>
              </a:rPr>
              <a:t>– NOTAS DE VISITAS DE </a:t>
            </a:r>
            <a:r>
              <a:rPr lang="es-ES" altLang="es-AR" sz="2400" b="1" dirty="0" err="1">
                <a:solidFill>
                  <a:srgbClr val="FF0000"/>
                </a:solidFill>
              </a:rPr>
              <a:t>PdD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56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1" t="10115" r="32617" b="3266"/>
          <a:stretch/>
        </p:blipFill>
        <p:spPr bwMode="auto">
          <a:xfrm>
            <a:off x="467544" y="1758529"/>
            <a:ext cx="3588799" cy="498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4"/>
          <p:cNvSpPr>
            <a:spLocks noChangeArrowheads="1"/>
          </p:cNvSpPr>
          <p:nvPr/>
        </p:nvSpPr>
        <p:spPr bwMode="auto">
          <a:xfrm>
            <a:off x="904088" y="3188826"/>
            <a:ext cx="3239365" cy="35816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anchor="ctr"/>
          <a:lstStyle/>
          <a:p>
            <a:endParaRPr lang="es-AR"/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H="1">
            <a:off x="4953000" y="2211146"/>
            <a:ext cx="1524000" cy="457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/>
          <a:p>
            <a:endParaRPr lang="es-AR"/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228600" y="1454150"/>
            <a:ext cx="44481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>
            <a:spAutoFit/>
          </a:bodyPr>
          <a:lstStyle/>
          <a:p>
            <a:pPr algn="ctr"/>
            <a:r>
              <a:rPr lang="es-ES_tradnl" altLang="es-AR" sz="2200" b="1">
                <a:solidFill>
                  <a:srgbClr val="000099"/>
                </a:solidFill>
                <a:cs typeface="Times New Roman" pitchFamily="18" charset="0"/>
              </a:rPr>
              <a:t>Notas a Potenciales Excavadores</a:t>
            </a:r>
            <a:endParaRPr lang="es-ES" altLang="es-AR" sz="2200" b="1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4191000" y="2216150"/>
            <a:ext cx="1524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/>
          <a:p>
            <a:endParaRPr lang="es-A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1" t="14509" r="36080" b="9668"/>
          <a:stretch/>
        </p:blipFill>
        <p:spPr bwMode="auto">
          <a:xfrm>
            <a:off x="5063827" y="1758528"/>
            <a:ext cx="3111352" cy="490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0" y="583035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AR" altLang="es-AR" sz="2400" b="1" dirty="0" smtClean="0">
                <a:solidFill>
                  <a:srgbClr val="FF0000"/>
                </a:solidFill>
              </a:rPr>
              <a:t>PLAN DE</a:t>
            </a:r>
            <a:endParaRPr lang="es-ES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altLang="es-AR" sz="2400" b="1" dirty="0">
                <a:solidFill>
                  <a:srgbClr val="FF0000"/>
                </a:solidFill>
              </a:rPr>
              <a:t>PREVENCIÓN DE </a:t>
            </a:r>
            <a:r>
              <a:rPr lang="es-ES" altLang="es-AR" sz="2400" b="1" dirty="0" smtClean="0">
                <a:solidFill>
                  <a:srgbClr val="FF0000"/>
                </a:solidFill>
              </a:rPr>
              <a:t>DAÑOS </a:t>
            </a:r>
            <a:r>
              <a:rPr lang="es-ES" altLang="es-AR" sz="2400" b="1" dirty="0">
                <a:solidFill>
                  <a:srgbClr val="FF0000"/>
                </a:solidFill>
              </a:rPr>
              <a:t>– NOTAS DE VISITAS DE </a:t>
            </a:r>
            <a:r>
              <a:rPr lang="es-ES" altLang="es-AR" sz="2400" b="1" dirty="0" err="1">
                <a:solidFill>
                  <a:srgbClr val="FF0000"/>
                </a:solidFill>
              </a:rPr>
              <a:t>PdD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94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5 Grupo"/>
          <p:cNvGrpSpPr/>
          <p:nvPr/>
        </p:nvGrpSpPr>
        <p:grpSpPr>
          <a:xfrm>
            <a:off x="899592" y="1737165"/>
            <a:ext cx="3459885" cy="5004204"/>
            <a:chOff x="683567" y="1737165"/>
            <a:chExt cx="3459885" cy="5004204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69" t="10769" r="34111" b="3463"/>
            <a:stretch/>
          </p:blipFill>
          <p:spPr bwMode="auto">
            <a:xfrm>
              <a:off x="683567" y="1737165"/>
              <a:ext cx="3459885" cy="5004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4 Elipse"/>
            <p:cNvSpPr/>
            <p:nvPr/>
          </p:nvSpPr>
          <p:spPr>
            <a:xfrm>
              <a:off x="1547664" y="2355428"/>
              <a:ext cx="45719" cy="654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228600" y="1417130"/>
            <a:ext cx="44481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>
            <a:spAutoFit/>
          </a:bodyPr>
          <a:lstStyle/>
          <a:p>
            <a:pPr algn="ctr"/>
            <a:r>
              <a:rPr lang="es-ES_tradnl" altLang="es-AR" sz="2200" b="1" dirty="0">
                <a:solidFill>
                  <a:srgbClr val="000099"/>
                </a:solidFill>
                <a:cs typeface="Times New Roman" pitchFamily="18" charset="0"/>
              </a:rPr>
              <a:t>Notas a Potenciales Excavadores</a:t>
            </a:r>
            <a:endParaRPr lang="es-ES" altLang="es-AR" sz="22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2" t="10730" r="33828" b="11927"/>
          <a:stretch/>
        </p:blipFill>
        <p:spPr bwMode="auto">
          <a:xfrm>
            <a:off x="4995776" y="1737165"/>
            <a:ext cx="3464655" cy="5102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0" y="546015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AR" altLang="es-AR" sz="2400" b="1" dirty="0" smtClean="0">
                <a:solidFill>
                  <a:srgbClr val="FF0000"/>
                </a:solidFill>
              </a:rPr>
              <a:t>PLAN DE</a:t>
            </a:r>
            <a:endParaRPr lang="es-ES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altLang="es-AR" sz="2400" b="1" dirty="0">
                <a:solidFill>
                  <a:srgbClr val="FF0000"/>
                </a:solidFill>
              </a:rPr>
              <a:t>PREVENCIÓN DE </a:t>
            </a:r>
            <a:r>
              <a:rPr lang="es-ES" altLang="es-AR" sz="2400" b="1" dirty="0" smtClean="0">
                <a:solidFill>
                  <a:srgbClr val="FF0000"/>
                </a:solidFill>
              </a:rPr>
              <a:t>DAÑOS </a:t>
            </a:r>
            <a:r>
              <a:rPr lang="es-ES" altLang="es-AR" sz="2400" b="1" dirty="0">
                <a:solidFill>
                  <a:srgbClr val="FF0000"/>
                </a:solidFill>
              </a:rPr>
              <a:t>– NOTAS DE VISITAS DE </a:t>
            </a:r>
            <a:r>
              <a:rPr lang="es-ES" altLang="es-AR" sz="2400" b="1" dirty="0" err="1">
                <a:solidFill>
                  <a:srgbClr val="FF0000"/>
                </a:solidFill>
              </a:rPr>
              <a:t>PdD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22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75059"/>
            <a:ext cx="3533775" cy="512445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659396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AR" altLang="es-AR" sz="2400" b="1" dirty="0" smtClean="0">
                <a:solidFill>
                  <a:srgbClr val="FF0000"/>
                </a:solidFill>
              </a:rPr>
              <a:t>PLAN DE</a:t>
            </a:r>
            <a:endParaRPr lang="es-ES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altLang="es-AR" sz="2400" b="1" dirty="0">
                <a:solidFill>
                  <a:srgbClr val="FF0000"/>
                </a:solidFill>
              </a:rPr>
              <a:t>PREVENCIÓN DE </a:t>
            </a:r>
            <a:r>
              <a:rPr lang="es-ES" altLang="es-AR" sz="2400" b="1" dirty="0" smtClean="0">
                <a:solidFill>
                  <a:srgbClr val="FF0000"/>
                </a:solidFill>
              </a:rPr>
              <a:t>DAÑOS – AFICHES DE COMUNICACIÓN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pic>
        <p:nvPicPr>
          <p:cNvPr id="10" name="Picture 5" descr="L:\Monitoreo\14-Prevención de Daños\12 Materiales de PdD\ARCHIVOS ORIGINALES\AFICHE TGN PRIMERO TU SEGURIDAD\TGN-Primero Tu Segurida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4" t="5066" r="6585" b="7788"/>
          <a:stretch/>
        </p:blipFill>
        <p:spPr bwMode="auto">
          <a:xfrm>
            <a:off x="4572000" y="1675060"/>
            <a:ext cx="3746824" cy="508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69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0" t="9021" r="32037" b="768"/>
          <a:stretch/>
        </p:blipFill>
        <p:spPr bwMode="auto">
          <a:xfrm>
            <a:off x="4699603" y="1748222"/>
            <a:ext cx="3544805" cy="499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613136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AR" altLang="es-AR" sz="2400" b="1" dirty="0" smtClean="0">
                <a:solidFill>
                  <a:srgbClr val="FF0000"/>
                </a:solidFill>
              </a:rPr>
              <a:t>PLAN DE</a:t>
            </a:r>
            <a:endParaRPr lang="es-ES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altLang="es-AR" sz="2400" b="1" dirty="0">
                <a:solidFill>
                  <a:srgbClr val="FF0000"/>
                </a:solidFill>
              </a:rPr>
              <a:t>PREVENCIÓN DE </a:t>
            </a:r>
            <a:r>
              <a:rPr lang="es-ES" altLang="es-AR" sz="2400" b="1" dirty="0" smtClean="0">
                <a:solidFill>
                  <a:srgbClr val="FF0000"/>
                </a:solidFill>
              </a:rPr>
              <a:t>DAÑOS – AFICHES DE COMUNICACIÓN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7" t="8819" r="33806" b="723"/>
          <a:stretch/>
        </p:blipFill>
        <p:spPr bwMode="auto">
          <a:xfrm>
            <a:off x="899592" y="1748222"/>
            <a:ext cx="3139122" cy="496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43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" t="9127" r="1214" b="1582"/>
          <a:stretch/>
        </p:blipFill>
        <p:spPr bwMode="auto">
          <a:xfrm>
            <a:off x="135870" y="1601397"/>
            <a:ext cx="4815014" cy="242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" t="9128" r="1202" b="1637"/>
          <a:stretch/>
        </p:blipFill>
        <p:spPr bwMode="auto">
          <a:xfrm>
            <a:off x="107128" y="4402614"/>
            <a:ext cx="4843756" cy="243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645" y="1570927"/>
            <a:ext cx="3856851" cy="528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585733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AR" altLang="es-AR" sz="2400" b="1" dirty="0" smtClean="0">
                <a:solidFill>
                  <a:srgbClr val="FF0000"/>
                </a:solidFill>
              </a:rPr>
              <a:t>PLAN DE</a:t>
            </a:r>
            <a:endParaRPr lang="es-ES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altLang="es-AR" sz="2400" b="1" dirty="0">
                <a:solidFill>
                  <a:srgbClr val="FF0000"/>
                </a:solidFill>
              </a:rPr>
              <a:t>PREVENCIÓN DE </a:t>
            </a:r>
            <a:r>
              <a:rPr lang="es-ES" altLang="es-AR" sz="2400" b="1" dirty="0" smtClean="0">
                <a:solidFill>
                  <a:srgbClr val="FF0000"/>
                </a:solidFill>
              </a:rPr>
              <a:t>DAÑOS – FOLLETERÍA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98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18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0" y="525301"/>
            <a:ext cx="9144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 smtClean="0">
                <a:solidFill>
                  <a:srgbClr val="FF0000"/>
                </a:solidFill>
              </a:rPr>
              <a:t>MOTIVOS DE LA </a:t>
            </a:r>
            <a:r>
              <a:rPr lang="es-ES" altLang="es-AR" sz="2400" b="1" dirty="0" smtClean="0">
                <a:solidFill>
                  <a:srgbClr val="FF0000"/>
                </a:solidFill>
              </a:rPr>
              <a:t>PREVENCIÓN DE DAÑOS</a:t>
            </a:r>
            <a:endParaRPr lang="es-AR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AR" altLang="es-AR" sz="2000" b="1" dirty="0" smtClean="0">
                <a:solidFill>
                  <a:srgbClr val="FF0000"/>
                </a:solidFill>
              </a:rPr>
              <a:t>AMENAZAS</a:t>
            </a:r>
            <a:endParaRPr lang="es-ES" altLang="es-AR" sz="2000" b="1" dirty="0">
              <a:solidFill>
                <a:srgbClr val="FF0000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/>
        </p:nvSpPr>
        <p:spPr bwMode="auto">
          <a:xfrm>
            <a:off x="107503" y="1268760"/>
            <a:ext cx="8928993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353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Geneva" pitchFamily="-112" charset="0"/>
                <a:cs typeface="Geneva" pitchFamily="-112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-112" charset="0"/>
                <a:cs typeface="Geneva" pitchFamily="-112" charset="0"/>
              </a:defRPr>
            </a:lvl2pPr>
            <a:lvl3pPr marL="1236663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457200" indent="-457200" algn="just" eaLnBrk="1" hangingPunct="1">
              <a:buBlip>
                <a:blip r:embed="rId3"/>
              </a:buBlip>
            </a:pPr>
            <a:r>
              <a:rPr lang="es-ES_tradnl" altLang="es-AR" sz="2200" b="1" dirty="0">
                <a:solidFill>
                  <a:srgbClr val="000099"/>
                </a:solidFill>
                <a:latin typeface="Arial" pitchFamily="34" charset="0"/>
                <a:ea typeface="+mn-ea"/>
                <a:cs typeface="Arial" charset="0"/>
              </a:rPr>
              <a:t>Las principales amenazas que pueden causar daños a las personas y/o a las instalaciones y/o al medio ambiente </a:t>
            </a:r>
            <a:r>
              <a:rPr lang="es-ES_tradnl" altLang="es-AR" sz="2200" b="1" dirty="0" smtClean="0">
                <a:solidFill>
                  <a:srgbClr val="000099"/>
                </a:solidFill>
                <a:latin typeface="Arial" pitchFamily="34" charset="0"/>
                <a:ea typeface="+mn-ea"/>
                <a:cs typeface="Arial" charset="0"/>
              </a:rPr>
              <a:t>son:</a:t>
            </a:r>
          </a:p>
          <a:p>
            <a:pPr marL="0" algn="just" eaLnBrk="1" hangingPunct="1">
              <a:buNone/>
            </a:pPr>
            <a:r>
              <a:rPr lang="es-ES_tradnl" altLang="es-AR" sz="1600" b="1" i="1" dirty="0" smtClean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lang="es-ES_tradnl" altLang="es-AR" sz="1600" b="1" i="1" dirty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Propias del </a:t>
            </a:r>
            <a:r>
              <a:rPr lang="es-ES_tradnl" altLang="es-AR" sz="1600" b="1" i="1" dirty="0" smtClean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ducto: Ej</a:t>
            </a:r>
            <a:r>
              <a:rPr lang="es-ES_tradnl" altLang="es-AR" sz="1600" b="1" i="1" dirty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Corrosión, SCC, Fallas del material, Reparaciones, etc.)</a:t>
            </a:r>
          </a:p>
          <a:p>
            <a:pPr marL="0" lvl="2" indent="0" algn="just" eaLnBrk="1" hangingPunct="1">
              <a:lnSpc>
                <a:spcPct val="90000"/>
              </a:lnSpc>
              <a:buSzPct val="120000"/>
              <a:buNone/>
            </a:pPr>
            <a:r>
              <a:rPr lang="es-ES_tradnl" altLang="es-AR" sz="1600" b="1" i="1" dirty="0" smtClean="0">
                <a:solidFill>
                  <a:srgbClr val="000099"/>
                </a:solidFill>
                <a:latin typeface="Arial" pitchFamily="34" charset="0"/>
                <a:ea typeface="+mn-ea"/>
              </a:rPr>
              <a:t>2. Fenómenos Naturales: ej</a:t>
            </a:r>
            <a:r>
              <a:rPr lang="es-ES_tradnl" altLang="es-AR" sz="1600" b="1" i="1" dirty="0">
                <a:solidFill>
                  <a:srgbClr val="000099"/>
                </a:solidFill>
                <a:latin typeface="Arial" pitchFamily="34" charset="0"/>
                <a:ea typeface="+mn-ea"/>
              </a:rPr>
              <a:t>. Crecida de ríos, Inestabilidad de taludes, Sismos, </a:t>
            </a:r>
            <a:r>
              <a:rPr lang="es-ES_tradnl" altLang="es-AR" sz="1600" b="1" i="1" dirty="0" smtClean="0">
                <a:solidFill>
                  <a:srgbClr val="000099"/>
                </a:solidFill>
                <a:latin typeface="Arial" pitchFamily="34" charset="0"/>
                <a:ea typeface="+mn-ea"/>
              </a:rPr>
              <a:t>		Rayos</a:t>
            </a:r>
            <a:r>
              <a:rPr lang="es-ES_tradnl" altLang="es-AR" sz="1600" b="1" i="1" dirty="0">
                <a:solidFill>
                  <a:srgbClr val="000099"/>
                </a:solidFill>
                <a:latin typeface="Arial" pitchFamily="34" charset="0"/>
                <a:ea typeface="+mn-ea"/>
              </a:rPr>
              <a:t>, etc</a:t>
            </a:r>
            <a:r>
              <a:rPr lang="es-ES_tradnl" altLang="es-AR" sz="1600" b="1" i="1" dirty="0" smtClean="0">
                <a:solidFill>
                  <a:srgbClr val="000099"/>
                </a:solidFill>
                <a:latin typeface="Arial" pitchFamily="34" charset="0"/>
                <a:ea typeface="+mn-ea"/>
              </a:rPr>
              <a:t>.)</a:t>
            </a:r>
          </a:p>
          <a:p>
            <a:pPr marL="0" lvl="2" indent="0" algn="just" eaLnBrk="1" hangingPunct="1">
              <a:lnSpc>
                <a:spcPct val="90000"/>
              </a:lnSpc>
              <a:buSzPct val="120000"/>
              <a:buNone/>
            </a:pPr>
            <a:r>
              <a:rPr lang="es-ES_tradnl" altLang="es-AR" sz="16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lang="es-ES_tradnl" altLang="es-AR" sz="1600" b="1" i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Daños por </a:t>
            </a:r>
            <a:r>
              <a:rPr lang="es-ES_tradnl" altLang="es-AR" sz="16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Terceros: Por </a:t>
            </a:r>
            <a:r>
              <a:rPr lang="es-ES_tradnl" altLang="es-AR" sz="1600" b="1" i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excavaciones con </a:t>
            </a:r>
            <a:r>
              <a:rPr lang="es-ES_tradnl" altLang="es-AR" sz="16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máquinas, por </a:t>
            </a:r>
            <a:r>
              <a:rPr lang="es-ES_tradnl" altLang="es-AR" sz="1600" b="1" i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tránsito de vehículos o </a:t>
            </a:r>
            <a:r>
              <a:rPr lang="es-ES_tradnl" altLang="es-AR" sz="16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maquinarias pesadas, Otros</a:t>
            </a:r>
            <a:r>
              <a:rPr lang="es-ES_tradnl" altLang="es-AR" sz="1600" b="1" i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….</a:t>
            </a:r>
            <a:endParaRPr lang="es-ES" altLang="es-AR" sz="1600" b="1" i="1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2" eaLnBrk="1" hangingPunct="1">
              <a:lnSpc>
                <a:spcPct val="90000"/>
              </a:lnSpc>
              <a:buSzPct val="120000"/>
              <a:buNone/>
            </a:pPr>
            <a:r>
              <a:rPr lang="es-ES_tradnl" altLang="es-AR" sz="1600" b="1" i="1" dirty="0" smtClean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es-ES" altLang="es-AR" sz="1600" b="1" i="1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" t="2158" r="45306" b="86105"/>
          <a:stretch/>
        </p:blipFill>
        <p:spPr bwMode="auto">
          <a:xfrm rot="16200000">
            <a:off x="-1086527" y="5035660"/>
            <a:ext cx="3179036" cy="358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3" t="21860" r="2079" b="5732"/>
          <a:stretch/>
        </p:blipFill>
        <p:spPr bwMode="auto">
          <a:xfrm>
            <a:off x="759880" y="3573016"/>
            <a:ext cx="8302641" cy="3170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73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40876"/>
            <a:ext cx="3816424" cy="5209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188" y="1640876"/>
            <a:ext cx="3754182" cy="2567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328606"/>
            <a:ext cx="3736338" cy="2521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0" y="625213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AR" altLang="es-AR" sz="2400" b="1" dirty="0" smtClean="0">
                <a:solidFill>
                  <a:srgbClr val="FF0000"/>
                </a:solidFill>
              </a:rPr>
              <a:t>PLAN DE</a:t>
            </a:r>
            <a:endParaRPr lang="es-ES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altLang="es-AR" sz="2400" b="1" dirty="0">
                <a:solidFill>
                  <a:srgbClr val="FF0000"/>
                </a:solidFill>
              </a:rPr>
              <a:t>PREVENCIÓN DE </a:t>
            </a:r>
            <a:r>
              <a:rPr lang="es-ES" altLang="es-AR" sz="2400" b="1" dirty="0" smtClean="0">
                <a:solidFill>
                  <a:srgbClr val="FF0000"/>
                </a:solidFill>
              </a:rPr>
              <a:t>DAÑOS – FOLLETERÍA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42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0" y="634212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AR" altLang="es-AR" sz="2400" b="1" dirty="0" smtClean="0">
                <a:solidFill>
                  <a:srgbClr val="FF0000"/>
                </a:solidFill>
              </a:rPr>
              <a:t>PLAN DE</a:t>
            </a:r>
            <a:endParaRPr lang="es-ES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altLang="es-AR" sz="2400" b="1" dirty="0">
                <a:solidFill>
                  <a:srgbClr val="FF0000"/>
                </a:solidFill>
              </a:rPr>
              <a:t>PREVENCIÓN DE </a:t>
            </a:r>
            <a:r>
              <a:rPr lang="es-ES" altLang="es-AR" sz="2400" b="1" dirty="0" smtClean="0">
                <a:solidFill>
                  <a:srgbClr val="FF0000"/>
                </a:solidFill>
              </a:rPr>
              <a:t>DAÑOS – FOLLETERÍA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" t="8130" r="1110" b="988"/>
          <a:stretch/>
        </p:blipFill>
        <p:spPr bwMode="auto">
          <a:xfrm>
            <a:off x="107504" y="1913315"/>
            <a:ext cx="8963099" cy="458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41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0" y="664834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AR" altLang="es-AR" sz="2400" b="1" dirty="0" smtClean="0">
                <a:solidFill>
                  <a:srgbClr val="FF0000"/>
                </a:solidFill>
              </a:rPr>
              <a:t>PLAN DE</a:t>
            </a:r>
            <a:endParaRPr lang="es-ES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altLang="es-AR" sz="2400" b="1" dirty="0">
                <a:solidFill>
                  <a:srgbClr val="FF0000"/>
                </a:solidFill>
              </a:rPr>
              <a:t>PREVENCIÓN DE </a:t>
            </a:r>
            <a:r>
              <a:rPr lang="es-ES" altLang="es-AR" sz="2400" b="1" dirty="0" smtClean="0">
                <a:solidFill>
                  <a:srgbClr val="FF0000"/>
                </a:solidFill>
              </a:rPr>
              <a:t>DAÑOS – FOLLETERÍA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" t="8225" r="1095" b="1031"/>
          <a:stretch/>
        </p:blipFill>
        <p:spPr bwMode="auto">
          <a:xfrm>
            <a:off x="107504" y="1799921"/>
            <a:ext cx="8928992" cy="455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55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650592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AR" altLang="es-AR" sz="2400" b="1" dirty="0" smtClean="0">
                <a:solidFill>
                  <a:srgbClr val="FF0000"/>
                </a:solidFill>
              </a:rPr>
              <a:t>PLAN DE</a:t>
            </a:r>
            <a:endParaRPr lang="es-ES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altLang="es-AR" sz="2400" b="1" dirty="0">
                <a:solidFill>
                  <a:srgbClr val="FF0000"/>
                </a:solidFill>
              </a:rPr>
              <a:t>PREVENCIÓN DE </a:t>
            </a:r>
            <a:r>
              <a:rPr lang="es-ES" altLang="es-AR" sz="2400" b="1" dirty="0" smtClean="0">
                <a:solidFill>
                  <a:srgbClr val="FF0000"/>
                </a:solidFill>
              </a:rPr>
              <a:t>DAÑOS – ESTÉTICA VEHICULAR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66255"/>
            <a:ext cx="3548063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3 Grupo"/>
          <p:cNvGrpSpPr/>
          <p:nvPr/>
        </p:nvGrpSpPr>
        <p:grpSpPr>
          <a:xfrm>
            <a:off x="4427984" y="2767710"/>
            <a:ext cx="3902666" cy="3825207"/>
            <a:chOff x="4427984" y="2767710"/>
            <a:chExt cx="3902666" cy="3825207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83" t="20881" r="16128" b="13090"/>
            <a:stretch/>
          </p:blipFill>
          <p:spPr bwMode="auto">
            <a:xfrm>
              <a:off x="4427984" y="2767710"/>
              <a:ext cx="3902666" cy="3825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1 Rectángulo"/>
            <p:cNvSpPr/>
            <p:nvPr/>
          </p:nvSpPr>
          <p:spPr>
            <a:xfrm>
              <a:off x="4572000" y="4365104"/>
              <a:ext cx="3758650" cy="648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28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C:\Users\sma\AppData\Local\Microsoft\Windows\Temporary Internet Files\Content.Outlook\3D7MI4T5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5"/>
          <a:stretch>
            <a:fillRect/>
          </a:stretch>
        </p:blipFill>
        <p:spPr bwMode="auto">
          <a:xfrm>
            <a:off x="611188" y="1854374"/>
            <a:ext cx="2344737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C:\Users\sma\AppData\Local\Microsoft\Windows\Temporary Internet Files\Content.Outlook\3D7MI4T5\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02"/>
          <a:stretch>
            <a:fillRect/>
          </a:stretch>
        </p:blipFill>
        <p:spPr bwMode="auto">
          <a:xfrm>
            <a:off x="3059113" y="1854374"/>
            <a:ext cx="2568575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C:\Users\sma\AppData\Local\Microsoft\Windows\Temporary Internet Files\Content.Outlook\3D7MI4T5\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37112"/>
            <a:ext cx="2995612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C:\Users\sma\AppData\Local\Microsoft\Windows\Temporary Internet Files\Content.Outlook\3D7MI4T5\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925811"/>
            <a:ext cx="2981325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 descr="C:\Users\sma\AppData\Local\Microsoft\Windows\Temporary Internet Files\Content.Outlook\3D7MI4T5\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38" y="4256137"/>
            <a:ext cx="32226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395536" y="1416963"/>
            <a:ext cx="625216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>
            <a:spAutoFit/>
          </a:bodyPr>
          <a:lstStyle/>
          <a:p>
            <a:pPr algn="ctr"/>
            <a:r>
              <a:rPr lang="es-AR" sz="2200" b="1" dirty="0">
                <a:solidFill>
                  <a:srgbClr val="000099"/>
                </a:solidFill>
                <a:cs typeface="Times New Roman" pitchFamily="18" charset="0"/>
              </a:rPr>
              <a:t>Mojones, Carteles, Venteos, Inst. de </a:t>
            </a:r>
            <a:r>
              <a:rPr lang="es-AR" sz="2200" b="1" dirty="0" smtClean="0">
                <a:solidFill>
                  <a:srgbClr val="000099"/>
                </a:solidFill>
                <a:cs typeface="Times New Roman" pitchFamily="18" charset="0"/>
              </a:rPr>
              <a:t>Superficie</a:t>
            </a:r>
            <a:endParaRPr lang="es-ES" altLang="es-AR" sz="22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40265" y="611426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AR" altLang="es-AR" sz="2400" b="1" dirty="0" smtClean="0">
                <a:solidFill>
                  <a:srgbClr val="FF0000"/>
                </a:solidFill>
              </a:rPr>
              <a:t>PLAN DE</a:t>
            </a:r>
            <a:endParaRPr lang="es-ES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altLang="es-AR" sz="2400" b="1" dirty="0">
                <a:solidFill>
                  <a:srgbClr val="FF0000"/>
                </a:solidFill>
              </a:rPr>
              <a:t>PREVENCIÓN DE </a:t>
            </a:r>
            <a:r>
              <a:rPr lang="es-ES" altLang="es-AR" sz="2400" b="1" dirty="0" smtClean="0">
                <a:solidFill>
                  <a:srgbClr val="FF0000"/>
                </a:solidFill>
              </a:rPr>
              <a:t>DAÑOS </a:t>
            </a:r>
            <a:r>
              <a:rPr lang="es-ES" altLang="es-AR" sz="2400" b="1" dirty="0">
                <a:solidFill>
                  <a:srgbClr val="FF0000"/>
                </a:solidFill>
              </a:rPr>
              <a:t>– </a:t>
            </a:r>
            <a:r>
              <a:rPr lang="es-ES" altLang="es-AR" sz="2400" b="1" dirty="0" smtClean="0">
                <a:solidFill>
                  <a:srgbClr val="FF0000"/>
                </a:solidFill>
              </a:rPr>
              <a:t>SEÑALIZACIÓN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57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395536" y="1416963"/>
            <a:ext cx="625216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>
            <a:spAutoFit/>
          </a:bodyPr>
          <a:lstStyle/>
          <a:p>
            <a:pPr algn="ctr"/>
            <a:r>
              <a:rPr lang="es-AR" sz="2200" b="1" dirty="0">
                <a:solidFill>
                  <a:srgbClr val="000099"/>
                </a:solidFill>
                <a:cs typeface="Times New Roman" pitchFamily="18" charset="0"/>
              </a:rPr>
              <a:t>Mojones, Carteles, Venteos, Inst. de </a:t>
            </a:r>
            <a:r>
              <a:rPr lang="es-AR" sz="2200" b="1" dirty="0" smtClean="0">
                <a:solidFill>
                  <a:srgbClr val="000099"/>
                </a:solidFill>
                <a:cs typeface="Times New Roman" pitchFamily="18" charset="0"/>
              </a:rPr>
              <a:t>Superficie</a:t>
            </a:r>
            <a:endParaRPr lang="es-ES" altLang="es-AR" sz="22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0" y="616743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AR" altLang="es-AR" sz="2400" b="1" dirty="0" smtClean="0">
                <a:solidFill>
                  <a:srgbClr val="FF0000"/>
                </a:solidFill>
              </a:rPr>
              <a:t>PLAN DE</a:t>
            </a:r>
            <a:endParaRPr lang="es-ES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altLang="es-AR" sz="2400" b="1" dirty="0">
                <a:solidFill>
                  <a:srgbClr val="FF0000"/>
                </a:solidFill>
              </a:rPr>
              <a:t>PREVENCIÓN DE </a:t>
            </a:r>
            <a:r>
              <a:rPr lang="es-ES" altLang="es-AR" sz="2400" b="1" dirty="0" smtClean="0">
                <a:solidFill>
                  <a:srgbClr val="FF0000"/>
                </a:solidFill>
              </a:rPr>
              <a:t>DAÑOS </a:t>
            </a:r>
            <a:r>
              <a:rPr lang="es-ES" altLang="es-AR" sz="2400" b="1" dirty="0">
                <a:solidFill>
                  <a:srgbClr val="FF0000"/>
                </a:solidFill>
              </a:rPr>
              <a:t>– </a:t>
            </a:r>
            <a:r>
              <a:rPr lang="es-ES" altLang="es-AR" sz="2400" b="1" dirty="0" smtClean="0">
                <a:solidFill>
                  <a:srgbClr val="FF0000"/>
                </a:solidFill>
              </a:rPr>
              <a:t>SEÑALIZACIÓN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" t="9364" r="49921" b="9570"/>
          <a:stretch>
            <a:fillRect/>
          </a:stretch>
        </p:blipFill>
        <p:spPr bwMode="auto">
          <a:xfrm>
            <a:off x="371475" y="1844153"/>
            <a:ext cx="264795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6" t="7683" r="5316" b="9200"/>
          <a:stretch>
            <a:fillRect/>
          </a:stretch>
        </p:blipFill>
        <p:spPr bwMode="auto">
          <a:xfrm>
            <a:off x="3132138" y="1833041"/>
            <a:ext cx="254158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2" descr="CARTEL PELIGRO NO EXCAVAR baja calida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8" t="7133" r="2" b="7262"/>
          <a:stretch>
            <a:fillRect/>
          </a:stretch>
        </p:blipFill>
        <p:spPr bwMode="auto">
          <a:xfrm>
            <a:off x="6588125" y="4099715"/>
            <a:ext cx="2157413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1" t="5882" r="18526" b="9245"/>
          <a:stretch>
            <a:fillRect/>
          </a:stretch>
        </p:blipFill>
        <p:spPr bwMode="auto">
          <a:xfrm>
            <a:off x="360363" y="4436541"/>
            <a:ext cx="3024187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4" t="8153" r="24940" b="22031"/>
          <a:stretch>
            <a:fillRect/>
          </a:stretch>
        </p:blipFill>
        <p:spPr bwMode="auto">
          <a:xfrm>
            <a:off x="3497263" y="4458766"/>
            <a:ext cx="2935287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7994" r="15401" b="7378"/>
          <a:stretch>
            <a:fillRect/>
          </a:stretch>
        </p:blipFill>
        <p:spPr bwMode="auto">
          <a:xfrm>
            <a:off x="5867400" y="2114028"/>
            <a:ext cx="2813050" cy="1914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21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395536" y="1416963"/>
            <a:ext cx="625216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>
            <a:spAutoFit/>
          </a:bodyPr>
          <a:lstStyle/>
          <a:p>
            <a:pPr algn="ctr"/>
            <a:r>
              <a:rPr lang="es-AR" sz="2200" b="1" dirty="0">
                <a:solidFill>
                  <a:srgbClr val="000099"/>
                </a:solidFill>
                <a:cs typeface="Times New Roman" pitchFamily="18" charset="0"/>
              </a:rPr>
              <a:t>Mojones, Carteles, Venteos, Inst. de </a:t>
            </a:r>
            <a:r>
              <a:rPr lang="es-AR" sz="2200" b="1" dirty="0" smtClean="0">
                <a:solidFill>
                  <a:srgbClr val="000099"/>
                </a:solidFill>
                <a:cs typeface="Times New Roman" pitchFamily="18" charset="0"/>
              </a:rPr>
              <a:t>Superficie</a:t>
            </a:r>
            <a:endParaRPr lang="es-ES" altLang="es-AR" sz="22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0" y="578297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AR" altLang="es-AR" sz="2400" b="1" dirty="0" smtClean="0">
                <a:solidFill>
                  <a:srgbClr val="FF0000"/>
                </a:solidFill>
              </a:rPr>
              <a:t>PLAN DE</a:t>
            </a:r>
            <a:endParaRPr lang="es-ES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altLang="es-AR" sz="2400" b="1" dirty="0">
                <a:solidFill>
                  <a:srgbClr val="FF0000"/>
                </a:solidFill>
              </a:rPr>
              <a:t>PREVENCIÓN DE </a:t>
            </a:r>
            <a:r>
              <a:rPr lang="es-ES" altLang="es-AR" sz="2400" b="1" dirty="0" smtClean="0">
                <a:solidFill>
                  <a:srgbClr val="FF0000"/>
                </a:solidFill>
              </a:rPr>
              <a:t>DAÑOS </a:t>
            </a:r>
            <a:r>
              <a:rPr lang="es-ES" altLang="es-AR" sz="2400" b="1" dirty="0">
                <a:solidFill>
                  <a:srgbClr val="FF0000"/>
                </a:solidFill>
              </a:rPr>
              <a:t>– </a:t>
            </a:r>
            <a:r>
              <a:rPr lang="es-ES" altLang="es-AR" sz="2400" b="1" dirty="0" smtClean="0">
                <a:solidFill>
                  <a:srgbClr val="FF0000"/>
                </a:solidFill>
              </a:rPr>
              <a:t>SEÑALIZACIÓN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1" t="8203" r="3388" b="2787"/>
          <a:stretch/>
        </p:blipFill>
        <p:spPr bwMode="auto">
          <a:xfrm>
            <a:off x="161254" y="1772817"/>
            <a:ext cx="8856983" cy="501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37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0" y="541240"/>
            <a:ext cx="9144000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AR" altLang="es-AR" sz="2400" b="1" dirty="0" smtClean="0">
                <a:solidFill>
                  <a:srgbClr val="FF0000"/>
                </a:solidFill>
              </a:rPr>
              <a:t>PLAN DE</a:t>
            </a:r>
            <a:endParaRPr lang="es-ES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altLang="es-AR" sz="2200" b="1" dirty="0">
                <a:solidFill>
                  <a:srgbClr val="FF0000"/>
                </a:solidFill>
              </a:rPr>
              <a:t>PREVENCIÓN DE </a:t>
            </a:r>
            <a:r>
              <a:rPr lang="es-ES" altLang="es-AR" sz="2200" b="1" dirty="0" smtClean="0">
                <a:solidFill>
                  <a:srgbClr val="FF0000"/>
                </a:solidFill>
              </a:rPr>
              <a:t>DAÑOS </a:t>
            </a:r>
            <a:r>
              <a:rPr lang="es-ES" altLang="es-AR" sz="2200" b="1" dirty="0">
                <a:solidFill>
                  <a:srgbClr val="FF0000"/>
                </a:solidFill>
              </a:rPr>
              <a:t>– </a:t>
            </a:r>
            <a:r>
              <a:rPr lang="es-ES" altLang="es-AR" sz="2200" b="1" dirty="0" smtClean="0">
                <a:solidFill>
                  <a:srgbClr val="FF0000"/>
                </a:solidFill>
              </a:rPr>
              <a:t>LOSETAS DE PROTECCIÓN Y CINTAS</a:t>
            </a:r>
            <a:endParaRPr lang="es-ES" altLang="es-AR" sz="2200" b="1" dirty="0">
              <a:solidFill>
                <a:srgbClr val="FF0000"/>
              </a:solidFill>
            </a:endParaRPr>
          </a:p>
        </p:txBody>
      </p:sp>
      <p:pic>
        <p:nvPicPr>
          <p:cNvPr id="8" name="Picture 5" descr="Pic0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988505"/>
            <a:ext cx="4439575" cy="3329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999287" y="2140780"/>
            <a:ext cx="1467068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AR" b="1" dirty="0">
                <a:solidFill>
                  <a:srgbClr val="000099"/>
                </a:solidFill>
                <a:cs typeface="Times New Roman" pitchFamily="18" charset="0"/>
              </a:rPr>
              <a:t>CINTA</a:t>
            </a:r>
          </a:p>
          <a:p>
            <a:pPr>
              <a:defRPr/>
            </a:pPr>
            <a:r>
              <a:rPr lang="es-AR" b="1" dirty="0">
                <a:solidFill>
                  <a:srgbClr val="000099"/>
                </a:solidFill>
                <a:cs typeface="Times New Roman" pitchFamily="18" charset="0"/>
              </a:rPr>
              <a:t>Peligro Gas</a:t>
            </a:r>
            <a:endParaRPr lang="es-ES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H="1">
            <a:off x="7236295" y="2790067"/>
            <a:ext cx="431329" cy="151147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s-AR"/>
          </a:p>
        </p:txBody>
      </p:sp>
      <p:pic>
        <p:nvPicPr>
          <p:cNvPr id="11" name="Picture 10" descr="1412201013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99" y="4149080"/>
            <a:ext cx="4128895" cy="257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2892"/>
            <a:ext cx="3730305" cy="2806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50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0" y="573436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AR" altLang="es-AR" sz="2400" b="1" dirty="0" smtClean="0">
                <a:solidFill>
                  <a:srgbClr val="FF0000"/>
                </a:solidFill>
              </a:rPr>
              <a:t>PLAN DE</a:t>
            </a:r>
            <a:endParaRPr lang="es-ES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altLang="es-AR" sz="2400" b="1" dirty="0">
                <a:solidFill>
                  <a:srgbClr val="FF0000"/>
                </a:solidFill>
              </a:rPr>
              <a:t>PREVENCIÓN DE </a:t>
            </a:r>
            <a:r>
              <a:rPr lang="es-ES" altLang="es-AR" sz="2400" b="1" dirty="0" smtClean="0">
                <a:solidFill>
                  <a:srgbClr val="FF0000"/>
                </a:solidFill>
              </a:rPr>
              <a:t>DAÑOS </a:t>
            </a:r>
            <a:r>
              <a:rPr lang="es-ES" altLang="es-AR" sz="2400" b="1" dirty="0">
                <a:solidFill>
                  <a:srgbClr val="FF0000"/>
                </a:solidFill>
              </a:rPr>
              <a:t>– </a:t>
            </a:r>
            <a:r>
              <a:rPr lang="es-ES" altLang="es-AR" sz="2400" b="1" dirty="0" smtClean="0">
                <a:solidFill>
                  <a:srgbClr val="FF0000"/>
                </a:solidFill>
              </a:rPr>
              <a:t>CHARLAS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45" y="4445285"/>
            <a:ext cx="2820816" cy="2118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70065"/>
            <a:ext cx="3167062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34" y="4457909"/>
            <a:ext cx="2827762" cy="212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66" y="1589099"/>
            <a:ext cx="3528518" cy="2360629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457909"/>
            <a:ext cx="2959442" cy="2118179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29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0" y="578297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AR" altLang="es-AR" sz="2400" b="1" dirty="0" smtClean="0">
                <a:solidFill>
                  <a:srgbClr val="FF0000"/>
                </a:solidFill>
              </a:rPr>
              <a:t>PLAN DE</a:t>
            </a:r>
            <a:endParaRPr lang="es-ES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altLang="es-AR" sz="2400" b="1" dirty="0">
                <a:solidFill>
                  <a:srgbClr val="FF0000"/>
                </a:solidFill>
              </a:rPr>
              <a:t>PREVENCIÓN DE </a:t>
            </a:r>
            <a:r>
              <a:rPr lang="es-ES" altLang="es-AR" sz="2400" b="1" dirty="0" smtClean="0">
                <a:solidFill>
                  <a:srgbClr val="FF0000"/>
                </a:solidFill>
              </a:rPr>
              <a:t>DAÑOS </a:t>
            </a:r>
            <a:r>
              <a:rPr lang="es-ES" altLang="es-AR" sz="2400" b="1" dirty="0">
                <a:solidFill>
                  <a:srgbClr val="FF0000"/>
                </a:solidFill>
              </a:rPr>
              <a:t>– </a:t>
            </a:r>
            <a:r>
              <a:rPr lang="es-ES" altLang="es-AR" sz="2400" b="1" dirty="0" smtClean="0">
                <a:solidFill>
                  <a:srgbClr val="FF0000"/>
                </a:solidFill>
              </a:rPr>
              <a:t>PÁGINA DE INTERNET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5" y="1628800"/>
            <a:ext cx="8952401" cy="503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95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07504" y="1544960"/>
            <a:ext cx="8928992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12395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77165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41935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306705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52425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98145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43865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89585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</a:pPr>
            <a:r>
              <a:rPr lang="es-AR" altLang="es-AR" sz="2200" b="1" dirty="0">
                <a:solidFill>
                  <a:srgbClr val="000099"/>
                </a:solidFill>
                <a:latin typeface="Arial" pitchFamily="34" charset="0"/>
              </a:rPr>
              <a:t>Entidades públicas y privadas (</a:t>
            </a:r>
            <a:r>
              <a:rPr lang="es-AR" altLang="es-AR" sz="2200" b="1" dirty="0" smtClean="0">
                <a:solidFill>
                  <a:srgbClr val="000099"/>
                </a:solidFill>
                <a:latin typeface="Arial" pitchFamily="34" charset="0"/>
              </a:rPr>
              <a:t>empresas de construcción y servicios, </a:t>
            </a:r>
            <a:r>
              <a:rPr lang="es-AR" altLang="es-AR" sz="2200" b="1" dirty="0">
                <a:solidFill>
                  <a:srgbClr val="000099"/>
                </a:solidFill>
                <a:latin typeface="Arial" pitchFamily="34" charset="0"/>
              </a:rPr>
              <a:t>cooperativas, municipios, etc.), usuarios residenciales y organismos</a:t>
            </a:r>
            <a:r>
              <a:rPr lang="es-AR" altLang="es-AR" sz="2200" b="1" dirty="0">
                <a:solidFill>
                  <a:srgbClr val="000099"/>
                </a:solidFill>
                <a:latin typeface="Arial" pitchFamily="34" charset="0"/>
                <a:cs typeface="Times New Roman" pitchFamily="18" charset="0"/>
              </a:rPr>
              <a:t> que, </a:t>
            </a:r>
            <a:r>
              <a:rPr lang="es-ES" altLang="es-AR" sz="2200" b="1" dirty="0">
                <a:solidFill>
                  <a:srgbClr val="000099"/>
                </a:solidFill>
                <a:latin typeface="Arial" pitchFamily="34" charset="0"/>
              </a:rPr>
              <a:t>por su actividad, podrían generar daños a </a:t>
            </a:r>
            <a:r>
              <a:rPr lang="es-ES" altLang="es-AR" sz="2200" b="1" dirty="0" smtClean="0">
                <a:solidFill>
                  <a:srgbClr val="000099"/>
                </a:solidFill>
                <a:latin typeface="Arial" pitchFamily="34" charset="0"/>
              </a:rPr>
              <a:t>los ductos.</a:t>
            </a:r>
            <a:endParaRPr lang="es-ES" altLang="es-AR" sz="2200" b="1" dirty="0">
              <a:solidFill>
                <a:srgbClr val="000099"/>
              </a:solidFill>
              <a:latin typeface="Arial" pitchFamily="34" charset="0"/>
            </a:endParaRPr>
          </a:p>
        </p:txBody>
      </p:sp>
      <p:pic>
        <p:nvPicPr>
          <p:cNvPr id="10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068960"/>
            <a:ext cx="329565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0" y="621630"/>
            <a:ext cx="9144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 smtClean="0">
                <a:solidFill>
                  <a:srgbClr val="FF0000"/>
                </a:solidFill>
              </a:rPr>
              <a:t>MOTIVOS DE LA </a:t>
            </a:r>
            <a:r>
              <a:rPr lang="es-ES" altLang="es-AR" sz="2400" b="1" dirty="0">
                <a:solidFill>
                  <a:srgbClr val="FF0000"/>
                </a:solidFill>
              </a:rPr>
              <a:t>PREVENCIÓN DE DAÑOS</a:t>
            </a:r>
            <a:endParaRPr lang="es-AR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AR" altLang="es-AR" sz="2000" b="1" dirty="0">
                <a:solidFill>
                  <a:srgbClr val="FF0000"/>
                </a:solidFill>
              </a:rPr>
              <a:t>AMENAZAS - POTENCIALES EXCAVADORES</a:t>
            </a:r>
            <a:endParaRPr lang="es-ES" altLang="es-AR" sz="2000" b="1" dirty="0">
              <a:solidFill>
                <a:srgbClr val="FF0000"/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05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0" y="589029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AR" altLang="es-AR" sz="2400" b="1" dirty="0" smtClean="0">
                <a:solidFill>
                  <a:srgbClr val="FF0000"/>
                </a:solidFill>
              </a:rPr>
              <a:t>PLAN DE</a:t>
            </a:r>
            <a:endParaRPr lang="es-ES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altLang="es-AR" sz="2400" b="1" dirty="0">
                <a:solidFill>
                  <a:srgbClr val="FF0000"/>
                </a:solidFill>
              </a:rPr>
              <a:t>PREVENCIÓN DE </a:t>
            </a:r>
            <a:r>
              <a:rPr lang="es-ES" altLang="es-AR" sz="2400" b="1" dirty="0" smtClean="0">
                <a:solidFill>
                  <a:srgbClr val="FF0000"/>
                </a:solidFill>
              </a:rPr>
              <a:t>DAÑOS </a:t>
            </a:r>
            <a:r>
              <a:rPr lang="es-ES" altLang="es-AR" sz="2400" b="1" dirty="0">
                <a:solidFill>
                  <a:srgbClr val="FF0000"/>
                </a:solidFill>
              </a:rPr>
              <a:t>– </a:t>
            </a:r>
            <a:r>
              <a:rPr lang="es-ES" altLang="es-AR" sz="2400" b="1" dirty="0" smtClean="0">
                <a:solidFill>
                  <a:srgbClr val="FF0000"/>
                </a:solidFill>
              </a:rPr>
              <a:t>PÁGINA DE INTERNET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3"/>
          <a:stretch/>
        </p:blipFill>
        <p:spPr bwMode="auto">
          <a:xfrm>
            <a:off x="222646" y="1513704"/>
            <a:ext cx="8698708" cy="5219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22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0" y="572082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AR" altLang="es-AR" sz="2400" b="1" dirty="0" smtClean="0">
                <a:solidFill>
                  <a:srgbClr val="FF0000"/>
                </a:solidFill>
              </a:rPr>
              <a:t>PLAN DE</a:t>
            </a:r>
            <a:endParaRPr lang="es-ES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altLang="es-AR" sz="2400" b="1" dirty="0">
                <a:solidFill>
                  <a:srgbClr val="FF0000"/>
                </a:solidFill>
              </a:rPr>
              <a:t>PREVENCIÓN DE </a:t>
            </a:r>
            <a:r>
              <a:rPr lang="es-ES" altLang="es-AR" sz="2400" b="1" dirty="0" smtClean="0">
                <a:solidFill>
                  <a:srgbClr val="FF0000"/>
                </a:solidFill>
              </a:rPr>
              <a:t>DAÑOS </a:t>
            </a:r>
            <a:r>
              <a:rPr lang="es-ES" altLang="es-AR" sz="2400" b="1" dirty="0">
                <a:solidFill>
                  <a:srgbClr val="FF0000"/>
                </a:solidFill>
              </a:rPr>
              <a:t>– </a:t>
            </a:r>
            <a:r>
              <a:rPr lang="es-ES" altLang="es-AR" sz="2400" b="1" dirty="0" smtClean="0">
                <a:solidFill>
                  <a:srgbClr val="FF0000"/>
                </a:solidFill>
              </a:rPr>
              <a:t>PÁGINA DE INTERNET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06390"/>
            <a:ext cx="8960996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04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0" y="517718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AR" altLang="es-AR" sz="2400" b="1" dirty="0" smtClean="0">
                <a:solidFill>
                  <a:srgbClr val="FF0000"/>
                </a:solidFill>
              </a:rPr>
              <a:t>PLAN DE</a:t>
            </a:r>
            <a:endParaRPr lang="es-ES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altLang="es-AR" sz="2400" b="1" dirty="0">
                <a:solidFill>
                  <a:srgbClr val="FF0000"/>
                </a:solidFill>
              </a:rPr>
              <a:t>PREVENCIÓN DE </a:t>
            </a:r>
            <a:r>
              <a:rPr lang="es-ES" altLang="es-AR" sz="2400" b="1" dirty="0" smtClean="0">
                <a:solidFill>
                  <a:srgbClr val="FF0000"/>
                </a:solidFill>
              </a:rPr>
              <a:t>DAÑOS </a:t>
            </a:r>
            <a:r>
              <a:rPr lang="es-ES" altLang="es-AR" sz="2400" b="1" dirty="0">
                <a:solidFill>
                  <a:srgbClr val="FF0000"/>
                </a:solidFill>
              </a:rPr>
              <a:t>– </a:t>
            </a:r>
            <a:r>
              <a:rPr lang="es-ES" altLang="es-AR" sz="2400" b="1" dirty="0" smtClean="0">
                <a:solidFill>
                  <a:srgbClr val="FF0000"/>
                </a:solidFill>
              </a:rPr>
              <a:t>PÁGINA DE INTERNET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177484" y="1533382"/>
            <a:ext cx="8956783" cy="4775938"/>
            <a:chOff x="177484" y="1533382"/>
            <a:chExt cx="8956783" cy="4775938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484" y="1533382"/>
              <a:ext cx="8956783" cy="4775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Oval 3"/>
            <p:cNvSpPr>
              <a:spLocks noChangeArrowheads="1"/>
            </p:cNvSpPr>
            <p:nvPr/>
          </p:nvSpPr>
          <p:spPr bwMode="auto">
            <a:xfrm>
              <a:off x="5724128" y="4221088"/>
              <a:ext cx="1439652" cy="121875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val="329993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0" y="602705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AR" altLang="es-AR" sz="2400" b="1" dirty="0" smtClean="0">
                <a:solidFill>
                  <a:srgbClr val="FF0000"/>
                </a:solidFill>
              </a:rPr>
              <a:t>PLAN DE</a:t>
            </a:r>
            <a:endParaRPr lang="es-ES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altLang="es-AR" sz="2400" b="1" dirty="0">
                <a:solidFill>
                  <a:srgbClr val="FF0000"/>
                </a:solidFill>
              </a:rPr>
              <a:t>PREVENCIÓN DE </a:t>
            </a:r>
            <a:r>
              <a:rPr lang="es-ES" altLang="es-AR" sz="2400" b="1" dirty="0" smtClean="0">
                <a:solidFill>
                  <a:srgbClr val="FF0000"/>
                </a:solidFill>
              </a:rPr>
              <a:t>DAÑOS </a:t>
            </a:r>
            <a:r>
              <a:rPr lang="es-ES" altLang="es-AR" sz="2400" b="1" dirty="0">
                <a:solidFill>
                  <a:srgbClr val="FF0000"/>
                </a:solidFill>
              </a:rPr>
              <a:t>– </a:t>
            </a:r>
            <a:r>
              <a:rPr lang="es-ES" altLang="es-AR" sz="2400" b="1" dirty="0" smtClean="0">
                <a:solidFill>
                  <a:srgbClr val="FF0000"/>
                </a:solidFill>
              </a:rPr>
              <a:t>PÁGINA DE INTERNET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43404"/>
            <a:ext cx="8928992" cy="5022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32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0" y="578297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AR" altLang="es-AR" sz="2400" b="1" dirty="0" smtClean="0">
                <a:solidFill>
                  <a:srgbClr val="FF0000"/>
                </a:solidFill>
              </a:rPr>
              <a:t>PLAN DE</a:t>
            </a:r>
            <a:endParaRPr lang="es-ES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altLang="es-AR" sz="2400" b="1" dirty="0">
                <a:solidFill>
                  <a:srgbClr val="FF0000"/>
                </a:solidFill>
              </a:rPr>
              <a:t>PREVENCIÓN DE </a:t>
            </a:r>
            <a:r>
              <a:rPr lang="es-ES" altLang="es-AR" sz="2400" b="1" dirty="0" smtClean="0">
                <a:solidFill>
                  <a:srgbClr val="FF0000"/>
                </a:solidFill>
              </a:rPr>
              <a:t>DAÑOS </a:t>
            </a:r>
            <a:r>
              <a:rPr lang="es-ES" altLang="es-AR" sz="2400" b="1" dirty="0">
                <a:solidFill>
                  <a:srgbClr val="FF0000"/>
                </a:solidFill>
              </a:rPr>
              <a:t>– </a:t>
            </a:r>
            <a:r>
              <a:rPr lang="es-ES" altLang="es-AR" sz="2400" b="1" dirty="0" smtClean="0">
                <a:solidFill>
                  <a:srgbClr val="FF0000"/>
                </a:solidFill>
              </a:rPr>
              <a:t>¿COMO ALCANZARLO?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/>
        </p:nvSpPr>
        <p:spPr bwMode="auto">
          <a:xfrm>
            <a:off x="215900" y="1385829"/>
            <a:ext cx="8712200" cy="5445125"/>
          </a:xfrm>
          <a:prstGeom prst="rect">
            <a:avLst/>
          </a:prstGeom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63538" indent="0" algn="ctr" eaLnBrk="1" hangingPunct="1">
              <a:buFontTx/>
              <a:buNone/>
              <a:defRPr/>
            </a:pPr>
            <a:r>
              <a:rPr lang="es-A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Prevención de Daños</a:t>
            </a:r>
            <a:r>
              <a:rPr lang="es-AR" b="1" dirty="0" smtClean="0">
                <a:solidFill>
                  <a:srgbClr val="0000FF"/>
                </a:solidFill>
                <a:latin typeface="Arial" charset="0"/>
              </a:rPr>
              <a:t> </a:t>
            </a:r>
          </a:p>
          <a:p>
            <a:pPr marL="363538" indent="0" algn="ctr" eaLnBrk="1" hangingPunct="1">
              <a:buFontTx/>
              <a:buNone/>
              <a:defRPr/>
            </a:pPr>
            <a:endParaRPr lang="es-AR" b="1" dirty="0" smtClean="0">
              <a:solidFill>
                <a:srgbClr val="FF0000"/>
              </a:solidFill>
              <a:latin typeface="Arial" charset="0"/>
            </a:endParaRPr>
          </a:p>
          <a:p>
            <a:pPr marL="363538" indent="0" algn="ctr" eaLnBrk="1" hangingPunct="1">
              <a:buFontTx/>
              <a:buNone/>
              <a:defRPr/>
            </a:pPr>
            <a:r>
              <a:rPr lang="es-A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Difusión</a:t>
            </a:r>
          </a:p>
          <a:p>
            <a:pPr marL="363538" indent="0" algn="ctr" eaLnBrk="1" hangingPunct="1">
              <a:buFontTx/>
              <a:buNone/>
              <a:defRPr/>
            </a:pPr>
            <a:endParaRPr lang="es-AR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363538" indent="0" algn="ctr" eaLnBrk="1" hangingPunct="1">
              <a:buFontTx/>
              <a:buNone/>
              <a:defRPr/>
            </a:pPr>
            <a:r>
              <a:rPr lang="es-A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Concientización</a:t>
            </a:r>
          </a:p>
          <a:p>
            <a:pPr marL="363538" indent="0" algn="ctr" eaLnBrk="1" hangingPunct="1">
              <a:buFontTx/>
              <a:buNone/>
              <a:defRPr/>
            </a:pPr>
            <a:endParaRPr lang="es-AR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363538" indent="0" algn="ctr" eaLnBrk="1" hangingPunct="1">
              <a:buFontTx/>
              <a:buNone/>
              <a:defRPr/>
            </a:pPr>
            <a:r>
              <a:rPr lang="es-A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Compromiso</a:t>
            </a:r>
          </a:p>
          <a:p>
            <a:pPr marL="363538" indent="0" algn="ctr" eaLnBrk="1" hangingPunct="1">
              <a:buFontTx/>
              <a:buNone/>
              <a:defRPr/>
            </a:pPr>
            <a:endParaRPr lang="es-AR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363538" indent="0" algn="ctr" eaLnBrk="1" hangingPunct="1">
              <a:buFontTx/>
              <a:buNone/>
              <a:defRPr/>
            </a:pPr>
            <a:r>
              <a:rPr lang="es-AR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(Efecto multiplicador)</a:t>
            </a:r>
          </a:p>
        </p:txBody>
      </p:sp>
      <p:sp>
        <p:nvSpPr>
          <p:cNvPr id="6" name="Oval 10"/>
          <p:cNvSpPr>
            <a:spLocks noChangeArrowheads="1"/>
          </p:cNvSpPr>
          <p:nvPr/>
        </p:nvSpPr>
        <p:spPr bwMode="auto">
          <a:xfrm>
            <a:off x="2378075" y="3689291"/>
            <a:ext cx="4464050" cy="720725"/>
          </a:xfrm>
          <a:prstGeom prst="ellipse">
            <a:avLst/>
          </a:prstGeom>
          <a:noFill/>
          <a:ln w="2540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/>
        </p:spPr>
        <p:txBody>
          <a:bodyPr wrap="none" anchor="ctr"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s-AR"/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 rot="5400000">
            <a:off x="4247356" y="5382360"/>
            <a:ext cx="576263" cy="9366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B05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s-AR"/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2809875" y="4986279"/>
            <a:ext cx="3671888" cy="503237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s-AR"/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 rot="5400000">
            <a:off x="4317207" y="3061435"/>
            <a:ext cx="436562" cy="6477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B0F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s-AR"/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5400000">
            <a:off x="4317207" y="1915260"/>
            <a:ext cx="436562" cy="6477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B0F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s-AR"/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 rot="5400000">
            <a:off x="4316413" y="4336991"/>
            <a:ext cx="438150" cy="6477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B0F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s-AR"/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07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781745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ES" altLang="es-AR" sz="2400" b="1" dirty="0" smtClean="0">
                <a:solidFill>
                  <a:srgbClr val="FF0000"/>
                </a:solidFill>
              </a:rPr>
              <a:t>PREVENCIÓN</a:t>
            </a:r>
          </a:p>
          <a:p>
            <a:pPr algn="ctr">
              <a:spcBef>
                <a:spcPct val="50000"/>
              </a:spcBef>
            </a:pPr>
            <a:r>
              <a:rPr lang="es-ES" altLang="es-AR" sz="2400" b="1" dirty="0" smtClean="0">
                <a:solidFill>
                  <a:srgbClr val="FF0000"/>
                </a:solidFill>
              </a:rPr>
              <a:t>DE DAÑOS – GESTIÓN DE INTERFERENCIAS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1700808"/>
            <a:ext cx="9036496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>
              <a:lnSpc>
                <a:spcPct val="100000"/>
              </a:lnSpc>
              <a:spcBef>
                <a:spcPct val="30000"/>
              </a:spcBef>
              <a:buFont typeface="Wingdings" pitchFamily="2" charset="2"/>
              <a:buBlip>
                <a:blip r:embed="rId3"/>
              </a:buBlip>
            </a:pPr>
            <a:r>
              <a:rPr lang="es-AR" altLang="es-AR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s-AR" altLang="es-AR" sz="2200" b="1" dirty="0">
                <a:solidFill>
                  <a:srgbClr val="000099"/>
                </a:solidFill>
                <a:cs typeface="Times New Roman" pitchFamily="18" charset="0"/>
              </a:rPr>
              <a:t>Gestión de </a:t>
            </a:r>
            <a:r>
              <a:rPr lang="es-AR" altLang="es-AR" sz="2200" b="1" dirty="0" smtClean="0">
                <a:solidFill>
                  <a:srgbClr val="000099"/>
                </a:solidFill>
                <a:cs typeface="Times New Roman" pitchFamily="18" charset="0"/>
              </a:rPr>
              <a:t>Interferencias: </a:t>
            </a:r>
            <a:endParaRPr lang="es-AR" altLang="es-AR" sz="2200" b="1" dirty="0">
              <a:solidFill>
                <a:srgbClr val="000099"/>
              </a:solidFill>
              <a:cs typeface="Times New Roman" pitchFamily="18" charset="0"/>
            </a:endParaRPr>
          </a:p>
          <a:p>
            <a:pPr lvl="1" algn="just">
              <a:lnSpc>
                <a:spcPct val="10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s-AR" altLang="es-AR" sz="2200" b="1" dirty="0" smtClean="0">
                <a:solidFill>
                  <a:srgbClr val="000099"/>
                </a:solidFill>
                <a:cs typeface="Times New Roman" pitchFamily="18" charset="0"/>
              </a:rPr>
              <a:t>Ubicación geográfica de la interferencia.</a:t>
            </a:r>
          </a:p>
          <a:p>
            <a:pPr lvl="1" algn="just">
              <a:lnSpc>
                <a:spcPct val="10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s-AR" altLang="es-AR" sz="2200" b="1" dirty="0" smtClean="0">
                <a:solidFill>
                  <a:srgbClr val="000099"/>
                </a:solidFill>
                <a:cs typeface="Times New Roman" pitchFamily="18" charset="0"/>
              </a:rPr>
              <a:t>Detección y </a:t>
            </a:r>
            <a:r>
              <a:rPr lang="es-AR" altLang="es-AR" sz="2200" b="1" dirty="0">
                <a:solidFill>
                  <a:srgbClr val="000099"/>
                </a:solidFill>
                <a:cs typeface="Times New Roman" pitchFamily="18" charset="0"/>
              </a:rPr>
              <a:t>sondeos para ubicación de cañerías</a:t>
            </a:r>
            <a:r>
              <a:rPr lang="es-AR" altLang="es-AR" sz="2200" b="1" dirty="0" smtClean="0">
                <a:solidFill>
                  <a:srgbClr val="000099"/>
                </a:solidFill>
                <a:cs typeface="Times New Roman" pitchFamily="18" charset="0"/>
              </a:rPr>
              <a:t>.</a:t>
            </a:r>
          </a:p>
          <a:p>
            <a:pPr lvl="1" algn="just">
              <a:lnSpc>
                <a:spcPct val="10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s-AR" altLang="es-AR" sz="2200" b="1" dirty="0" smtClean="0">
                <a:solidFill>
                  <a:srgbClr val="000099"/>
                </a:solidFill>
                <a:cs typeface="Times New Roman" pitchFamily="18" charset="0"/>
              </a:rPr>
              <a:t>Contratación de seguros por parte del </a:t>
            </a:r>
            <a:r>
              <a:rPr lang="es-AR" altLang="es-AR" sz="2200" b="1" dirty="0" err="1" smtClean="0">
                <a:solidFill>
                  <a:srgbClr val="000099"/>
                </a:solidFill>
                <a:cs typeface="Times New Roman" pitchFamily="18" charset="0"/>
              </a:rPr>
              <a:t>interfiriente</a:t>
            </a:r>
            <a:r>
              <a:rPr lang="es-AR" altLang="es-AR" sz="2200" b="1" dirty="0" smtClean="0">
                <a:solidFill>
                  <a:srgbClr val="000099"/>
                </a:solidFill>
                <a:cs typeface="Times New Roman" pitchFamily="18" charset="0"/>
              </a:rPr>
              <a:t> con </a:t>
            </a:r>
            <a:r>
              <a:rPr lang="es-AR" altLang="es-AR" sz="2200" b="1" dirty="0" err="1" smtClean="0">
                <a:solidFill>
                  <a:srgbClr val="000099"/>
                </a:solidFill>
                <a:cs typeface="Times New Roman" pitchFamily="18" charset="0"/>
              </a:rPr>
              <a:t>indeminidad</a:t>
            </a:r>
            <a:r>
              <a:rPr lang="es-AR" altLang="es-AR" sz="2200" b="1" dirty="0" smtClean="0">
                <a:solidFill>
                  <a:srgbClr val="000099"/>
                </a:solidFill>
                <a:cs typeface="Times New Roman" pitchFamily="18" charset="0"/>
              </a:rPr>
              <a:t> para el operador.</a:t>
            </a:r>
            <a:endParaRPr lang="es-AR" altLang="es-AR" sz="2200" b="1" dirty="0">
              <a:solidFill>
                <a:srgbClr val="000099"/>
              </a:solidFill>
              <a:cs typeface="Times New Roman" pitchFamily="18" charset="0"/>
            </a:endParaRPr>
          </a:p>
          <a:p>
            <a:pPr lvl="1" algn="just">
              <a:lnSpc>
                <a:spcPct val="10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s-AR" altLang="es-AR" sz="2200" b="1" dirty="0" smtClean="0">
                <a:solidFill>
                  <a:srgbClr val="000099"/>
                </a:solidFill>
                <a:cs typeface="Times New Roman" pitchFamily="18" charset="0"/>
              </a:rPr>
              <a:t>Señalización </a:t>
            </a:r>
            <a:r>
              <a:rPr lang="es-AR" altLang="es-AR" sz="2200" b="1" dirty="0">
                <a:solidFill>
                  <a:srgbClr val="000099"/>
                </a:solidFill>
                <a:cs typeface="Times New Roman" pitchFamily="18" charset="0"/>
              </a:rPr>
              <a:t>temporaria de instalaciones</a:t>
            </a:r>
            <a:r>
              <a:rPr lang="es-AR" altLang="es-AR" sz="2200" b="1" dirty="0" smtClean="0">
                <a:solidFill>
                  <a:srgbClr val="000099"/>
                </a:solidFill>
                <a:cs typeface="Times New Roman" pitchFamily="18" charset="0"/>
              </a:rPr>
              <a:t>.</a:t>
            </a:r>
          </a:p>
          <a:p>
            <a:pPr lvl="1" algn="just">
              <a:lnSpc>
                <a:spcPct val="10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s-AR" altLang="es-AR" sz="2200" b="1" dirty="0" smtClean="0">
                <a:solidFill>
                  <a:srgbClr val="000099"/>
                </a:solidFill>
                <a:cs typeface="Times New Roman" pitchFamily="18" charset="0"/>
              </a:rPr>
              <a:t>Realización de la interferencia (con inspección de obras, preferentemente).</a:t>
            </a:r>
            <a:endParaRPr lang="es-AR" altLang="es-AR" sz="2200" b="1" dirty="0">
              <a:solidFill>
                <a:srgbClr val="000099"/>
              </a:solidFill>
              <a:cs typeface="Times New Roman" pitchFamily="18" charset="0"/>
            </a:endParaRPr>
          </a:p>
          <a:p>
            <a:pPr lvl="1" algn="just">
              <a:lnSpc>
                <a:spcPct val="10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s-AR" altLang="es-AR" sz="2200" b="1" dirty="0" smtClean="0">
                <a:solidFill>
                  <a:srgbClr val="000099"/>
                </a:solidFill>
                <a:cs typeface="Times New Roman" pitchFamily="18" charset="0"/>
              </a:rPr>
              <a:t>Fundamental: comunicación entre empresas.</a:t>
            </a:r>
            <a:endParaRPr lang="es-AR" altLang="es-AR" sz="22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16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596763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ES" altLang="es-AR" sz="2400" b="1" dirty="0" err="1" smtClean="0">
                <a:solidFill>
                  <a:srgbClr val="FF0000"/>
                </a:solidFill>
              </a:rPr>
              <a:t>PdD</a:t>
            </a:r>
            <a:endParaRPr lang="es-ES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altLang="es-AR" sz="2400" b="1" dirty="0" smtClean="0">
                <a:solidFill>
                  <a:srgbClr val="FF0000"/>
                </a:solidFill>
              </a:rPr>
              <a:t>GESTIÓN DE INTERFERENCIAS – EJEMPLO CAMUZZI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7504" y="1487048"/>
            <a:ext cx="8928992" cy="541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just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Blip>
                <a:blip r:embed="rId3"/>
              </a:buBlip>
            </a:pPr>
            <a:r>
              <a:rPr lang="es-ES_tradnl" altLang="es-AR" sz="2200" b="1" dirty="0">
                <a:solidFill>
                  <a:srgbClr val="000099"/>
                </a:solidFill>
              </a:rPr>
              <a:t> Para iniciar el trámite, el Responsable de Interferencias completa el Formulario  “</a:t>
            </a:r>
            <a:r>
              <a:rPr lang="es-ES_tradnl" altLang="es-AR" sz="2200" b="1" i="1" dirty="0">
                <a:solidFill>
                  <a:srgbClr val="000099"/>
                </a:solidFill>
              </a:rPr>
              <a:t>Solicitud de Interferencias</a:t>
            </a:r>
            <a:r>
              <a:rPr lang="es-ES_tradnl" altLang="es-AR" sz="2200" b="1" dirty="0">
                <a:solidFill>
                  <a:srgbClr val="000099"/>
                </a:solidFill>
              </a:rPr>
              <a:t>” (Anexo 9.6, NOR - 009), asignándole un N° de seguimiento.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</a:pPr>
            <a:endParaRPr lang="es-ES_tradnl" altLang="es-AR" b="1" dirty="0">
              <a:solidFill>
                <a:srgbClr val="000099"/>
              </a:solidFill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Blip>
                <a:blip r:embed="rId3"/>
              </a:buBlip>
            </a:pPr>
            <a:r>
              <a:rPr lang="es-ES_tradnl" altLang="es-AR" sz="2200" b="1" dirty="0">
                <a:solidFill>
                  <a:srgbClr val="000099"/>
                </a:solidFill>
              </a:rPr>
              <a:t> El Jefe Técnico determina si la obra es </a:t>
            </a:r>
            <a:r>
              <a:rPr lang="es-ES_tradnl" altLang="es-AR" sz="2200" b="1" dirty="0">
                <a:solidFill>
                  <a:srgbClr val="FF0000"/>
                </a:solidFill>
              </a:rPr>
              <a:t>“Crítica”</a:t>
            </a:r>
            <a:r>
              <a:rPr lang="es-ES_tradnl" altLang="es-AR" sz="2200" b="1" dirty="0">
                <a:solidFill>
                  <a:srgbClr val="000099"/>
                </a:solidFill>
              </a:rPr>
              <a:t>: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</a:pPr>
            <a:endParaRPr lang="es-ES_tradnl" altLang="es-AR" sz="800" b="1" dirty="0">
              <a:solidFill>
                <a:srgbClr val="000099"/>
              </a:solidFill>
            </a:endParaRPr>
          </a:p>
          <a:p>
            <a:pPr lvl="1" algn="just">
              <a:lnSpc>
                <a:spcPct val="100000"/>
              </a:lnSpc>
              <a:spcBef>
                <a:spcPct val="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lang="es-AR" altLang="es-AR" sz="2000" b="1" dirty="0">
                <a:solidFill>
                  <a:srgbClr val="000099"/>
                </a:solidFill>
                <a:cs typeface="Times New Roman" pitchFamily="18" charset="0"/>
              </a:rPr>
              <a:t> Obras en cercanías de gasoductos, ramales, líneas de transmisión y/o </a:t>
            </a:r>
            <a:r>
              <a:rPr lang="es-AR" altLang="es-AR" sz="2000" b="1" dirty="0" err="1">
                <a:solidFill>
                  <a:srgbClr val="000099"/>
                </a:solidFill>
                <a:cs typeface="Times New Roman" pitchFamily="18" charset="0"/>
              </a:rPr>
              <a:t>ERPs</a:t>
            </a:r>
            <a:r>
              <a:rPr lang="es-AR" altLang="es-AR" sz="2000" b="1" dirty="0">
                <a:solidFill>
                  <a:srgbClr val="000099"/>
                </a:solidFill>
                <a:cs typeface="Times New Roman" pitchFamily="18" charset="0"/>
              </a:rPr>
              <a:t>.</a:t>
            </a:r>
          </a:p>
          <a:p>
            <a:pPr lvl="1" algn="just">
              <a:lnSpc>
                <a:spcPct val="100000"/>
              </a:lnSpc>
              <a:spcBef>
                <a:spcPct val="0"/>
              </a:spcBef>
              <a:buClr>
                <a:srgbClr val="000099"/>
              </a:buClr>
              <a:buFont typeface="Wingdings" pitchFamily="2" charset="2"/>
              <a:buNone/>
            </a:pPr>
            <a:endParaRPr lang="es-ES" altLang="es-AR" sz="800" b="1" dirty="0">
              <a:solidFill>
                <a:srgbClr val="000099"/>
              </a:solidFill>
            </a:endParaRPr>
          </a:p>
          <a:p>
            <a:pPr lvl="1" algn="just">
              <a:lnSpc>
                <a:spcPct val="100000"/>
              </a:lnSpc>
              <a:spcBef>
                <a:spcPct val="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lang="es-ES" altLang="es-AR" sz="2000" b="1" dirty="0">
                <a:solidFill>
                  <a:srgbClr val="000099"/>
                </a:solidFill>
              </a:rPr>
              <a:t> Obras que superen 1 mes de duración.</a:t>
            </a:r>
          </a:p>
          <a:p>
            <a:pPr lvl="1" algn="just">
              <a:lnSpc>
                <a:spcPct val="100000"/>
              </a:lnSpc>
              <a:spcBef>
                <a:spcPct val="0"/>
              </a:spcBef>
              <a:buClr>
                <a:srgbClr val="000099"/>
              </a:buClr>
              <a:buFont typeface="Wingdings" pitchFamily="2" charset="2"/>
              <a:buNone/>
            </a:pPr>
            <a:endParaRPr lang="es-ES" altLang="es-AR" sz="800" b="1" dirty="0">
              <a:solidFill>
                <a:srgbClr val="000099"/>
              </a:solidFill>
            </a:endParaRPr>
          </a:p>
          <a:p>
            <a:pPr lvl="1" algn="just">
              <a:lnSpc>
                <a:spcPct val="100000"/>
              </a:lnSpc>
              <a:spcBef>
                <a:spcPct val="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lang="es-ES" altLang="es-AR" sz="2000" b="1" dirty="0">
                <a:solidFill>
                  <a:srgbClr val="000099"/>
                </a:solidFill>
                <a:cs typeface="Times New Roman" pitchFamily="18" charset="0"/>
              </a:rPr>
              <a:t> Obras donde el daño podría afectar una red de más de 4000 m de longitud.</a:t>
            </a:r>
          </a:p>
          <a:p>
            <a:pPr lvl="1" algn="just">
              <a:lnSpc>
                <a:spcPct val="100000"/>
              </a:lnSpc>
              <a:spcBef>
                <a:spcPct val="0"/>
              </a:spcBef>
              <a:buClr>
                <a:srgbClr val="000099"/>
              </a:buClr>
              <a:buFont typeface="Wingdings" pitchFamily="2" charset="2"/>
              <a:buNone/>
            </a:pPr>
            <a:endParaRPr lang="es-ES" altLang="es-AR" sz="800" b="1" dirty="0">
              <a:solidFill>
                <a:srgbClr val="000099"/>
              </a:solidFill>
              <a:cs typeface="Times New Roman" pitchFamily="18" charset="0"/>
            </a:endParaRPr>
          </a:p>
          <a:p>
            <a:pPr lvl="1" algn="just">
              <a:lnSpc>
                <a:spcPct val="100000"/>
              </a:lnSpc>
              <a:spcBef>
                <a:spcPct val="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lang="es-ES" altLang="es-AR" sz="2000" b="1" dirty="0">
                <a:solidFill>
                  <a:srgbClr val="000099"/>
                </a:solidFill>
                <a:cs typeface="Times New Roman" pitchFamily="18" charset="0"/>
              </a:rPr>
              <a:t>Obras donde el daño puede afectar servicios esenciales (Hospital, Escuela, Organismos públicos de importancia) </a:t>
            </a:r>
            <a:r>
              <a:rPr lang="es-ES" altLang="es-AR" sz="2000" b="1" dirty="0">
                <a:solidFill>
                  <a:srgbClr val="000099"/>
                </a:solidFill>
              </a:rPr>
              <a:t> </a:t>
            </a:r>
          </a:p>
          <a:p>
            <a:pPr lvl="1" algn="just">
              <a:lnSpc>
                <a:spcPct val="100000"/>
              </a:lnSpc>
              <a:spcBef>
                <a:spcPct val="0"/>
              </a:spcBef>
              <a:buClr>
                <a:srgbClr val="000099"/>
              </a:buClr>
              <a:buFont typeface="Wingdings" pitchFamily="2" charset="2"/>
              <a:buNone/>
            </a:pPr>
            <a:endParaRPr lang="es-ES" altLang="es-AR" sz="800" b="1" dirty="0">
              <a:solidFill>
                <a:srgbClr val="000099"/>
              </a:solidFill>
            </a:endParaRPr>
          </a:p>
          <a:p>
            <a:pPr lvl="1" algn="just">
              <a:lnSpc>
                <a:spcPct val="100000"/>
              </a:lnSpc>
              <a:spcBef>
                <a:spcPct val="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lang="es-AR" altLang="es-AR" sz="2000" b="1" dirty="0">
                <a:solidFill>
                  <a:srgbClr val="000099"/>
                </a:solidFill>
                <a:cs typeface="Times New Roman" pitchFamily="18" charset="0"/>
              </a:rPr>
              <a:t> Obras de pavimentación, redes cloacales, alimentaciones subterráneas para electricidad o comunicaciones (fibra óptica), colocación de postes de telefonía, electricidad, TV por cable, etc.</a:t>
            </a:r>
            <a:r>
              <a:rPr lang="es-ES" altLang="es-AR" sz="2000" b="1" dirty="0">
                <a:solidFill>
                  <a:srgbClr val="000099"/>
                </a:solidFill>
              </a:rPr>
              <a:t> </a:t>
            </a:r>
            <a:endParaRPr lang="es-ES_tradnl" altLang="es-AR" sz="2000" b="1" dirty="0">
              <a:solidFill>
                <a:srgbClr val="000099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79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757153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ES" altLang="es-AR" sz="2400" b="1" dirty="0" err="1" smtClean="0">
                <a:solidFill>
                  <a:srgbClr val="FF0000"/>
                </a:solidFill>
              </a:rPr>
              <a:t>PdD</a:t>
            </a:r>
            <a:endParaRPr lang="es-ES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altLang="es-AR" sz="2400" b="1" dirty="0" smtClean="0">
                <a:solidFill>
                  <a:srgbClr val="FF0000"/>
                </a:solidFill>
              </a:rPr>
              <a:t>GESTIÓN DE INTERFERENCIAS – EJEMPLO CAMUZZI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800600" y="1690950"/>
            <a:ext cx="4114800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ES_tradnl" altLang="es-AR" sz="2200" b="1">
                <a:solidFill>
                  <a:srgbClr val="000099"/>
                </a:solidFill>
                <a:cs typeface="Times New Roman" pitchFamily="18" charset="0"/>
              </a:rPr>
              <a:t>Formulario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s-ES_tradnl" altLang="es-AR" sz="2200" b="1">
              <a:solidFill>
                <a:srgbClr val="000099"/>
              </a:solidFill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ES_tradnl" altLang="es-AR" sz="2200" b="1">
                <a:solidFill>
                  <a:srgbClr val="000099"/>
                </a:solidFill>
                <a:cs typeface="Times New Roman" pitchFamily="18" charset="0"/>
              </a:rPr>
              <a:t>“</a:t>
            </a:r>
            <a:r>
              <a:rPr lang="es-ES_tradnl" altLang="es-AR" sz="2200" b="1" i="1">
                <a:solidFill>
                  <a:srgbClr val="000099"/>
                </a:solidFill>
                <a:cs typeface="Times New Roman" pitchFamily="18" charset="0"/>
              </a:rPr>
              <a:t>Definición de Obras Críticas</a:t>
            </a:r>
            <a:r>
              <a:rPr lang="es-ES_tradnl" altLang="es-AR" sz="2200" b="1">
                <a:solidFill>
                  <a:srgbClr val="000099"/>
                </a:solidFill>
                <a:cs typeface="Times New Roman" pitchFamily="18" charset="0"/>
              </a:rPr>
              <a:t>”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s-ES_tradnl" altLang="es-AR" sz="2200" b="1">
              <a:solidFill>
                <a:srgbClr val="000099"/>
              </a:solidFill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s-ES_tradnl" altLang="es-AR" sz="2200" b="1">
              <a:solidFill>
                <a:srgbClr val="000099"/>
              </a:solidFill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s-ES_tradnl" altLang="es-AR" sz="1600" b="1" i="1">
              <a:solidFill>
                <a:srgbClr val="000099"/>
              </a:solidFill>
              <a:cs typeface="Times New Roman" pitchFamily="18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11"/>
          <a:stretch/>
        </p:blipFill>
        <p:spPr bwMode="auto">
          <a:xfrm>
            <a:off x="468313" y="2036256"/>
            <a:ext cx="4130675" cy="472184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11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692696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ES" altLang="es-AR" sz="2400" b="1" dirty="0" err="1" smtClean="0">
                <a:solidFill>
                  <a:srgbClr val="FF0000"/>
                </a:solidFill>
              </a:rPr>
              <a:t>PdD</a:t>
            </a:r>
            <a:endParaRPr lang="es-ES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altLang="es-AR" sz="2400" b="1" dirty="0" smtClean="0">
                <a:solidFill>
                  <a:srgbClr val="FF0000"/>
                </a:solidFill>
              </a:rPr>
              <a:t>GESTIÓN DE INTERFERENCIAS – EJEMPLO CAMUZZI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04800" y="1708359"/>
            <a:ext cx="8458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just">
              <a:spcBef>
                <a:spcPct val="50000"/>
              </a:spcBef>
              <a:buClr>
                <a:schemeClr val="tx1"/>
              </a:buClr>
              <a:buFont typeface="Wingdings" pitchFamily="2" charset="2"/>
              <a:buBlip>
                <a:blip r:embed="rId3"/>
              </a:buBlip>
            </a:pPr>
            <a:r>
              <a:rPr lang="es-ES_tradnl" altLang="es-AR" sz="2200" b="1" dirty="0">
                <a:solidFill>
                  <a:srgbClr val="000099"/>
                </a:solidFill>
              </a:rPr>
              <a:t> Dentro de las 48 horas de la solicitud, el potencial excavador recibe</a:t>
            </a:r>
            <a:r>
              <a:rPr lang="es-ES_tradnl" altLang="es-AR" sz="2200" b="1" dirty="0" smtClean="0">
                <a:solidFill>
                  <a:srgbClr val="000099"/>
                </a:solidFill>
              </a:rPr>
              <a:t>:</a:t>
            </a:r>
            <a:endParaRPr lang="es-ES_tradnl" altLang="es-AR" sz="2200" b="1" dirty="0">
              <a:solidFill>
                <a:srgbClr val="000099"/>
              </a:solidFill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04800" y="2403847"/>
            <a:ext cx="8458200" cy="390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lvl="1" algn="just">
              <a:lnSpc>
                <a:spcPct val="100000"/>
              </a:lnSpc>
              <a:spcBef>
                <a:spcPct val="65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lang="es-ES_tradnl" altLang="es-AR" sz="2200" b="1" dirty="0">
                <a:solidFill>
                  <a:srgbClr val="000099"/>
                </a:solidFill>
              </a:rPr>
              <a:t> Formulario “</a:t>
            </a:r>
            <a:r>
              <a:rPr lang="es-ES_tradnl" altLang="es-AR" sz="2200" b="1" i="1" dirty="0">
                <a:solidFill>
                  <a:srgbClr val="000099"/>
                </a:solidFill>
              </a:rPr>
              <a:t>Solicitud de Interferencias</a:t>
            </a:r>
            <a:r>
              <a:rPr lang="es-ES_tradnl" altLang="es-AR" sz="2200" b="1" dirty="0" smtClean="0">
                <a:solidFill>
                  <a:srgbClr val="000099"/>
                </a:solidFill>
              </a:rPr>
              <a:t>” </a:t>
            </a:r>
            <a:r>
              <a:rPr lang="es-ES_tradnl" altLang="es-AR" sz="2200" b="1" dirty="0">
                <a:solidFill>
                  <a:srgbClr val="000099"/>
                </a:solidFill>
              </a:rPr>
              <a:t>completo</a:t>
            </a:r>
          </a:p>
          <a:p>
            <a:pPr lvl="1" algn="just">
              <a:lnSpc>
                <a:spcPct val="100000"/>
              </a:lnSpc>
              <a:spcBef>
                <a:spcPct val="65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lang="es-ES_tradnl" altLang="es-AR" sz="2200" b="1" dirty="0">
                <a:solidFill>
                  <a:srgbClr val="000099"/>
                </a:solidFill>
              </a:rPr>
              <a:t> Formulario “</a:t>
            </a:r>
            <a:r>
              <a:rPr lang="es-ES_tradnl" altLang="es-AR" sz="2200" b="1" i="1" dirty="0">
                <a:solidFill>
                  <a:srgbClr val="000099"/>
                </a:solidFill>
              </a:rPr>
              <a:t>Entrega de Interferencias</a:t>
            </a:r>
            <a:r>
              <a:rPr lang="es-ES_tradnl" altLang="es-AR" sz="2200" b="1" dirty="0">
                <a:solidFill>
                  <a:srgbClr val="000099"/>
                </a:solidFill>
              </a:rPr>
              <a:t>” </a:t>
            </a:r>
            <a:r>
              <a:rPr lang="es-ES_tradnl" altLang="es-AR" sz="2200" b="1" dirty="0" smtClean="0">
                <a:solidFill>
                  <a:srgbClr val="000099"/>
                </a:solidFill>
              </a:rPr>
              <a:t>completo</a:t>
            </a:r>
            <a:r>
              <a:rPr lang="es-ES_tradnl" altLang="es-AR" sz="2200" b="1" dirty="0">
                <a:solidFill>
                  <a:srgbClr val="000099"/>
                </a:solidFill>
              </a:rPr>
              <a:t>.</a:t>
            </a:r>
          </a:p>
          <a:p>
            <a:pPr lvl="1" algn="just">
              <a:lnSpc>
                <a:spcPct val="100000"/>
              </a:lnSpc>
              <a:spcBef>
                <a:spcPct val="65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lang="es-ES_tradnl" altLang="es-AR" sz="2200" b="1" dirty="0">
                <a:solidFill>
                  <a:srgbClr val="000099"/>
                </a:solidFill>
              </a:rPr>
              <a:t> Planos de interferencias de la zona solicitada.</a:t>
            </a:r>
          </a:p>
          <a:p>
            <a:pPr lvl="1" algn="just">
              <a:lnSpc>
                <a:spcPct val="100000"/>
              </a:lnSpc>
              <a:spcBef>
                <a:spcPct val="65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lang="es-ES_tradnl" altLang="es-AR" sz="2200" b="1" dirty="0">
                <a:solidFill>
                  <a:srgbClr val="000099"/>
                </a:solidFill>
              </a:rPr>
              <a:t> Guía del </a:t>
            </a:r>
            <a:r>
              <a:rPr lang="es-ES_tradnl" altLang="es-AR" sz="2200" b="1" dirty="0" smtClean="0">
                <a:solidFill>
                  <a:srgbClr val="000099"/>
                </a:solidFill>
              </a:rPr>
              <a:t>Excavador.</a:t>
            </a:r>
            <a:endParaRPr lang="es-ES_tradnl" altLang="es-AR" sz="2200" b="1" dirty="0">
              <a:solidFill>
                <a:srgbClr val="000099"/>
              </a:solidFill>
            </a:endParaRPr>
          </a:p>
          <a:p>
            <a:pPr lvl="1" algn="just">
              <a:lnSpc>
                <a:spcPct val="100000"/>
              </a:lnSpc>
              <a:spcBef>
                <a:spcPct val="65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lang="es-AR" altLang="es-AR" sz="2200" b="1" dirty="0">
                <a:solidFill>
                  <a:srgbClr val="000099"/>
                </a:solidFill>
                <a:cs typeface="Times New Roman" pitchFamily="18" charset="0"/>
              </a:rPr>
              <a:t> Guía para Trabajos en proximidades de tuberías conductoras de gas (Res. ENARGAS I/2135).</a:t>
            </a:r>
          </a:p>
          <a:p>
            <a:pPr lvl="1" algn="just">
              <a:lnSpc>
                <a:spcPct val="100000"/>
              </a:lnSpc>
              <a:spcBef>
                <a:spcPct val="65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lang="es-AR" altLang="es-AR" sz="2200" b="1" dirty="0">
                <a:solidFill>
                  <a:srgbClr val="000099"/>
                </a:solidFill>
                <a:cs typeface="Times New Roman" pitchFamily="18" charset="0"/>
              </a:rPr>
              <a:t> Indicación sobre la obligación de realizar sondeos previos</a:t>
            </a:r>
            <a:r>
              <a:rPr lang="es-AR" altLang="es-AR" sz="2200" b="1" dirty="0" smtClean="0">
                <a:solidFill>
                  <a:srgbClr val="000099"/>
                </a:solidFill>
                <a:cs typeface="Times New Roman" pitchFamily="18" charset="0"/>
              </a:rPr>
              <a:t>.</a:t>
            </a:r>
            <a:endParaRPr lang="es-ES" altLang="es-AR" sz="22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42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606880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ES" altLang="es-AR" sz="2400" b="1" dirty="0" err="1" smtClean="0">
                <a:solidFill>
                  <a:srgbClr val="FF0000"/>
                </a:solidFill>
              </a:rPr>
              <a:t>PdD</a:t>
            </a:r>
            <a:endParaRPr lang="es-ES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altLang="es-AR" sz="2400" b="1" dirty="0" smtClean="0">
                <a:solidFill>
                  <a:srgbClr val="FF0000"/>
                </a:solidFill>
              </a:rPr>
              <a:t>GESTIÓN DE INTERFERENCIAS – EJEMPLO CAMUZZI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85658"/>
            <a:ext cx="4481513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247650" y="3333483"/>
            <a:ext cx="4527550" cy="33337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anchor="ctr"/>
          <a:lstStyle/>
          <a:p>
            <a:endParaRPr lang="es-AR"/>
          </a:p>
        </p:txBody>
      </p:sp>
      <p:sp>
        <p:nvSpPr>
          <p:cNvPr id="12" name="Oval 6"/>
          <p:cNvSpPr>
            <a:spLocks noChangeArrowheads="1"/>
          </p:cNvSpPr>
          <p:nvPr/>
        </p:nvSpPr>
        <p:spPr bwMode="auto">
          <a:xfrm>
            <a:off x="314325" y="4733658"/>
            <a:ext cx="4467225" cy="5048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anchor="ctr"/>
          <a:lstStyle/>
          <a:p>
            <a:endParaRPr lang="es-AR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4800600" y="1609458"/>
            <a:ext cx="4114800" cy="461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ES_tradnl" altLang="es-AR" sz="2200" b="1">
                <a:solidFill>
                  <a:srgbClr val="000099"/>
                </a:solidFill>
                <a:cs typeface="Times New Roman" pitchFamily="18" charset="0"/>
              </a:rPr>
              <a:t>Formulario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ES_tradnl" altLang="es-AR" sz="2200" b="1">
                <a:solidFill>
                  <a:srgbClr val="000099"/>
                </a:solidFill>
                <a:cs typeface="Times New Roman" pitchFamily="18" charset="0"/>
              </a:rPr>
              <a:t>“</a:t>
            </a:r>
            <a:r>
              <a:rPr lang="es-ES_tradnl" altLang="es-AR" sz="2200" b="1" i="1">
                <a:solidFill>
                  <a:srgbClr val="000099"/>
                </a:solidFill>
                <a:cs typeface="Times New Roman" pitchFamily="18" charset="0"/>
              </a:rPr>
              <a:t>Solicitud de Interferencias</a:t>
            </a:r>
            <a:r>
              <a:rPr lang="es-ES_tradnl" altLang="es-AR" sz="2200" b="1">
                <a:solidFill>
                  <a:srgbClr val="000099"/>
                </a:solidFill>
                <a:cs typeface="Times New Roman" pitchFamily="18" charset="0"/>
              </a:rPr>
              <a:t>”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s-ES_tradnl" altLang="es-AR" sz="2200" b="1">
              <a:solidFill>
                <a:srgbClr val="000099"/>
              </a:solidFill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s-ES_tradnl" altLang="es-AR" sz="2200" b="1">
              <a:solidFill>
                <a:srgbClr val="000099"/>
              </a:solidFill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s-ES_tradnl" altLang="es-AR" sz="1600" b="1" i="1">
              <a:solidFill>
                <a:srgbClr val="000099"/>
              </a:solidFill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ES_tradnl" altLang="es-AR" sz="1600" b="1" i="1">
                <a:solidFill>
                  <a:srgbClr val="000099"/>
                </a:solidFill>
                <a:cs typeface="Times New Roman" pitchFamily="18" charset="0"/>
              </a:rPr>
              <a:t>“Se solicitan datos de </a:t>
            </a:r>
            <a:r>
              <a:rPr lang="es-ES_tradnl" altLang="es-AR" sz="1600" b="1" i="1" u="sng">
                <a:solidFill>
                  <a:srgbClr val="FF0000"/>
                </a:solidFill>
                <a:cs typeface="Times New Roman" pitchFamily="18" charset="0"/>
              </a:rPr>
              <a:t>ubicación de cañerías</a:t>
            </a:r>
            <a:r>
              <a:rPr lang="es-ES_tradnl" altLang="es-AR" sz="1600" b="1" i="1">
                <a:solidFill>
                  <a:srgbClr val="000099"/>
                </a:solidFill>
                <a:cs typeface="Times New Roman" pitchFamily="18" charset="0"/>
              </a:rPr>
              <a:t> para la zona de calles:”</a:t>
            </a:r>
            <a:r>
              <a:rPr lang="es-ES" altLang="es-AR" sz="1600" b="1" i="1">
                <a:solidFill>
                  <a:srgbClr val="000099"/>
                </a:solidFill>
              </a:rPr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s-ES" altLang="es-AR" sz="1600" b="1" i="1">
              <a:solidFill>
                <a:srgbClr val="000099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s-ES" altLang="es-AR" sz="1600" b="1" i="1">
              <a:solidFill>
                <a:srgbClr val="000099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s-ES" altLang="es-AR" sz="1600" b="1" i="1">
              <a:solidFill>
                <a:srgbClr val="000099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ES" altLang="es-AR" sz="1600" b="1" i="1">
                <a:solidFill>
                  <a:srgbClr val="000099"/>
                </a:solidFill>
              </a:rPr>
              <a:t>“El solicitante se compromete a retirar la documentación en un plazo no mayor a las 48 hrs. de la fecha estipulada en entrega. </a:t>
            </a:r>
            <a:r>
              <a:rPr lang="es-ES" altLang="es-AR" sz="1600" b="1" i="1" u="sng">
                <a:solidFill>
                  <a:srgbClr val="FF0000"/>
                </a:solidFill>
              </a:rPr>
              <a:t>Camuzzi Gas no se hace responsable por los efectos de no cumplimiento de este requisito en tiempo y forma</a:t>
            </a:r>
            <a:r>
              <a:rPr lang="es-ES" altLang="es-AR" sz="1600" b="1" i="1">
                <a:solidFill>
                  <a:srgbClr val="000099"/>
                </a:solidFill>
              </a:rPr>
              <a:t>.”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0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142875"/>
            <a:ext cx="9144000" cy="40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00000"/>
              </a:lnSpc>
            </a:pPr>
            <a:endParaRPr lang="es-AR" altLang="es-AR" sz="24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07504" y="1628800"/>
            <a:ext cx="8928992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just">
              <a:lnSpc>
                <a:spcPct val="100000"/>
              </a:lnSpc>
              <a:spcBef>
                <a:spcPct val="0"/>
              </a:spcBef>
              <a:buFont typeface="Wingdings" pitchFamily="2" charset="2"/>
              <a:buBlip>
                <a:blip r:embed="rId3"/>
              </a:buBlip>
            </a:pPr>
            <a:r>
              <a:rPr lang="es-ES" altLang="es-AR" sz="2200" b="1" dirty="0">
                <a:solidFill>
                  <a:srgbClr val="000099"/>
                </a:solidFill>
              </a:rPr>
              <a:t> Instalación y mantenimiento de servicios públicos: redes de agua, cloacas, </a:t>
            </a:r>
            <a:r>
              <a:rPr lang="es-AR" altLang="es-AR" sz="2200" b="1" dirty="0">
                <a:solidFill>
                  <a:srgbClr val="000099"/>
                </a:solidFill>
              </a:rPr>
              <a:t>alimentaciones subterráneas para electricidad o comunicaciones (fibra óptica),</a:t>
            </a:r>
            <a:r>
              <a:rPr lang="es-ES" altLang="es-AR" sz="2200" b="1" dirty="0">
                <a:solidFill>
                  <a:srgbClr val="000099"/>
                </a:solidFill>
              </a:rPr>
              <a:t> </a:t>
            </a:r>
            <a:r>
              <a:rPr lang="es-AR" altLang="es-AR" sz="2200" b="1" dirty="0">
                <a:solidFill>
                  <a:srgbClr val="000099"/>
                </a:solidFill>
              </a:rPr>
              <a:t>colocación de postes para líneas aéreas de telefonía, electricidad, TV por cable.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</a:pPr>
            <a:endParaRPr lang="es-AR" altLang="es-AR" b="1" dirty="0">
              <a:solidFill>
                <a:srgbClr val="000099"/>
              </a:solidFill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 typeface="Wingdings" pitchFamily="2" charset="2"/>
              <a:buBlip>
                <a:blip r:embed="rId3"/>
              </a:buBlip>
            </a:pPr>
            <a:r>
              <a:rPr lang="es-ES" altLang="es-AR" sz="2200" b="1" dirty="0">
                <a:solidFill>
                  <a:srgbClr val="000099"/>
                </a:solidFill>
              </a:rPr>
              <a:t> Movimiento de suelos / Excavaciones / </a:t>
            </a:r>
            <a:r>
              <a:rPr lang="es-AR" altLang="es-AR" sz="2200" b="1" dirty="0">
                <a:solidFill>
                  <a:srgbClr val="000099"/>
                </a:solidFill>
                <a:cs typeface="Times New Roman" pitchFamily="18" charset="0"/>
              </a:rPr>
              <a:t>Rellenos</a:t>
            </a:r>
            <a:r>
              <a:rPr lang="es-ES" altLang="es-AR" sz="2200" b="1" dirty="0">
                <a:solidFill>
                  <a:srgbClr val="000099"/>
                </a:solidFill>
              </a:rPr>
              <a:t>.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</a:pPr>
            <a:endParaRPr lang="es-ES" altLang="es-AR" b="1" dirty="0">
              <a:solidFill>
                <a:srgbClr val="000099"/>
              </a:solidFill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 typeface="Wingdings" pitchFamily="2" charset="2"/>
              <a:buBlip>
                <a:blip r:embed="rId3"/>
              </a:buBlip>
            </a:pPr>
            <a:r>
              <a:rPr lang="es-AR" altLang="es-AR" sz="2200" b="1" dirty="0">
                <a:solidFill>
                  <a:srgbClr val="000099"/>
                </a:solidFill>
                <a:cs typeface="Times New Roman" pitchFamily="18" charset="0"/>
              </a:rPr>
              <a:t> Perforación de pozos / Construcción de Túneles.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</a:pPr>
            <a:endParaRPr lang="es-AR" altLang="es-AR" b="1" dirty="0">
              <a:solidFill>
                <a:srgbClr val="000099"/>
              </a:solidFill>
              <a:cs typeface="Times New Roman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 typeface="Wingdings" pitchFamily="2" charset="2"/>
              <a:buBlip>
                <a:blip r:embed="rId3"/>
              </a:buBlip>
            </a:pPr>
            <a:r>
              <a:rPr lang="es-AR" altLang="es-AR" sz="2200" b="1" dirty="0" smtClean="0">
                <a:solidFill>
                  <a:srgbClr val="000099"/>
                </a:solidFill>
                <a:cs typeface="Times New Roman" pitchFamily="18" charset="0"/>
              </a:rPr>
              <a:t>Extracción </a:t>
            </a:r>
            <a:r>
              <a:rPr lang="es-AR" altLang="es-AR" sz="2200" b="1" dirty="0">
                <a:solidFill>
                  <a:srgbClr val="000099"/>
                </a:solidFill>
                <a:cs typeface="Times New Roman" pitchFamily="18" charset="0"/>
              </a:rPr>
              <a:t>de arboles.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</a:pPr>
            <a:endParaRPr lang="es-AR" altLang="es-AR" b="1" dirty="0">
              <a:solidFill>
                <a:srgbClr val="000099"/>
              </a:solidFill>
              <a:cs typeface="Times New Roman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 typeface="Wingdings" pitchFamily="2" charset="2"/>
              <a:buBlip>
                <a:blip r:embed="rId3"/>
              </a:buBlip>
            </a:pPr>
            <a:r>
              <a:rPr lang="es-AR" altLang="es-AR" sz="2200" b="1" dirty="0">
                <a:solidFill>
                  <a:srgbClr val="000099"/>
                </a:solidFill>
                <a:cs typeface="Times New Roman" pitchFamily="18" charset="0"/>
              </a:rPr>
              <a:t> Voladuras.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</a:pPr>
            <a:endParaRPr lang="es-AR" altLang="es-AR" b="1" dirty="0">
              <a:solidFill>
                <a:srgbClr val="000099"/>
              </a:solidFill>
              <a:cs typeface="Times New Roman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 typeface="Wingdings" pitchFamily="2" charset="2"/>
              <a:buBlip>
                <a:blip r:embed="rId3"/>
              </a:buBlip>
            </a:pPr>
            <a:r>
              <a:rPr lang="es-AR" altLang="es-AR" sz="2200" b="1" dirty="0">
                <a:solidFill>
                  <a:srgbClr val="000099"/>
                </a:solidFill>
                <a:cs typeface="Times New Roman" pitchFamily="18" charset="0"/>
              </a:rPr>
              <a:t> Remoción de estructuras. </a:t>
            </a:r>
          </a:p>
        </p:txBody>
      </p:sp>
      <p:sp>
        <p:nvSpPr>
          <p:cNvPr id="7" name="Text Box 27"/>
          <p:cNvSpPr txBox="1">
            <a:spLocks noChangeArrowheads="1"/>
          </p:cNvSpPr>
          <p:nvPr/>
        </p:nvSpPr>
        <p:spPr bwMode="auto">
          <a:xfrm>
            <a:off x="0" y="650592"/>
            <a:ext cx="9144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 smtClean="0">
                <a:solidFill>
                  <a:srgbClr val="FF0000"/>
                </a:solidFill>
              </a:rPr>
              <a:t>MOTIVOS DE LA </a:t>
            </a:r>
            <a:r>
              <a:rPr lang="es-ES" altLang="es-AR" sz="2400" b="1" dirty="0">
                <a:solidFill>
                  <a:srgbClr val="FF0000"/>
                </a:solidFill>
              </a:rPr>
              <a:t>PREVENCIÓN DE DAÑOS</a:t>
            </a:r>
            <a:endParaRPr lang="es-AR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AR" altLang="es-AR" sz="2000" b="1" dirty="0">
                <a:solidFill>
                  <a:srgbClr val="FF0000"/>
                </a:solidFill>
              </a:rPr>
              <a:t>AMENAZAS - ACTIVIDADES QUE PODRÍAN GENERAR DAÑOS</a:t>
            </a:r>
            <a:endParaRPr lang="es-ES" altLang="es-AR" sz="2000" b="1" dirty="0">
              <a:solidFill>
                <a:srgbClr val="FF0000"/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5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578297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ES" altLang="es-AR" sz="2400" b="1" dirty="0" err="1" smtClean="0">
                <a:solidFill>
                  <a:srgbClr val="FF0000"/>
                </a:solidFill>
              </a:rPr>
              <a:t>PdD</a:t>
            </a:r>
            <a:endParaRPr lang="es-ES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altLang="es-AR" sz="2400" b="1" dirty="0" smtClean="0">
                <a:solidFill>
                  <a:srgbClr val="FF0000"/>
                </a:solidFill>
              </a:rPr>
              <a:t>GESTIÓN DE INTERFERENCIAS – EJEMPLO CAMUZZI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257800" y="1427065"/>
            <a:ext cx="3790950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ES_tradnl" altLang="es-AR" sz="2200" b="1">
                <a:solidFill>
                  <a:srgbClr val="000099"/>
                </a:solidFill>
                <a:cs typeface="Times New Roman" pitchFamily="18" charset="0"/>
              </a:rPr>
              <a:t>Formulario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ES_tradnl" altLang="es-AR" sz="2200" b="1">
                <a:solidFill>
                  <a:srgbClr val="000099"/>
                </a:solidFill>
                <a:cs typeface="Times New Roman" pitchFamily="18" charset="0"/>
              </a:rPr>
              <a:t>“</a:t>
            </a:r>
            <a:r>
              <a:rPr lang="es-ES_tradnl" altLang="es-AR" sz="2200" b="1" i="1">
                <a:solidFill>
                  <a:srgbClr val="000099"/>
                </a:solidFill>
                <a:cs typeface="Times New Roman" pitchFamily="18" charset="0"/>
              </a:rPr>
              <a:t>Entrega de Interferencias</a:t>
            </a:r>
            <a:r>
              <a:rPr lang="es-ES_tradnl" altLang="es-AR" sz="2200" b="1">
                <a:solidFill>
                  <a:srgbClr val="000099"/>
                </a:solidFill>
                <a:cs typeface="Times New Roman" pitchFamily="18" charset="0"/>
              </a:rPr>
              <a:t>”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s-ES_tradnl" altLang="es-AR" sz="1600" b="1" i="1">
              <a:solidFill>
                <a:srgbClr val="000099"/>
              </a:solidFill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s-ES_tradnl" altLang="es-AR" sz="1600" b="1" i="1">
              <a:solidFill>
                <a:srgbClr val="000099"/>
              </a:solidFill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s-ES_tradnl" altLang="es-AR" sz="1600" b="1" i="1">
              <a:solidFill>
                <a:srgbClr val="000099"/>
              </a:solidFill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s-ES_tradnl" altLang="es-AR" sz="1600" b="1" i="1">
              <a:solidFill>
                <a:srgbClr val="000099"/>
              </a:solidFill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s-ES_tradnl" altLang="es-AR" sz="1600" b="1" i="1">
              <a:solidFill>
                <a:srgbClr val="000099"/>
              </a:solidFill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ES" altLang="es-AR" sz="1600" b="1" i="1">
                <a:solidFill>
                  <a:srgbClr val="000099"/>
                </a:solidFill>
                <a:cs typeface="Times New Roman" pitchFamily="18" charset="0"/>
              </a:rPr>
              <a:t>“...se recomienda </a:t>
            </a:r>
            <a:r>
              <a:rPr lang="es-ES" altLang="es-AR" sz="1600" b="1" i="1" u="sng">
                <a:solidFill>
                  <a:srgbClr val="FF0000"/>
                </a:solidFill>
                <a:cs typeface="Times New Roman" pitchFamily="18" charset="0"/>
              </a:rPr>
              <a:t>ejecutar en todos los casos las exploraciones previas con elementos de uso manual hasta descubrir las cañerías</a:t>
            </a:r>
            <a:r>
              <a:rPr lang="es-ES" altLang="es-AR" sz="1600" b="1" i="1">
                <a:solidFill>
                  <a:srgbClr val="000099"/>
                </a:solidFill>
                <a:cs typeface="Times New Roman" pitchFamily="18" charset="0"/>
              </a:rPr>
              <a:t>, estando prohibido el uso de máquinas excavadoras y/o cualquier otro medio mecánico...”</a:t>
            </a:r>
            <a:r>
              <a:rPr lang="es-ES" altLang="es-AR" sz="1600" b="1" i="1">
                <a:solidFill>
                  <a:srgbClr val="000099"/>
                </a:solidFill>
              </a:rPr>
              <a:t> </a:t>
            </a:r>
          </a:p>
        </p:txBody>
      </p:sp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381000" y="1509375"/>
            <a:ext cx="4506090" cy="5175489"/>
            <a:chOff x="192" y="576"/>
            <a:chExt cx="3009" cy="3456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576"/>
              <a:ext cx="3009" cy="3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Oval 5"/>
            <p:cNvSpPr>
              <a:spLocks noChangeArrowheads="1"/>
            </p:cNvSpPr>
            <p:nvPr/>
          </p:nvSpPr>
          <p:spPr bwMode="auto">
            <a:xfrm>
              <a:off x="240" y="2208"/>
              <a:ext cx="2928" cy="21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/>
            <a:p>
              <a:endParaRPr lang="es-AR"/>
            </a:p>
          </p:txBody>
        </p:sp>
      </p:grp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08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578297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ES" altLang="es-AR" sz="2400" b="1" dirty="0" err="1" smtClean="0">
                <a:solidFill>
                  <a:srgbClr val="FF0000"/>
                </a:solidFill>
              </a:rPr>
              <a:t>PdD</a:t>
            </a:r>
            <a:endParaRPr lang="es-ES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altLang="es-AR" sz="2400" b="1" dirty="0" smtClean="0">
                <a:solidFill>
                  <a:srgbClr val="FF0000"/>
                </a:solidFill>
              </a:rPr>
              <a:t>GESTIÓN DE INTERFERENCIAS – EJEMPLO CAMUZZI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04800" y="1340768"/>
            <a:ext cx="8458200" cy="541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just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Blip>
                <a:blip r:embed="rId3"/>
              </a:buBlip>
            </a:pPr>
            <a:r>
              <a:rPr lang="es-ES_tradnl" altLang="es-AR" sz="2200" b="1" dirty="0">
                <a:solidFill>
                  <a:srgbClr val="000099"/>
                </a:solidFill>
              </a:rPr>
              <a:t> Sondeos previos: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</a:pPr>
            <a:endParaRPr lang="es-ES_tradnl" altLang="es-AR" sz="1200" b="1" dirty="0">
              <a:solidFill>
                <a:srgbClr val="000099"/>
              </a:solidFill>
            </a:endParaRPr>
          </a:p>
          <a:p>
            <a:pPr lvl="1" algn="just">
              <a:lnSpc>
                <a:spcPct val="100000"/>
              </a:lnSpc>
              <a:spcBef>
                <a:spcPct val="0"/>
              </a:spcBef>
              <a:buClr>
                <a:srgbClr val="003399"/>
              </a:buClr>
              <a:buFont typeface="Wingdings" pitchFamily="2" charset="2"/>
              <a:buChar char="§"/>
            </a:pPr>
            <a:r>
              <a:rPr lang="es-AR" altLang="es-AR" sz="2200" b="1" dirty="0">
                <a:solidFill>
                  <a:srgbClr val="000099"/>
                </a:solidFill>
                <a:cs typeface="Times New Roman" pitchFamily="18" charset="0"/>
              </a:rPr>
              <a:t> Realizados por el Excavador con </a:t>
            </a:r>
            <a:r>
              <a:rPr lang="es-AR" altLang="es-AR" sz="2200" b="1" dirty="0">
                <a:solidFill>
                  <a:srgbClr val="FF0000"/>
                </a:solidFill>
                <a:cs typeface="Times New Roman" pitchFamily="18" charset="0"/>
              </a:rPr>
              <a:t>herramientas manuales</a:t>
            </a:r>
            <a:r>
              <a:rPr lang="es-AR" altLang="es-AR" sz="2200" b="1" dirty="0">
                <a:solidFill>
                  <a:srgbClr val="000099"/>
                </a:solidFill>
                <a:cs typeface="Times New Roman" pitchFamily="18" charset="0"/>
              </a:rPr>
              <a:t>, contactando a la Compañía para que presencie las tareas. </a:t>
            </a:r>
          </a:p>
          <a:p>
            <a:pPr lvl="1" algn="just">
              <a:lnSpc>
                <a:spcPct val="100000"/>
              </a:lnSpc>
              <a:spcBef>
                <a:spcPct val="0"/>
              </a:spcBef>
              <a:buClr>
                <a:srgbClr val="003399"/>
              </a:buClr>
              <a:buFont typeface="Wingdings" pitchFamily="2" charset="2"/>
              <a:buNone/>
            </a:pPr>
            <a:endParaRPr lang="es-AR" altLang="es-AR" sz="1200" b="1" dirty="0">
              <a:solidFill>
                <a:srgbClr val="000099"/>
              </a:solidFill>
              <a:cs typeface="Times New Roman" pitchFamily="18" charset="0"/>
            </a:endParaRPr>
          </a:p>
          <a:p>
            <a:pPr lvl="1" algn="just">
              <a:lnSpc>
                <a:spcPct val="100000"/>
              </a:lnSpc>
              <a:spcBef>
                <a:spcPct val="0"/>
              </a:spcBef>
              <a:buClr>
                <a:srgbClr val="003399"/>
              </a:buClr>
              <a:buFont typeface="Wingdings" pitchFamily="2" charset="2"/>
              <a:buChar char="§"/>
            </a:pPr>
            <a:r>
              <a:rPr lang="es-AR" altLang="es-AR" sz="2200" b="1" dirty="0">
                <a:solidFill>
                  <a:srgbClr val="000099"/>
                </a:solidFill>
                <a:cs typeface="Times New Roman" pitchFamily="18" charset="0"/>
              </a:rPr>
              <a:t> Realizados por la Compañía en interferencias sobre Gasoductos, Ramales u otro sector crítico, o si la información técnica no permite ubicar la instalación en forma precisa.</a:t>
            </a:r>
            <a:r>
              <a:rPr lang="es-AR" altLang="es-AR" sz="20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s-ES" altLang="es-AR" sz="20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s-ES" altLang="es-AR" sz="2000" b="1" dirty="0">
                <a:solidFill>
                  <a:srgbClr val="000099"/>
                </a:solidFill>
              </a:rPr>
              <a:t> </a:t>
            </a:r>
          </a:p>
          <a:p>
            <a:pPr lvl="1" algn="just">
              <a:lnSpc>
                <a:spcPct val="100000"/>
              </a:lnSpc>
              <a:spcBef>
                <a:spcPct val="0"/>
              </a:spcBef>
              <a:buClr>
                <a:srgbClr val="003399"/>
              </a:buClr>
              <a:buFont typeface="Wingdings" pitchFamily="2" charset="2"/>
              <a:buNone/>
            </a:pPr>
            <a:endParaRPr lang="es-ES" altLang="es-AR" sz="1200" b="1" dirty="0">
              <a:solidFill>
                <a:srgbClr val="000099"/>
              </a:solidFill>
            </a:endParaRPr>
          </a:p>
          <a:p>
            <a:pPr lvl="1" algn="just">
              <a:lnSpc>
                <a:spcPct val="100000"/>
              </a:lnSpc>
              <a:spcBef>
                <a:spcPct val="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lang="es-AR" altLang="es-AR" sz="2200" b="1" dirty="0">
                <a:solidFill>
                  <a:srgbClr val="000099"/>
                </a:solidFill>
                <a:cs typeface="Times New Roman" pitchFamily="18" charset="0"/>
              </a:rPr>
              <a:t> Generación in situ del Formulario “</a:t>
            </a:r>
            <a:r>
              <a:rPr lang="es-AR" altLang="es-AR" sz="2200" b="1" i="1" dirty="0">
                <a:solidFill>
                  <a:srgbClr val="000099"/>
                </a:solidFill>
                <a:cs typeface="Times New Roman" pitchFamily="18" charset="0"/>
              </a:rPr>
              <a:t>Marcación de Campo</a:t>
            </a:r>
            <a:r>
              <a:rPr lang="es-AR" altLang="es-AR" sz="2200" b="1" dirty="0" smtClean="0">
                <a:solidFill>
                  <a:srgbClr val="000099"/>
                </a:solidFill>
                <a:cs typeface="Times New Roman" pitchFamily="18" charset="0"/>
              </a:rPr>
              <a:t>”, </a:t>
            </a:r>
            <a:r>
              <a:rPr lang="es-AR" altLang="es-AR" sz="2200" b="1" dirty="0">
                <a:solidFill>
                  <a:srgbClr val="000099"/>
                </a:solidFill>
                <a:cs typeface="Times New Roman" pitchFamily="18" charset="0"/>
              </a:rPr>
              <a:t>con copia al solicitante. </a:t>
            </a:r>
          </a:p>
          <a:p>
            <a:pPr lvl="3" algn="just">
              <a:lnSpc>
                <a:spcPct val="100000"/>
              </a:lnSpc>
              <a:spcBef>
                <a:spcPct val="0"/>
              </a:spcBef>
              <a:buClr>
                <a:srgbClr val="000099"/>
              </a:buClr>
              <a:buFont typeface="Wingdings" pitchFamily="2" charset="2"/>
              <a:buChar char="§"/>
            </a:pPr>
            <a:endParaRPr lang="es-AR" altLang="es-AR" sz="1200" b="1" dirty="0">
              <a:solidFill>
                <a:srgbClr val="000099"/>
              </a:solidFill>
              <a:cs typeface="Times New Roman" pitchFamily="18" charset="0"/>
            </a:endParaRPr>
          </a:p>
          <a:p>
            <a:pPr lvl="1" algn="just">
              <a:lnSpc>
                <a:spcPct val="100000"/>
              </a:lnSpc>
              <a:spcBef>
                <a:spcPct val="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lang="es-AR" altLang="es-AR" sz="2200" b="1" dirty="0">
                <a:solidFill>
                  <a:srgbClr val="FF0000"/>
                </a:solidFill>
                <a:cs typeface="Times New Roman" pitchFamily="18" charset="0"/>
              </a:rPr>
              <a:t> Señalización temporaria</a:t>
            </a:r>
            <a:r>
              <a:rPr lang="es-AR" altLang="es-AR" sz="2200" b="1" dirty="0">
                <a:solidFill>
                  <a:srgbClr val="000099"/>
                </a:solidFill>
                <a:cs typeface="Times New Roman" pitchFamily="18" charset="0"/>
              </a:rPr>
              <a:t> de la instalación en la zona de excavación, mediante un medio eficaz.</a:t>
            </a:r>
          </a:p>
          <a:p>
            <a:pPr lvl="1" algn="just">
              <a:lnSpc>
                <a:spcPct val="100000"/>
              </a:lnSpc>
              <a:spcBef>
                <a:spcPct val="0"/>
              </a:spcBef>
              <a:buClr>
                <a:srgbClr val="000099"/>
              </a:buClr>
              <a:buFont typeface="Wingdings" pitchFamily="2" charset="2"/>
              <a:buNone/>
            </a:pPr>
            <a:endParaRPr lang="es-AR" altLang="es-AR" sz="1200" b="1" dirty="0">
              <a:solidFill>
                <a:srgbClr val="000099"/>
              </a:solidFill>
              <a:cs typeface="Times New Roman" pitchFamily="18" charset="0"/>
            </a:endParaRPr>
          </a:p>
          <a:p>
            <a:pPr lvl="1" algn="just">
              <a:lnSpc>
                <a:spcPct val="100000"/>
              </a:lnSpc>
              <a:spcBef>
                <a:spcPct val="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lang="es-AR" altLang="es-AR" sz="2200" b="1" dirty="0">
                <a:solidFill>
                  <a:srgbClr val="000099"/>
                </a:solidFill>
                <a:cs typeface="Times New Roman" pitchFamily="18" charset="0"/>
              </a:rPr>
              <a:t> Ubicación de la instalación en croquis de sondeos. De no coincidir con Planos existentes, éstos deben actualizarse</a:t>
            </a:r>
            <a:r>
              <a:rPr lang="es-ES" altLang="es-AR" sz="2200" b="1" dirty="0">
                <a:solidFill>
                  <a:srgbClr val="000099"/>
                </a:solidFill>
                <a:cs typeface="Times New Roman" pitchFamily="18" charset="0"/>
              </a:rPr>
              <a:t>. </a:t>
            </a:r>
            <a:endParaRPr lang="es-ES_tradnl" altLang="es-AR" sz="22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71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578297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ES" altLang="es-AR" sz="2400" b="1" dirty="0" err="1" smtClean="0">
                <a:solidFill>
                  <a:srgbClr val="FF0000"/>
                </a:solidFill>
              </a:rPr>
              <a:t>PdD</a:t>
            </a:r>
            <a:endParaRPr lang="es-ES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altLang="es-AR" sz="2400" b="1" dirty="0" smtClean="0">
                <a:solidFill>
                  <a:srgbClr val="FF0000"/>
                </a:solidFill>
              </a:rPr>
              <a:t>GESTIÓN DE INTERFERENCIAS – EJEMPLO CAMUZZI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7874441"/>
              </p:ext>
            </p:extLst>
          </p:nvPr>
        </p:nvGraphicFramePr>
        <p:xfrm>
          <a:off x="1042989" y="1517551"/>
          <a:ext cx="3972082" cy="5243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3" name="Hoja de cálculo" r:id="rId4" imgW="5648754" imgH="7458659" progId="Excel.Sheet.8">
                  <p:embed/>
                </p:oleObj>
              </mc:Choice>
              <mc:Fallback>
                <p:oleObj name="Hoja de cálculo" r:id="rId4" imgW="5648754" imgH="7458659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9" y="1517551"/>
                        <a:ext cx="3972082" cy="5243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5181600" y="1517552"/>
            <a:ext cx="3886200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s-ES_tradnl" altLang="es-AR" sz="2200" b="1">
                <a:solidFill>
                  <a:srgbClr val="000099"/>
                </a:solidFill>
                <a:cs typeface="Times New Roman" pitchFamily="18" charset="0"/>
              </a:rPr>
              <a:t>Formulario 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s-ES_tradnl" altLang="es-AR" sz="2200" b="1">
                <a:solidFill>
                  <a:srgbClr val="000099"/>
                </a:solidFill>
                <a:cs typeface="Times New Roman" pitchFamily="18" charset="0"/>
              </a:rPr>
              <a:t>“</a:t>
            </a:r>
            <a:r>
              <a:rPr lang="es-ES_tradnl" altLang="es-AR" sz="2200" b="1" i="1">
                <a:solidFill>
                  <a:srgbClr val="000099"/>
                </a:solidFill>
                <a:cs typeface="Times New Roman" pitchFamily="18" charset="0"/>
              </a:rPr>
              <a:t>Marcación en Campo</a:t>
            </a:r>
            <a:r>
              <a:rPr lang="es-ES_tradnl" altLang="es-AR" sz="2200" b="1">
                <a:solidFill>
                  <a:srgbClr val="000099"/>
                </a:solidFill>
                <a:cs typeface="Times New Roman" pitchFamily="18" charset="0"/>
              </a:rPr>
              <a:t>”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6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706711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ES" altLang="es-AR" sz="2400" b="1" dirty="0" err="1" smtClean="0">
                <a:solidFill>
                  <a:srgbClr val="FF0000"/>
                </a:solidFill>
              </a:rPr>
              <a:t>PdD</a:t>
            </a:r>
            <a:endParaRPr lang="es-ES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altLang="es-AR" sz="2400" b="1" dirty="0" smtClean="0">
                <a:solidFill>
                  <a:srgbClr val="FF0000"/>
                </a:solidFill>
              </a:rPr>
              <a:t>GESTIÓN DE INTERFERENCIAS – EJEMPLO CAMUZZI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04800" y="2060848"/>
            <a:ext cx="8458200" cy="443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just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Blip>
                <a:blip r:embed="rId3"/>
              </a:buBlip>
            </a:pPr>
            <a:r>
              <a:rPr lang="es-ES_tradnl" altLang="es-AR" sz="2200" b="1" dirty="0">
                <a:solidFill>
                  <a:srgbClr val="000099"/>
                </a:solidFill>
              </a:rPr>
              <a:t> Inspecciones Periódicas: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</a:pPr>
            <a:endParaRPr lang="es-ES_tradnl" altLang="es-AR" sz="2200" b="1" dirty="0">
              <a:solidFill>
                <a:srgbClr val="000099"/>
              </a:solidFill>
            </a:endParaRPr>
          </a:p>
          <a:p>
            <a:pPr lvl="1" algn="just">
              <a:lnSpc>
                <a:spcPct val="100000"/>
              </a:lnSpc>
              <a:spcBef>
                <a:spcPct val="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lang="es-ES_tradnl" altLang="es-AR" sz="2200" b="1" dirty="0">
                <a:solidFill>
                  <a:srgbClr val="000099"/>
                </a:solidFill>
              </a:rPr>
              <a:t> Se programan para cada obra en particular. </a:t>
            </a:r>
          </a:p>
          <a:p>
            <a:pPr lvl="1" algn="just">
              <a:lnSpc>
                <a:spcPct val="100000"/>
              </a:lnSpc>
              <a:spcBef>
                <a:spcPct val="0"/>
              </a:spcBef>
              <a:buClr>
                <a:srgbClr val="000099"/>
              </a:buClr>
              <a:buFont typeface="Wingdings" pitchFamily="2" charset="2"/>
              <a:buNone/>
            </a:pPr>
            <a:endParaRPr lang="es-ES_tradnl" altLang="es-AR" sz="2200" b="1" dirty="0">
              <a:solidFill>
                <a:srgbClr val="000099"/>
              </a:solidFill>
            </a:endParaRPr>
          </a:p>
          <a:p>
            <a:pPr lvl="1" algn="just">
              <a:lnSpc>
                <a:spcPct val="100000"/>
              </a:lnSpc>
              <a:spcBef>
                <a:spcPct val="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lang="es-ES_tradnl" altLang="es-AR" sz="2200" b="1" dirty="0">
                <a:solidFill>
                  <a:srgbClr val="000099"/>
                </a:solidFill>
              </a:rPr>
              <a:t> Si la obra incluye voladuras, </a:t>
            </a:r>
            <a:r>
              <a:rPr lang="es-AR" altLang="es-AR" sz="2200" b="1" dirty="0">
                <a:solidFill>
                  <a:srgbClr val="000099"/>
                </a:solidFill>
                <a:cs typeface="Times New Roman" pitchFamily="18" charset="0"/>
              </a:rPr>
              <a:t>la inspección debe incluir la investigación de pérdidas.</a:t>
            </a:r>
            <a:r>
              <a:rPr lang="es-ES" altLang="es-AR" sz="2200" b="1" dirty="0">
                <a:solidFill>
                  <a:srgbClr val="000099"/>
                </a:solidFill>
              </a:rPr>
              <a:t> </a:t>
            </a:r>
          </a:p>
          <a:p>
            <a:pPr lvl="1" algn="just">
              <a:lnSpc>
                <a:spcPct val="100000"/>
              </a:lnSpc>
              <a:spcBef>
                <a:spcPct val="0"/>
              </a:spcBef>
              <a:buClr>
                <a:srgbClr val="000099"/>
              </a:buClr>
              <a:buFont typeface="Wingdings" pitchFamily="2" charset="2"/>
              <a:buNone/>
            </a:pPr>
            <a:endParaRPr lang="es-ES_tradnl" altLang="es-AR" sz="2200" b="1" dirty="0">
              <a:solidFill>
                <a:srgbClr val="000099"/>
              </a:solidFill>
            </a:endParaRPr>
          </a:p>
          <a:p>
            <a:pPr lvl="1" algn="just">
              <a:lnSpc>
                <a:spcPct val="100000"/>
              </a:lnSpc>
              <a:spcBef>
                <a:spcPct val="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lang="es-AR" altLang="es-AR" sz="2200" b="1" dirty="0">
                <a:solidFill>
                  <a:srgbClr val="000099"/>
                </a:solidFill>
                <a:cs typeface="Times New Roman" pitchFamily="18" charset="0"/>
              </a:rPr>
              <a:t> En obras </a:t>
            </a:r>
            <a:r>
              <a:rPr lang="es-AR" altLang="es-AR" sz="2200" b="1" dirty="0">
                <a:solidFill>
                  <a:srgbClr val="FF0000"/>
                </a:solidFill>
                <a:cs typeface="Times New Roman" pitchFamily="18" charset="0"/>
              </a:rPr>
              <a:t>“Críticas”</a:t>
            </a:r>
            <a:r>
              <a:rPr lang="es-AR" altLang="es-AR" sz="2200" b="1" dirty="0">
                <a:solidFill>
                  <a:srgbClr val="000099"/>
                </a:solidFill>
                <a:cs typeface="Times New Roman" pitchFamily="18" charset="0"/>
              </a:rPr>
              <a:t>, la inspección puede ser </a:t>
            </a:r>
            <a:r>
              <a:rPr lang="es-AR" altLang="es-AR" sz="2200" b="1" u="sng" dirty="0">
                <a:solidFill>
                  <a:srgbClr val="FF0000"/>
                </a:solidFill>
                <a:cs typeface="Times New Roman" pitchFamily="18" charset="0"/>
              </a:rPr>
              <a:t>periódica o permanente</a:t>
            </a:r>
            <a:r>
              <a:rPr lang="es-AR" altLang="es-AR" sz="2200" b="1" dirty="0">
                <a:solidFill>
                  <a:srgbClr val="000099"/>
                </a:solidFill>
                <a:cs typeface="Times New Roman" pitchFamily="18" charset="0"/>
              </a:rPr>
              <a:t>.</a:t>
            </a:r>
            <a:r>
              <a:rPr lang="es-AR" altLang="es-AR" sz="20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</a:p>
          <a:p>
            <a:pPr lvl="1" algn="just">
              <a:lnSpc>
                <a:spcPct val="100000"/>
              </a:lnSpc>
              <a:spcBef>
                <a:spcPct val="0"/>
              </a:spcBef>
              <a:buClr>
                <a:srgbClr val="000099"/>
              </a:buClr>
              <a:buFont typeface="Wingdings" pitchFamily="2" charset="2"/>
              <a:buNone/>
            </a:pPr>
            <a:endParaRPr lang="es-AR" altLang="es-AR" sz="2000" b="1" dirty="0">
              <a:solidFill>
                <a:srgbClr val="000099"/>
              </a:solidFill>
              <a:cs typeface="Times New Roman" pitchFamily="18" charset="0"/>
            </a:endParaRPr>
          </a:p>
          <a:p>
            <a:pPr lvl="1" algn="just">
              <a:lnSpc>
                <a:spcPct val="100000"/>
              </a:lnSpc>
              <a:spcBef>
                <a:spcPct val="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lang="es-AR" altLang="es-AR" sz="2200" b="1" dirty="0">
                <a:solidFill>
                  <a:srgbClr val="000099"/>
                </a:solidFill>
                <a:cs typeface="Times New Roman" pitchFamily="18" charset="0"/>
              </a:rPr>
              <a:t> Las visitas deben ser firmadas y </a:t>
            </a:r>
            <a:r>
              <a:rPr lang="es-AR" altLang="es-AR" sz="2200" b="1" dirty="0" err="1">
                <a:solidFill>
                  <a:srgbClr val="000099"/>
                </a:solidFill>
                <a:cs typeface="Times New Roman" pitchFamily="18" charset="0"/>
              </a:rPr>
              <a:t>recepcionadas</a:t>
            </a:r>
            <a:r>
              <a:rPr lang="es-AR" altLang="es-AR" sz="2200" b="1" dirty="0">
                <a:solidFill>
                  <a:srgbClr val="000099"/>
                </a:solidFill>
                <a:cs typeface="Times New Roman" pitchFamily="18" charset="0"/>
              </a:rPr>
              <a:t> por un Responsable de la </a:t>
            </a:r>
            <a:r>
              <a:rPr lang="es-AR" altLang="es-AR" sz="2200" b="1" dirty="0" smtClean="0">
                <a:solidFill>
                  <a:srgbClr val="000099"/>
                </a:solidFill>
                <a:cs typeface="Times New Roman" pitchFamily="18" charset="0"/>
              </a:rPr>
              <a:t>Obra. </a:t>
            </a:r>
            <a:endParaRPr lang="es-AR" altLang="es-AR" sz="2200" b="1" dirty="0">
              <a:solidFill>
                <a:srgbClr val="000099"/>
              </a:solidFill>
              <a:cs typeface="Times New Roman" pitchFamily="18" charset="0"/>
            </a:endParaRPr>
          </a:p>
          <a:p>
            <a:pPr lvl="1" algn="just">
              <a:lnSpc>
                <a:spcPct val="100000"/>
              </a:lnSpc>
              <a:spcBef>
                <a:spcPct val="0"/>
              </a:spcBef>
              <a:buClr>
                <a:srgbClr val="000099"/>
              </a:buClr>
              <a:buFont typeface="Wingdings" pitchFamily="2" charset="2"/>
              <a:buChar char="§"/>
            </a:pPr>
            <a:endParaRPr lang="es-ES_tradnl" altLang="es-AR" sz="20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11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506798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ES" altLang="es-AR" sz="2400" b="1" dirty="0" err="1" smtClean="0">
                <a:solidFill>
                  <a:srgbClr val="FF0000"/>
                </a:solidFill>
              </a:rPr>
              <a:t>PdD</a:t>
            </a:r>
            <a:endParaRPr lang="es-ES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altLang="es-AR" sz="2400" b="1" dirty="0" smtClean="0">
                <a:solidFill>
                  <a:srgbClr val="FF0000"/>
                </a:solidFill>
              </a:rPr>
              <a:t>GESTIÓN DE INTERFERENCIAS – EJEMPLO CAMUZZI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12776"/>
            <a:ext cx="4610100" cy="5334000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5257800" y="1641376"/>
            <a:ext cx="3886200" cy="126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s-ES_tradnl" altLang="es-AR" sz="2200" b="1">
                <a:solidFill>
                  <a:srgbClr val="000099"/>
                </a:solidFill>
                <a:cs typeface="Times New Roman" pitchFamily="18" charset="0"/>
              </a:rPr>
              <a:t>Formulario 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s-ES_tradnl" altLang="es-AR" sz="2200" b="1">
                <a:solidFill>
                  <a:srgbClr val="000099"/>
                </a:solidFill>
                <a:cs typeface="Times New Roman" pitchFamily="18" charset="0"/>
              </a:rPr>
              <a:t>“</a:t>
            </a:r>
            <a:r>
              <a:rPr lang="es-ES_tradnl" altLang="es-AR" sz="2200" b="1" i="1">
                <a:solidFill>
                  <a:srgbClr val="000099"/>
                </a:solidFill>
                <a:cs typeface="Times New Roman" pitchFamily="18" charset="0"/>
              </a:rPr>
              <a:t>Parte Diario de Visitas a Obras</a:t>
            </a:r>
            <a:r>
              <a:rPr lang="es-ES_tradnl" altLang="es-AR" sz="2200" b="1">
                <a:solidFill>
                  <a:srgbClr val="000099"/>
                </a:solidFill>
                <a:cs typeface="Times New Roman" pitchFamily="18" charset="0"/>
              </a:rPr>
              <a:t>”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30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578297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ES" altLang="es-AR" sz="2400" b="1" dirty="0" err="1" smtClean="0">
                <a:solidFill>
                  <a:srgbClr val="FF0000"/>
                </a:solidFill>
              </a:rPr>
              <a:t>PdD</a:t>
            </a:r>
            <a:endParaRPr lang="es-ES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altLang="es-AR" sz="2400" b="1" dirty="0" smtClean="0">
                <a:solidFill>
                  <a:srgbClr val="FF0000"/>
                </a:solidFill>
              </a:rPr>
              <a:t>GESTIÓN DE INTERFERENCIAS – EJEMPLO TGS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7504" y="1425352"/>
            <a:ext cx="8856984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just">
              <a:buClr>
                <a:schemeClr val="tx1"/>
              </a:buClr>
              <a:buBlip>
                <a:blip r:embed="rId3"/>
              </a:buBlip>
            </a:pPr>
            <a:r>
              <a:rPr lang="es-ES_tradnl" altLang="es-AR" sz="2200" b="1" dirty="0">
                <a:solidFill>
                  <a:srgbClr val="000099"/>
                </a:solidFill>
              </a:rPr>
              <a:t> </a:t>
            </a:r>
            <a:r>
              <a:rPr lang="es-AR" altLang="es-AR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s-AR" sz="2000" b="1" dirty="0">
                <a:solidFill>
                  <a:srgbClr val="000099"/>
                </a:solidFill>
                <a:cs typeface="Times New Roman" pitchFamily="18" charset="0"/>
              </a:rPr>
              <a:t>Todo Operador y/o tercero que tenga la necesidad de  </a:t>
            </a:r>
            <a:r>
              <a:rPr lang="es-ES" sz="2000" b="1" dirty="0">
                <a:solidFill>
                  <a:srgbClr val="000099"/>
                </a:solidFill>
                <a:cs typeface="Times New Roman" pitchFamily="18" charset="0"/>
              </a:rPr>
              <a:t>CRUZAR Y/O INSTALAR CON TENDIDO PARALELO a cañerías de </a:t>
            </a:r>
            <a:r>
              <a:rPr lang="es-ES" sz="2000" b="1" dirty="0" smtClean="0">
                <a:solidFill>
                  <a:srgbClr val="000099"/>
                </a:solidFill>
                <a:cs typeface="Times New Roman" pitchFamily="18" charset="0"/>
              </a:rPr>
              <a:t>TGS, </a:t>
            </a:r>
            <a:r>
              <a:rPr lang="es-AR" sz="2000" b="1" dirty="0" smtClean="0">
                <a:solidFill>
                  <a:srgbClr val="000099"/>
                </a:solidFill>
                <a:cs typeface="Times New Roman" pitchFamily="18" charset="0"/>
              </a:rPr>
              <a:t>deberá</a:t>
            </a:r>
            <a:r>
              <a:rPr lang="es-AR" sz="2000" b="1" dirty="0">
                <a:solidFill>
                  <a:srgbClr val="000099"/>
                </a:solidFill>
                <a:cs typeface="Times New Roman" pitchFamily="18" charset="0"/>
              </a:rPr>
              <a:t> completar los Lineamientos de nuestro Procedimiento  PGTO 236 "</a:t>
            </a:r>
            <a:r>
              <a:rPr lang="es-ES" sz="2000" b="1" dirty="0">
                <a:solidFill>
                  <a:srgbClr val="000099"/>
                </a:solidFill>
                <a:cs typeface="Times New Roman" pitchFamily="18" charset="0"/>
              </a:rPr>
              <a:t>PREVENCIÓN DE DAÑOS POR EXCAVACIONES EN CRUCES Y/O TENDIDOS PARALELOS  A CAÑERÍAS DE TGS POR OTROS OPERADORES Y/O  TERCEROS":</a:t>
            </a:r>
            <a:endParaRPr lang="es-AR" sz="2000" b="1" dirty="0">
              <a:solidFill>
                <a:srgbClr val="000099"/>
              </a:solidFill>
              <a:cs typeface="Times New Roman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s-AR" sz="2000" b="1" dirty="0">
                <a:solidFill>
                  <a:srgbClr val="000099"/>
                </a:solidFill>
                <a:cs typeface="Times New Roman" pitchFamily="18" charset="0"/>
              </a:rPr>
              <a:t>Acta de Acuerdo,  ( Rev. 17)  que deberá estar firmada  y con sello aclaratorio de vuestro apoderado ( en todas las Hojas),  adjuntando copia de la  Escritura del Poder Amplio de Disposición y Administración. (NO COLOCAR FECHA , la misma se indica cuando firman los Apoderados de TGS).-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AR" sz="2000" b="1" dirty="0">
                <a:solidFill>
                  <a:srgbClr val="000099"/>
                </a:solidFill>
                <a:cs typeface="Times New Roman" pitchFamily="18" charset="0"/>
              </a:rPr>
              <a:t>Formulario PGTO236-F01 ( Rev.  5 )   Solicitud de excavación, completando con los datos de la empresa que realizará la excavación, y firmado por el representante técnico.-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AR" sz="2000" b="1" dirty="0">
                <a:solidFill>
                  <a:srgbClr val="000099"/>
                </a:solidFill>
                <a:cs typeface="Times New Roman" pitchFamily="18" charset="0"/>
              </a:rPr>
              <a:t>Formulario PGTO236-F02 ( Rev.  5 )  Requerimientos para el cruce y/o tendido paralelo DE CAÑERÍA DE TGS POR TERCEROS, completarlo y deberá estar firmado por el representante técnico.-</a:t>
            </a:r>
            <a:r>
              <a:rPr lang="es-AR" altLang="es-AR" sz="20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90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662321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ES" altLang="es-AR" sz="2400" b="1" dirty="0" err="1" smtClean="0">
                <a:solidFill>
                  <a:srgbClr val="FF0000"/>
                </a:solidFill>
              </a:rPr>
              <a:t>PdD</a:t>
            </a:r>
            <a:endParaRPr lang="es-ES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altLang="es-AR" sz="2400" b="1" dirty="0" smtClean="0">
                <a:solidFill>
                  <a:srgbClr val="FF0000"/>
                </a:solidFill>
              </a:rPr>
              <a:t>GESTIÓN DE INTERFERENCIAS – EJEMPLO TGS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7504" y="1509376"/>
            <a:ext cx="8856984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marL="457200" indent="-457200" algn="just">
              <a:buFont typeface="+mj-lt"/>
              <a:buAutoNum type="arabicPeriod" startAt="4"/>
            </a:pPr>
            <a:r>
              <a:rPr lang="es-AR" sz="2000" b="1" dirty="0" smtClean="0">
                <a:solidFill>
                  <a:srgbClr val="000099"/>
                </a:solidFill>
                <a:cs typeface="Times New Roman" pitchFamily="18" charset="0"/>
              </a:rPr>
              <a:t>Memoria </a:t>
            </a:r>
            <a:r>
              <a:rPr lang="es-AR" sz="2000" b="1" dirty="0">
                <a:solidFill>
                  <a:srgbClr val="000099"/>
                </a:solidFill>
                <a:cs typeface="Times New Roman" pitchFamily="18" charset="0"/>
              </a:rPr>
              <a:t>Técnica del cruce de como ejecutarán el cruce de nuestros Gasoductos, que deberá estar firmado por el representante técnico de la obra </a:t>
            </a:r>
            <a:r>
              <a:rPr lang="es-AR" sz="2000" b="1" dirty="0" smtClean="0">
                <a:solidFill>
                  <a:srgbClr val="000099"/>
                </a:solidFill>
                <a:cs typeface="Times New Roman" pitchFamily="18" charset="0"/>
              </a:rPr>
              <a:t>.-</a:t>
            </a:r>
            <a:endParaRPr lang="es-AR" sz="2000" b="1" dirty="0">
              <a:solidFill>
                <a:srgbClr val="000099"/>
              </a:solidFill>
              <a:cs typeface="Times New Roman" pitchFamily="18" charset="0"/>
            </a:endParaRPr>
          </a:p>
          <a:p>
            <a:pPr marL="457200" indent="-457200" algn="just">
              <a:buFont typeface="+mj-lt"/>
              <a:buAutoNum type="arabicPeriod" startAt="4"/>
            </a:pPr>
            <a:r>
              <a:rPr lang="es-AR" sz="2000" b="1" dirty="0" smtClean="0">
                <a:solidFill>
                  <a:srgbClr val="000099"/>
                </a:solidFill>
                <a:cs typeface="Times New Roman" pitchFamily="18" charset="0"/>
              </a:rPr>
              <a:t>Plano </a:t>
            </a:r>
            <a:r>
              <a:rPr lang="es-AR" sz="2000" b="1" dirty="0">
                <a:solidFill>
                  <a:srgbClr val="000099"/>
                </a:solidFill>
                <a:cs typeface="Times New Roman" pitchFamily="18" charset="0"/>
              </a:rPr>
              <a:t>indicando como se ejecutará el cruce sobre la instalación interferida, según Plano típico  ( Adjunto)  I-SMAC-TIP-TM-Se-012 (Cruce de Cañerías y Cables Nuevos  enterrados con Gasoductos Existentes) , que deberá estar firmado por el representante técnico   de la obra .- </a:t>
            </a:r>
          </a:p>
          <a:p>
            <a:pPr marL="457200" indent="-457200" algn="just">
              <a:buFont typeface="+mj-lt"/>
              <a:buAutoNum type="arabicPeriod" startAt="4"/>
            </a:pPr>
            <a:r>
              <a:rPr lang="es-AR" sz="2000" b="1" dirty="0" smtClean="0">
                <a:solidFill>
                  <a:srgbClr val="000099"/>
                </a:solidFill>
                <a:cs typeface="Times New Roman" pitchFamily="18" charset="0"/>
              </a:rPr>
              <a:t>Seguro </a:t>
            </a:r>
            <a:r>
              <a:rPr lang="es-AR" sz="2000" b="1" dirty="0">
                <a:solidFill>
                  <a:srgbClr val="000099"/>
                </a:solidFill>
                <a:cs typeface="Times New Roman" pitchFamily="18" charset="0"/>
              </a:rPr>
              <a:t>de RC (monto  $ 3.000.000) ENDOSADO A FAVOR DE TGS, POR EL TIEMPO QUE NUESTRA INSTALACIÓN SE VEA INTERFERIDA.-</a:t>
            </a:r>
          </a:p>
          <a:p>
            <a:pPr marL="457200" indent="-457200" algn="just">
              <a:buFont typeface="+mj-lt"/>
              <a:buAutoNum type="arabicPeriod" startAt="4"/>
            </a:pPr>
            <a:r>
              <a:rPr lang="es-AR" sz="2000" b="1" dirty="0" smtClean="0">
                <a:solidFill>
                  <a:srgbClr val="000099"/>
                </a:solidFill>
                <a:cs typeface="Times New Roman" pitchFamily="18" charset="0"/>
              </a:rPr>
              <a:t>PGTO </a:t>
            </a:r>
            <a:r>
              <a:rPr lang="es-AR" sz="2000" b="1" dirty="0">
                <a:solidFill>
                  <a:srgbClr val="000099"/>
                </a:solidFill>
                <a:cs typeface="Times New Roman" pitchFamily="18" charset="0"/>
              </a:rPr>
              <a:t>- 321 PROTECCIÓN CATÓDICA DE GASODUCTOS Y PLANTAS  ANEXO 5   CONTROL DE INTERFERENCIAS ELÉCTRICAS.-</a:t>
            </a:r>
          </a:p>
          <a:p>
            <a:pPr marL="457200" indent="-457200" algn="just">
              <a:buFont typeface="+mj-lt"/>
              <a:buAutoNum type="arabicPeriod" startAt="4"/>
            </a:pPr>
            <a:r>
              <a:rPr lang="es-AR" sz="2000" b="1" dirty="0" smtClean="0">
                <a:solidFill>
                  <a:srgbClr val="000099"/>
                </a:solidFill>
                <a:cs typeface="Times New Roman" pitchFamily="18" charset="0"/>
              </a:rPr>
              <a:t>Formulario </a:t>
            </a:r>
            <a:r>
              <a:rPr lang="es-AR" sz="2000" b="1" dirty="0">
                <a:solidFill>
                  <a:srgbClr val="000099"/>
                </a:solidFill>
                <a:cs typeface="Times New Roman" pitchFamily="18" charset="0"/>
              </a:rPr>
              <a:t>PGTO236-F02 ( Rev.  5 )  Requerimientos para el cruce y/o tendido paralelo DE CAÑERÍA DE TGS POR TERCEROS, completarlo y deberá estar firmado por el representante técnico.-</a:t>
            </a:r>
            <a:r>
              <a:rPr lang="es-AR" altLang="es-AR" sz="20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33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832187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ES" altLang="es-AR" sz="2400" b="1" dirty="0" err="1" smtClean="0">
                <a:solidFill>
                  <a:srgbClr val="FF0000"/>
                </a:solidFill>
              </a:rPr>
              <a:t>PdD</a:t>
            </a:r>
            <a:endParaRPr lang="es-ES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altLang="es-AR" sz="2400" b="1" dirty="0" smtClean="0">
                <a:solidFill>
                  <a:srgbClr val="FF0000"/>
                </a:solidFill>
              </a:rPr>
              <a:t>GESTIÓN DE INTERFERENCIAS – EJEMPLO TGN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7504" y="2186324"/>
            <a:ext cx="8856984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s-AR" sz="2000" b="1" dirty="0" smtClean="0">
                <a:solidFill>
                  <a:srgbClr val="000099"/>
                </a:solidFill>
                <a:cs typeface="Times New Roman" pitchFamily="18" charset="0"/>
              </a:rPr>
              <a:t>Tomar contacto con el área de Clase de Trazado y </a:t>
            </a:r>
            <a:r>
              <a:rPr lang="es-AR" sz="2000" b="1" dirty="0" err="1" smtClean="0">
                <a:solidFill>
                  <a:srgbClr val="000099"/>
                </a:solidFill>
                <a:cs typeface="Times New Roman" pitchFamily="18" charset="0"/>
              </a:rPr>
              <a:t>PdD</a:t>
            </a:r>
            <a:r>
              <a:rPr lang="es-AR" sz="2000" b="1" dirty="0" smtClean="0">
                <a:solidFill>
                  <a:srgbClr val="000099"/>
                </a:solidFill>
                <a:cs typeface="Times New Roman" pitchFamily="18" charset="0"/>
              </a:rPr>
              <a:t> de TGN (vía telefónica o correo electrónico). Esta área indicará los pasos siguientes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S" sz="2000" b="1" dirty="0" smtClean="0">
                <a:solidFill>
                  <a:srgbClr val="000099"/>
                </a:solidFill>
                <a:cs typeface="Times New Roman" pitchFamily="18" charset="0"/>
              </a:rPr>
              <a:t>Consensuar el </a:t>
            </a:r>
            <a:r>
              <a:rPr lang="es-ES" sz="2000" b="1" dirty="0">
                <a:solidFill>
                  <a:srgbClr val="000099"/>
                </a:solidFill>
                <a:cs typeface="Times New Roman" pitchFamily="18" charset="0"/>
              </a:rPr>
              <a:t>Jefe de la Sección </a:t>
            </a:r>
            <a:r>
              <a:rPr lang="es-ES" sz="2000" b="1" dirty="0" smtClean="0">
                <a:solidFill>
                  <a:srgbClr val="000099"/>
                </a:solidFill>
                <a:cs typeface="Times New Roman" pitchFamily="18" charset="0"/>
              </a:rPr>
              <a:t>correspondiente, </a:t>
            </a:r>
            <a:r>
              <a:rPr lang="es-ES" sz="2000" b="1" dirty="0">
                <a:solidFill>
                  <a:srgbClr val="000099"/>
                </a:solidFill>
                <a:cs typeface="Times New Roman" pitchFamily="18" charset="0"/>
              </a:rPr>
              <a:t>el momento para que personal de TGN realice la detección de la </a:t>
            </a:r>
            <a:r>
              <a:rPr lang="es-ES" sz="2000" b="1" dirty="0" smtClean="0">
                <a:solidFill>
                  <a:srgbClr val="000099"/>
                </a:solidFill>
                <a:cs typeface="Times New Roman" pitchFamily="18" charset="0"/>
              </a:rPr>
              <a:t>cañería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S" sz="2000" b="1" dirty="0">
                <a:solidFill>
                  <a:srgbClr val="000099"/>
                </a:solidFill>
                <a:cs typeface="Times New Roman" pitchFamily="18" charset="0"/>
              </a:rPr>
              <a:t>Habiendo determinado la ubicación y profundidad del/de los gasoducto/s de TGN que pasa/n por el lugar, </a:t>
            </a:r>
            <a:r>
              <a:rPr lang="es-ES" sz="2000" b="1" dirty="0" smtClean="0">
                <a:solidFill>
                  <a:srgbClr val="000099"/>
                </a:solidFill>
                <a:cs typeface="Times New Roman" pitchFamily="18" charset="0"/>
              </a:rPr>
              <a:t>el </a:t>
            </a:r>
            <a:r>
              <a:rPr lang="es-ES" sz="2000" b="1" dirty="0" err="1" smtClean="0">
                <a:solidFill>
                  <a:srgbClr val="000099"/>
                </a:solidFill>
                <a:cs typeface="Times New Roman" pitchFamily="18" charset="0"/>
              </a:rPr>
              <a:t>interfiriente</a:t>
            </a:r>
            <a:r>
              <a:rPr lang="es-ES" sz="2000" b="1" dirty="0" smtClean="0">
                <a:solidFill>
                  <a:srgbClr val="000099"/>
                </a:solidFill>
                <a:cs typeface="Times New Roman" pitchFamily="18" charset="0"/>
              </a:rPr>
              <a:t> debe enviar </a:t>
            </a:r>
            <a:r>
              <a:rPr lang="es-ES" sz="2000" b="1" dirty="0">
                <a:solidFill>
                  <a:srgbClr val="000099"/>
                </a:solidFill>
                <a:cs typeface="Times New Roman" pitchFamily="18" charset="0"/>
              </a:rPr>
              <a:t>un plano del Proyecto. La versión inicial del plano </a:t>
            </a:r>
            <a:r>
              <a:rPr lang="es-ES" sz="2000" b="1" dirty="0" smtClean="0">
                <a:solidFill>
                  <a:srgbClr val="000099"/>
                </a:solidFill>
                <a:cs typeface="Times New Roman" pitchFamily="18" charset="0"/>
              </a:rPr>
              <a:t>puede </a:t>
            </a:r>
            <a:r>
              <a:rPr lang="es-ES" sz="2000" b="1" dirty="0">
                <a:solidFill>
                  <a:srgbClr val="000099"/>
                </a:solidFill>
                <a:cs typeface="Times New Roman" pitchFamily="18" charset="0"/>
              </a:rPr>
              <a:t>ser remitida por correo electrónico</a:t>
            </a:r>
            <a:r>
              <a:rPr lang="es-ES" sz="2000" b="1" dirty="0" smtClean="0">
                <a:solidFill>
                  <a:srgbClr val="000099"/>
                </a:solidFill>
                <a:cs typeface="Times New Roman" pitchFamily="18" charset="0"/>
              </a:rPr>
              <a:t>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S" sz="2000" b="1" dirty="0">
                <a:solidFill>
                  <a:srgbClr val="000099"/>
                </a:solidFill>
                <a:cs typeface="Times New Roman" pitchFamily="18" charset="0"/>
              </a:rPr>
              <a:t>Luego de contar con </a:t>
            </a:r>
            <a:r>
              <a:rPr lang="es-ES" sz="2000" b="1" dirty="0" smtClean="0">
                <a:solidFill>
                  <a:srgbClr val="000099"/>
                </a:solidFill>
                <a:cs typeface="Times New Roman" pitchFamily="18" charset="0"/>
              </a:rPr>
              <a:t>la </a:t>
            </a:r>
            <a:r>
              <a:rPr lang="es-ES" sz="2000" b="1" dirty="0">
                <a:solidFill>
                  <a:srgbClr val="000099"/>
                </a:solidFill>
                <a:cs typeface="Times New Roman" pitchFamily="18" charset="0"/>
              </a:rPr>
              <a:t>conformidad </a:t>
            </a:r>
            <a:r>
              <a:rPr lang="es-ES" sz="2000" b="1" dirty="0" smtClean="0">
                <a:solidFill>
                  <a:srgbClr val="000099"/>
                </a:solidFill>
                <a:cs typeface="Times New Roman" pitchFamily="18" charset="0"/>
              </a:rPr>
              <a:t>de TGN del/de </a:t>
            </a:r>
            <a:r>
              <a:rPr lang="es-ES" sz="2000" b="1" dirty="0">
                <a:solidFill>
                  <a:srgbClr val="000099"/>
                </a:solidFill>
                <a:cs typeface="Times New Roman" pitchFamily="18" charset="0"/>
              </a:rPr>
              <a:t>los plano/s de la interferencia el </a:t>
            </a:r>
            <a:r>
              <a:rPr lang="es-ES" sz="2000" b="1" dirty="0" err="1">
                <a:solidFill>
                  <a:srgbClr val="000099"/>
                </a:solidFill>
                <a:cs typeface="Times New Roman" pitchFamily="18" charset="0"/>
              </a:rPr>
              <a:t>interfiriente</a:t>
            </a:r>
            <a:r>
              <a:rPr lang="es-ES" sz="2000" b="1" dirty="0">
                <a:solidFill>
                  <a:srgbClr val="000099"/>
                </a:solidFill>
                <a:cs typeface="Times New Roman" pitchFamily="18" charset="0"/>
              </a:rPr>
              <a:t> debe</a:t>
            </a:r>
            <a:r>
              <a:rPr lang="es-ES" sz="2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s-ES" sz="2000" b="1" dirty="0">
                <a:solidFill>
                  <a:srgbClr val="000099"/>
                </a:solidFill>
                <a:cs typeface="Times New Roman" pitchFamily="18" charset="0"/>
              </a:rPr>
              <a:t>enviar tres copias en papel, firmadas por </a:t>
            </a:r>
            <a:r>
              <a:rPr lang="es-ES" sz="2000" b="1" dirty="0" smtClean="0">
                <a:solidFill>
                  <a:srgbClr val="000099"/>
                </a:solidFill>
                <a:cs typeface="Times New Roman" pitchFamily="18" charset="0"/>
              </a:rPr>
              <a:t>el Representante Técnico, </a:t>
            </a:r>
            <a:r>
              <a:rPr lang="es-ES" sz="2000" b="1" dirty="0">
                <a:solidFill>
                  <a:srgbClr val="000099"/>
                </a:solidFill>
                <a:cs typeface="Times New Roman" pitchFamily="18" charset="0"/>
              </a:rPr>
              <a:t>de manera tal de colocarles en original el sello de Aprobado y las firmas </a:t>
            </a:r>
            <a:r>
              <a:rPr lang="es-ES" sz="2000" b="1" dirty="0" smtClean="0">
                <a:solidFill>
                  <a:srgbClr val="000099"/>
                </a:solidFill>
                <a:cs typeface="Times New Roman" pitchFamily="18" charset="0"/>
              </a:rPr>
              <a:t>correspondientes.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4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605237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ES" altLang="es-AR" sz="2400" b="1" dirty="0" err="1" smtClean="0">
                <a:solidFill>
                  <a:srgbClr val="FF0000"/>
                </a:solidFill>
              </a:rPr>
              <a:t>PdD</a:t>
            </a:r>
            <a:endParaRPr lang="es-ES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altLang="es-AR" sz="2400" b="1" dirty="0" smtClean="0">
                <a:solidFill>
                  <a:srgbClr val="FF0000"/>
                </a:solidFill>
              </a:rPr>
              <a:t>GESTIÓN DE INTERFERENCIAS – EJEMPLO TGN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7504" y="1452292"/>
            <a:ext cx="8856984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marL="457200" indent="-457200" algn="just">
              <a:buFont typeface="+mj-lt"/>
              <a:buAutoNum type="arabicPeriod" startAt="5"/>
            </a:pPr>
            <a:r>
              <a:rPr lang="es-ES" sz="2000" b="1" dirty="0" smtClean="0">
                <a:solidFill>
                  <a:srgbClr val="000099"/>
                </a:solidFill>
                <a:cs typeface="Times New Roman" pitchFamily="18" charset="0"/>
              </a:rPr>
              <a:t>Previo </a:t>
            </a:r>
            <a:r>
              <a:rPr lang="es-ES" sz="2000" b="1" dirty="0">
                <a:solidFill>
                  <a:srgbClr val="000099"/>
                </a:solidFill>
                <a:cs typeface="Times New Roman" pitchFamily="18" charset="0"/>
              </a:rPr>
              <a:t>a la realización de cualquier tarea de excavación en la franja de seguridad de los gasoducto/s de TGN (30mts. a cada lado de los mismos) el </a:t>
            </a:r>
            <a:r>
              <a:rPr lang="es-ES" sz="2000" b="1" dirty="0" err="1">
                <a:solidFill>
                  <a:srgbClr val="000099"/>
                </a:solidFill>
                <a:cs typeface="Times New Roman" pitchFamily="18" charset="0"/>
              </a:rPr>
              <a:t>interfiriente</a:t>
            </a:r>
            <a:r>
              <a:rPr lang="es-ES" sz="2000" b="1" dirty="0">
                <a:solidFill>
                  <a:srgbClr val="000099"/>
                </a:solidFill>
                <a:cs typeface="Times New Roman" pitchFamily="18" charset="0"/>
              </a:rPr>
              <a:t> debe</a:t>
            </a:r>
            <a:r>
              <a:rPr lang="es-ES" sz="2000" b="1" dirty="0" smtClean="0">
                <a:solidFill>
                  <a:srgbClr val="000099"/>
                </a:solidFill>
                <a:cs typeface="Times New Roman" pitchFamily="18" charset="0"/>
              </a:rPr>
              <a:t> presentar </a:t>
            </a:r>
            <a:r>
              <a:rPr lang="es-ES" sz="2000" b="1" dirty="0">
                <a:solidFill>
                  <a:srgbClr val="000099"/>
                </a:solidFill>
                <a:cs typeface="Times New Roman" pitchFamily="18" charset="0"/>
              </a:rPr>
              <a:t>los siguientes seguros:</a:t>
            </a:r>
            <a:endParaRPr lang="es-AR" sz="2000" b="1" dirty="0">
              <a:solidFill>
                <a:srgbClr val="000099"/>
              </a:solidFill>
              <a:cs typeface="Times New Roman" pitchFamily="18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000099"/>
                </a:solidFill>
                <a:cs typeface="Times New Roman" pitchFamily="18" charset="0"/>
              </a:rPr>
              <a:t>Riesgos del Trabajo, con la cláusula de no repetición a </a:t>
            </a:r>
            <a:r>
              <a:rPr lang="es-ES" sz="2000" b="1" dirty="0" smtClean="0">
                <a:solidFill>
                  <a:srgbClr val="000099"/>
                </a:solidFill>
                <a:cs typeface="Times New Roman" pitchFamily="18" charset="0"/>
              </a:rPr>
              <a:t>TGN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ES" sz="2000" b="1" dirty="0" smtClean="0">
                <a:solidFill>
                  <a:srgbClr val="000099"/>
                </a:solidFill>
                <a:cs typeface="Times New Roman" pitchFamily="18" charset="0"/>
              </a:rPr>
              <a:t>Vida Obligatorio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ES" sz="2000" b="1" dirty="0" smtClean="0">
                <a:solidFill>
                  <a:srgbClr val="000099"/>
                </a:solidFill>
                <a:cs typeface="Times New Roman" pitchFamily="18" charset="0"/>
              </a:rPr>
              <a:t>Copia </a:t>
            </a:r>
            <a:r>
              <a:rPr lang="es-ES" sz="2000" b="1" dirty="0">
                <a:solidFill>
                  <a:srgbClr val="000099"/>
                </a:solidFill>
                <a:cs typeface="Times New Roman" pitchFamily="18" charset="0"/>
              </a:rPr>
              <a:t>del último pago a la AFIP, </a:t>
            </a:r>
            <a:r>
              <a:rPr lang="es-ES" sz="2000" b="1" dirty="0" err="1">
                <a:solidFill>
                  <a:srgbClr val="000099"/>
                </a:solidFill>
                <a:cs typeface="Times New Roman" pitchFamily="18" charset="0"/>
              </a:rPr>
              <a:t>Form</a:t>
            </a:r>
            <a:r>
              <a:rPr lang="es-ES" sz="2000" b="1" dirty="0">
                <a:solidFill>
                  <a:srgbClr val="000099"/>
                </a:solidFill>
                <a:cs typeface="Times New Roman" pitchFamily="18" charset="0"/>
              </a:rPr>
              <a:t>. </a:t>
            </a:r>
            <a:r>
              <a:rPr lang="es-ES" sz="2000" b="1" dirty="0" smtClean="0">
                <a:solidFill>
                  <a:srgbClr val="000099"/>
                </a:solidFill>
                <a:cs typeface="Times New Roman" pitchFamily="18" charset="0"/>
              </a:rPr>
              <a:t>931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ES" sz="2000" b="1" dirty="0" smtClean="0">
                <a:solidFill>
                  <a:srgbClr val="000099"/>
                </a:solidFill>
                <a:cs typeface="Times New Roman" pitchFamily="18" charset="0"/>
              </a:rPr>
              <a:t>Responsabilidad </a:t>
            </a:r>
            <a:r>
              <a:rPr lang="es-ES" sz="2000" b="1" dirty="0">
                <a:solidFill>
                  <a:srgbClr val="000099"/>
                </a:solidFill>
                <a:cs typeface="Times New Roman" pitchFamily="18" charset="0"/>
              </a:rPr>
              <a:t>Civil que cubra la responsabilidad civil inherente al trabajo del tendido  por una suma mínima equivalente a u$s250.000.- incluyendo a TGN como asegurado adicional y la cláusula de responsabilidad civil cruzada</a:t>
            </a:r>
            <a:r>
              <a:rPr lang="es-ES" sz="2000" b="1" dirty="0" smtClean="0">
                <a:solidFill>
                  <a:srgbClr val="000099"/>
                </a:solidFill>
                <a:cs typeface="Times New Roman" pitchFamily="18" charset="0"/>
              </a:rPr>
              <a:t>.</a:t>
            </a:r>
            <a:r>
              <a:rPr lang="es-AR" sz="2000" b="1" dirty="0">
                <a:solidFill>
                  <a:srgbClr val="000099"/>
                </a:solidFill>
                <a:cs typeface="Times New Roman" pitchFamily="18" charset="0"/>
              </a:rPr>
              <a:t> </a:t>
            </a:r>
            <a:endParaRPr lang="es-AR" sz="2000" b="1" dirty="0" smtClean="0">
              <a:solidFill>
                <a:srgbClr val="000099"/>
              </a:solidFill>
              <a:cs typeface="Times New Roman" pitchFamily="18" charset="0"/>
            </a:endParaRPr>
          </a:p>
          <a:p>
            <a:pPr marL="457200" lvl="3" indent="-457200" algn="just">
              <a:buFont typeface="+mj-lt"/>
              <a:buAutoNum type="arabicPeriod" startAt="5"/>
            </a:pPr>
            <a:r>
              <a:rPr lang="es-ES" sz="2000" b="1" dirty="0" smtClean="0">
                <a:solidFill>
                  <a:srgbClr val="000099"/>
                </a:solidFill>
                <a:cs typeface="Times New Roman" pitchFamily="18" charset="0"/>
              </a:rPr>
              <a:t>Luego de contar con los planos aprobados que se mencionan en el punto N°4 deberán consensuar nuevamente con </a:t>
            </a:r>
            <a:r>
              <a:rPr lang="es-ES" sz="2000" b="1" dirty="0">
                <a:solidFill>
                  <a:srgbClr val="000099"/>
                </a:solidFill>
                <a:cs typeface="Times New Roman" pitchFamily="18" charset="0"/>
              </a:rPr>
              <a:t>el Jefe de la Sección correspondiente</a:t>
            </a:r>
            <a:r>
              <a:rPr lang="es-ES" sz="2000" b="1" dirty="0" smtClean="0">
                <a:solidFill>
                  <a:srgbClr val="000099"/>
                </a:solidFill>
                <a:cs typeface="Times New Roman" pitchFamily="18" charset="0"/>
              </a:rPr>
              <a:t>, el momento para realizar las tareas en la franja de seguridad de los gasoductos de TGN (30mts. a cada lado de los mismos).</a:t>
            </a:r>
            <a:endParaRPr lang="es-AR" sz="2000" b="1" dirty="0" smtClean="0">
              <a:solidFill>
                <a:srgbClr val="000099"/>
              </a:solidFill>
              <a:cs typeface="Times New Roman" pitchFamily="18" charset="0"/>
            </a:endParaRPr>
          </a:p>
          <a:p>
            <a:pPr marL="457200" lvl="3" indent="-457200" algn="just">
              <a:buFont typeface="+mj-lt"/>
              <a:buAutoNum type="arabicPeriod" startAt="5"/>
            </a:pPr>
            <a:r>
              <a:rPr lang="es-ES" sz="2000" b="1" dirty="0" smtClean="0">
                <a:solidFill>
                  <a:srgbClr val="000099"/>
                </a:solidFill>
                <a:cs typeface="Times New Roman" pitchFamily="18" charset="0"/>
              </a:rPr>
              <a:t>Luego </a:t>
            </a:r>
            <a:r>
              <a:rPr lang="es-ES" sz="2000" b="1" dirty="0">
                <a:solidFill>
                  <a:srgbClr val="000099"/>
                </a:solidFill>
                <a:cs typeface="Times New Roman" pitchFamily="18" charset="0"/>
              </a:rPr>
              <a:t>de efectuada la/s interferencia/s el </a:t>
            </a:r>
            <a:r>
              <a:rPr lang="es-ES" sz="2000" b="1" dirty="0" err="1">
                <a:solidFill>
                  <a:srgbClr val="000099"/>
                </a:solidFill>
                <a:cs typeface="Times New Roman" pitchFamily="18" charset="0"/>
              </a:rPr>
              <a:t>interfiriente</a:t>
            </a:r>
            <a:r>
              <a:rPr lang="es-ES" sz="2000" b="1" dirty="0">
                <a:solidFill>
                  <a:srgbClr val="000099"/>
                </a:solidFill>
                <a:cs typeface="Times New Roman" pitchFamily="18" charset="0"/>
              </a:rPr>
              <a:t> debe</a:t>
            </a:r>
            <a:r>
              <a:rPr lang="es-ES" sz="2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s-ES" sz="2000" b="1" dirty="0">
                <a:solidFill>
                  <a:srgbClr val="000099"/>
                </a:solidFill>
                <a:cs typeface="Times New Roman" pitchFamily="18" charset="0"/>
              </a:rPr>
              <a:t>hacer llegar </a:t>
            </a:r>
            <a:r>
              <a:rPr lang="es-ES" sz="2000" b="1" dirty="0" smtClean="0">
                <a:solidFill>
                  <a:srgbClr val="000099"/>
                </a:solidFill>
                <a:cs typeface="Times New Roman" pitchFamily="18" charset="0"/>
              </a:rPr>
              <a:t>a TGN un </a:t>
            </a:r>
            <a:r>
              <a:rPr lang="es-ES" sz="2000" b="1" dirty="0">
                <a:solidFill>
                  <a:srgbClr val="000099"/>
                </a:solidFill>
                <a:cs typeface="Times New Roman" pitchFamily="18" charset="0"/>
              </a:rPr>
              <a:t>plano conforme a obra de la/s misma/s.</a:t>
            </a:r>
            <a:endParaRPr lang="es-AR" sz="20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01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605237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ES" altLang="es-AR" sz="2400" b="1" dirty="0" err="1" smtClean="0">
                <a:solidFill>
                  <a:srgbClr val="FF0000"/>
                </a:solidFill>
              </a:rPr>
              <a:t>PdD</a:t>
            </a:r>
            <a:endParaRPr lang="es-ES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altLang="es-AR" sz="2400" b="1" dirty="0" smtClean="0">
                <a:solidFill>
                  <a:srgbClr val="FF0000"/>
                </a:solidFill>
              </a:rPr>
              <a:t>GESTIÓN DE INTERFERENCIAS – EJEMPLO TGN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769635" y="1531258"/>
            <a:ext cx="3443838" cy="5150646"/>
            <a:chOff x="-2655518" y="-227700"/>
            <a:chExt cx="5311036" cy="7943250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76" t="11236" r="34383" b="8577"/>
            <a:stretch/>
          </p:blipFill>
          <p:spPr bwMode="auto">
            <a:xfrm>
              <a:off x="-2655518" y="-227700"/>
              <a:ext cx="5311036" cy="7943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1 Rectángulo"/>
            <p:cNvSpPr/>
            <p:nvPr/>
          </p:nvSpPr>
          <p:spPr>
            <a:xfrm>
              <a:off x="1708303" y="1512168"/>
              <a:ext cx="576064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1420271" y="3888432"/>
              <a:ext cx="576064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1" name="10 Rectángulo"/>
            <p:cNvSpPr/>
            <p:nvPr/>
          </p:nvSpPr>
          <p:spPr>
            <a:xfrm>
              <a:off x="-200417" y="5517232"/>
              <a:ext cx="2484784" cy="11795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4" name="3 Grupo"/>
          <p:cNvGrpSpPr/>
          <p:nvPr/>
        </p:nvGrpSpPr>
        <p:grpSpPr>
          <a:xfrm>
            <a:off x="4788024" y="1507254"/>
            <a:ext cx="3850618" cy="5332012"/>
            <a:chOff x="-4645024" y="-531440"/>
            <a:chExt cx="6175331" cy="8551080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67" t="10199" r="32466" b="3478"/>
            <a:stretch/>
          </p:blipFill>
          <p:spPr bwMode="auto">
            <a:xfrm>
              <a:off x="-4645024" y="-531440"/>
              <a:ext cx="6175331" cy="8551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11 Rectángulo"/>
            <p:cNvSpPr/>
            <p:nvPr/>
          </p:nvSpPr>
          <p:spPr>
            <a:xfrm>
              <a:off x="134830" y="1257084"/>
              <a:ext cx="576064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3" name="12 Rectángulo"/>
            <p:cNvSpPr/>
            <p:nvPr/>
          </p:nvSpPr>
          <p:spPr>
            <a:xfrm>
              <a:off x="134830" y="2830099"/>
              <a:ext cx="288032" cy="265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4" name="13 Rectángulo"/>
            <p:cNvSpPr/>
            <p:nvPr/>
          </p:nvSpPr>
          <p:spPr>
            <a:xfrm>
              <a:off x="134830" y="5688495"/>
              <a:ext cx="432048" cy="265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-1557360" y="7290048"/>
              <a:ext cx="1980221" cy="531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6" name="15 Rectángulo"/>
            <p:cNvSpPr/>
            <p:nvPr/>
          </p:nvSpPr>
          <p:spPr>
            <a:xfrm>
              <a:off x="-542074" y="4161040"/>
              <a:ext cx="433553" cy="2260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7" name="16 Rectángulo"/>
            <p:cNvSpPr/>
            <p:nvPr/>
          </p:nvSpPr>
          <p:spPr>
            <a:xfrm>
              <a:off x="827584" y="4067655"/>
              <a:ext cx="433553" cy="2260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val="278273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142875"/>
            <a:ext cx="9144000" cy="40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00000"/>
              </a:lnSpc>
            </a:pPr>
            <a:endParaRPr lang="es-AR" altLang="es-AR" sz="24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457200" y="1657859"/>
            <a:ext cx="2438400" cy="9144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s-AR" altLang="es-AR" sz="2400" dirty="0">
              <a:latin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Sobre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Seguridad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s-ES" altLang="es-A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3352800" y="1657859"/>
            <a:ext cx="2438400" cy="914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Sobre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 Medio Ambiente</a:t>
            </a:r>
            <a:endParaRPr lang="es-ES" altLang="es-AR" sz="2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6248400" y="1657859"/>
            <a:ext cx="2438400" cy="9144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Sobre </a:t>
            </a:r>
            <a:r>
              <a:rPr lang="es-AR" altLang="es-A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 </a:t>
            </a:r>
            <a:r>
              <a:rPr lang="es-AR" altLang="es-A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Servicio</a:t>
            </a:r>
            <a:endParaRPr lang="es-ES" altLang="es-A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" name="Text Box 44"/>
          <p:cNvSpPr txBox="1">
            <a:spLocks noChangeArrowheads="1"/>
          </p:cNvSpPr>
          <p:nvPr/>
        </p:nvSpPr>
        <p:spPr bwMode="auto">
          <a:xfrm>
            <a:off x="419100" y="2523115"/>
            <a:ext cx="25146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s-AR" altLang="es-AR" sz="1200" b="1" dirty="0">
                <a:solidFill>
                  <a:srgbClr val="000099"/>
                </a:solidFill>
              </a:rPr>
              <a:t>De las personas y/o bienes por explosiones o incendio en las </a:t>
            </a:r>
            <a:r>
              <a:rPr lang="es-AR" altLang="es-AR" sz="1200" b="1" dirty="0" smtClean="0">
                <a:solidFill>
                  <a:srgbClr val="000099"/>
                </a:solidFill>
              </a:rPr>
              <a:t>instalaciones.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s-AR" altLang="es-AR" sz="1200" b="1" dirty="0" smtClean="0">
                <a:solidFill>
                  <a:srgbClr val="000099"/>
                </a:solidFill>
              </a:rPr>
              <a:t>Esto puede darse tanto en las adyacencias del siniestro o mas lejos del mismo (dependiendo del producto del ducto)</a:t>
            </a:r>
            <a:endParaRPr lang="es-ES" altLang="es-AR" sz="1200" b="1" dirty="0">
              <a:solidFill>
                <a:srgbClr val="000099"/>
              </a:solidFill>
            </a:endParaRPr>
          </a:p>
        </p:txBody>
      </p:sp>
      <p:sp>
        <p:nvSpPr>
          <p:cNvPr id="14" name="Text Box 45"/>
          <p:cNvSpPr txBox="1">
            <a:spLocks noChangeArrowheads="1"/>
          </p:cNvSpPr>
          <p:nvPr/>
        </p:nvSpPr>
        <p:spPr bwMode="auto">
          <a:xfrm>
            <a:off x="3276600" y="2572259"/>
            <a:ext cx="2590800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s-AR" altLang="es-AR" sz="1400" b="1" dirty="0" smtClean="0">
                <a:solidFill>
                  <a:srgbClr val="000099"/>
                </a:solidFill>
              </a:rPr>
              <a:t>Por:</a:t>
            </a:r>
          </a:p>
          <a:p>
            <a:pPr marL="285750" indent="-285750" algn="just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AR" altLang="es-AR" sz="1200" b="1" dirty="0" smtClean="0">
                <a:solidFill>
                  <a:srgbClr val="000099"/>
                </a:solidFill>
              </a:rPr>
              <a:t>Venteos de </a:t>
            </a:r>
            <a:r>
              <a:rPr lang="es-AR" altLang="es-AR" sz="1200" b="1" dirty="0">
                <a:solidFill>
                  <a:srgbClr val="000099"/>
                </a:solidFill>
              </a:rPr>
              <a:t>gas </a:t>
            </a:r>
            <a:r>
              <a:rPr lang="es-AR" altLang="es-AR" sz="1200" b="1" dirty="0" smtClean="0">
                <a:solidFill>
                  <a:srgbClr val="000099"/>
                </a:solidFill>
              </a:rPr>
              <a:t>a </a:t>
            </a:r>
            <a:r>
              <a:rPr lang="es-AR" altLang="es-AR" sz="1200" b="1" dirty="0">
                <a:solidFill>
                  <a:srgbClr val="000099"/>
                </a:solidFill>
              </a:rPr>
              <a:t>la atmósfera, </a:t>
            </a:r>
            <a:r>
              <a:rPr lang="es-AR" altLang="es-AR" sz="1200" b="1" dirty="0" smtClean="0">
                <a:solidFill>
                  <a:srgbClr val="000099"/>
                </a:solidFill>
              </a:rPr>
              <a:t>una </a:t>
            </a:r>
            <a:r>
              <a:rPr lang="es-AR" altLang="es-AR" sz="1200" b="1" dirty="0">
                <a:solidFill>
                  <a:srgbClr val="000099"/>
                </a:solidFill>
              </a:rPr>
              <a:t>de </a:t>
            </a:r>
            <a:r>
              <a:rPr lang="es-AR" altLang="es-AR" sz="1200" b="1" dirty="0" smtClean="0">
                <a:solidFill>
                  <a:srgbClr val="000099"/>
                </a:solidFill>
              </a:rPr>
              <a:t>las </a:t>
            </a:r>
            <a:r>
              <a:rPr lang="es-AR" altLang="es-AR" sz="1200" b="1" dirty="0">
                <a:solidFill>
                  <a:srgbClr val="000099"/>
                </a:solidFill>
              </a:rPr>
              <a:t>principales </a:t>
            </a:r>
            <a:r>
              <a:rPr lang="es-AR" altLang="es-AR" sz="1200" b="1" dirty="0" smtClean="0">
                <a:solidFill>
                  <a:srgbClr val="000099"/>
                </a:solidFill>
              </a:rPr>
              <a:t>causas </a:t>
            </a:r>
            <a:r>
              <a:rPr lang="es-AR" altLang="es-AR" sz="1200" b="1" dirty="0">
                <a:solidFill>
                  <a:srgbClr val="000099"/>
                </a:solidFill>
              </a:rPr>
              <a:t>de efecto </a:t>
            </a:r>
            <a:r>
              <a:rPr lang="es-AR" altLang="es-AR" sz="1200" b="1" dirty="0" smtClean="0">
                <a:solidFill>
                  <a:srgbClr val="000099"/>
                </a:solidFill>
              </a:rPr>
              <a:t>invernadero</a:t>
            </a:r>
          </a:p>
          <a:p>
            <a:pPr marL="285750" indent="-285750" algn="just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AR" altLang="es-AR" sz="1200" b="1" dirty="0" smtClean="0">
                <a:solidFill>
                  <a:srgbClr val="000099"/>
                </a:solidFill>
              </a:rPr>
              <a:t>Derrame de hidrocarburos</a:t>
            </a:r>
          </a:p>
          <a:p>
            <a:pPr marL="285750" indent="-285750" algn="just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s-ES" altLang="es-AR" sz="1200" b="1" dirty="0">
              <a:solidFill>
                <a:srgbClr val="000099"/>
              </a:solidFill>
            </a:endParaRPr>
          </a:p>
        </p:txBody>
      </p:sp>
      <p:sp>
        <p:nvSpPr>
          <p:cNvPr id="15" name="Text Box 46"/>
          <p:cNvSpPr txBox="1">
            <a:spLocks noChangeArrowheads="1"/>
          </p:cNvSpPr>
          <p:nvPr/>
        </p:nvSpPr>
        <p:spPr bwMode="auto">
          <a:xfrm>
            <a:off x="6248400" y="2877059"/>
            <a:ext cx="2438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s-AR" altLang="es-AR" sz="1400" b="1" dirty="0">
                <a:solidFill>
                  <a:srgbClr val="000099"/>
                </a:solidFill>
              </a:rPr>
              <a:t>Por daños a las instalaciones y/o cortes </a:t>
            </a:r>
            <a:r>
              <a:rPr lang="es-AR" altLang="es-AR" sz="1400" b="1" dirty="0" smtClean="0">
                <a:solidFill>
                  <a:srgbClr val="000099"/>
                </a:solidFill>
              </a:rPr>
              <a:t>de transporte de fluidos y/o suministro a </a:t>
            </a:r>
            <a:r>
              <a:rPr lang="es-AR" altLang="es-AR" sz="1400" b="1" dirty="0">
                <a:solidFill>
                  <a:srgbClr val="000099"/>
                </a:solidFill>
              </a:rPr>
              <a:t>clientes</a:t>
            </a:r>
            <a:endParaRPr lang="es-ES" altLang="es-AR" sz="1400" b="1" dirty="0">
              <a:solidFill>
                <a:srgbClr val="000099"/>
              </a:solidFill>
            </a:endParaRPr>
          </a:p>
        </p:txBody>
      </p:sp>
      <p:sp>
        <p:nvSpPr>
          <p:cNvPr id="17" name="Rectangle 78"/>
          <p:cNvSpPr>
            <a:spLocks noChangeArrowheads="1"/>
          </p:cNvSpPr>
          <p:nvPr/>
        </p:nvSpPr>
        <p:spPr bwMode="auto">
          <a:xfrm>
            <a:off x="457200" y="1657859"/>
            <a:ext cx="2438400" cy="4724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anchor="ctr"/>
          <a:lstStyle/>
          <a:p>
            <a:endParaRPr lang="es-AR"/>
          </a:p>
        </p:txBody>
      </p:sp>
      <p:sp>
        <p:nvSpPr>
          <p:cNvPr id="18" name="Rectangle 79"/>
          <p:cNvSpPr>
            <a:spLocks noChangeArrowheads="1"/>
          </p:cNvSpPr>
          <p:nvPr/>
        </p:nvSpPr>
        <p:spPr bwMode="auto">
          <a:xfrm>
            <a:off x="3352800" y="1657859"/>
            <a:ext cx="2438400" cy="4724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anchor="ctr"/>
          <a:lstStyle/>
          <a:p>
            <a:endParaRPr lang="es-AR"/>
          </a:p>
        </p:txBody>
      </p:sp>
      <p:sp>
        <p:nvSpPr>
          <p:cNvPr id="19" name="Rectangle 80"/>
          <p:cNvSpPr>
            <a:spLocks noChangeArrowheads="1"/>
          </p:cNvSpPr>
          <p:nvPr/>
        </p:nvSpPr>
        <p:spPr bwMode="auto">
          <a:xfrm>
            <a:off x="6248400" y="1657859"/>
            <a:ext cx="2438400" cy="4724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anchor="ctr"/>
          <a:lstStyle/>
          <a:p>
            <a:endParaRPr lang="es-AR"/>
          </a:p>
        </p:txBody>
      </p:sp>
      <p:pic>
        <p:nvPicPr>
          <p:cNvPr id="20" name="Picture 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91484"/>
            <a:ext cx="243840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8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4004184"/>
            <a:ext cx="2452688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8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020059"/>
            <a:ext cx="24384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0" y="548219"/>
            <a:ext cx="9144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 smtClean="0">
                <a:solidFill>
                  <a:srgbClr val="FF0000"/>
                </a:solidFill>
              </a:rPr>
              <a:t>MOTIVOS DE LA </a:t>
            </a:r>
            <a:r>
              <a:rPr lang="es-ES" altLang="es-AR" sz="2400" b="1" dirty="0">
                <a:solidFill>
                  <a:srgbClr val="FF0000"/>
                </a:solidFill>
              </a:rPr>
              <a:t>PREVENCIÓN DE DAÑOS</a:t>
            </a:r>
            <a:endParaRPr lang="es-AR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AR" altLang="es-AR" sz="2000" b="1" dirty="0" smtClean="0">
                <a:solidFill>
                  <a:srgbClr val="FF0000"/>
                </a:solidFill>
              </a:rPr>
              <a:t>CONSECUENCIAS </a:t>
            </a:r>
            <a:r>
              <a:rPr lang="es-AR" altLang="es-AR" sz="2000" b="1" dirty="0">
                <a:solidFill>
                  <a:srgbClr val="FF0000"/>
                </a:solidFill>
              </a:rPr>
              <a:t>DE UNA ROTURA</a:t>
            </a:r>
            <a:endParaRPr lang="es-ES" altLang="es-AR" sz="2000" b="1" dirty="0">
              <a:solidFill>
                <a:srgbClr val="FF0000"/>
              </a:solidFill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80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605237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ES" altLang="es-AR" sz="2400" b="1" dirty="0" err="1" smtClean="0">
                <a:solidFill>
                  <a:srgbClr val="FF0000"/>
                </a:solidFill>
              </a:rPr>
              <a:t>PdD</a:t>
            </a:r>
            <a:endParaRPr lang="es-ES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altLang="es-AR" sz="2400" b="1" dirty="0" smtClean="0">
                <a:solidFill>
                  <a:srgbClr val="FF0000"/>
                </a:solidFill>
              </a:rPr>
              <a:t>GESTIÓN DE INTERFERENCIAS – EJEMPLO TGN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3210170" y="1543057"/>
            <a:ext cx="3024336" cy="5214576"/>
            <a:chOff x="11916816" y="548680"/>
            <a:chExt cx="5086677" cy="7878872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72" t="14921" r="33014" b="5542"/>
            <a:stretch/>
          </p:blipFill>
          <p:spPr bwMode="auto">
            <a:xfrm>
              <a:off x="11916816" y="548680"/>
              <a:ext cx="5086677" cy="7878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15 Rectángulo"/>
            <p:cNvSpPr/>
            <p:nvPr/>
          </p:nvSpPr>
          <p:spPr>
            <a:xfrm>
              <a:off x="13933041" y="7074058"/>
              <a:ext cx="1512168" cy="3153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7" name="16 Rectángulo"/>
            <p:cNvSpPr/>
            <p:nvPr/>
          </p:nvSpPr>
          <p:spPr>
            <a:xfrm>
              <a:off x="14005048" y="1715222"/>
              <a:ext cx="576064" cy="1326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8" name="17 Rectángulo"/>
            <p:cNvSpPr/>
            <p:nvPr/>
          </p:nvSpPr>
          <p:spPr>
            <a:xfrm>
              <a:off x="12564888" y="1988840"/>
              <a:ext cx="576064" cy="1326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val="69888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578297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ES" altLang="es-AR" sz="2400" b="1" dirty="0" smtClean="0">
                <a:solidFill>
                  <a:srgbClr val="FF0000"/>
                </a:solidFill>
              </a:rPr>
              <a:t>PREVENCIÓN</a:t>
            </a:r>
          </a:p>
          <a:p>
            <a:pPr algn="ctr">
              <a:spcBef>
                <a:spcPct val="50000"/>
              </a:spcBef>
            </a:pPr>
            <a:r>
              <a:rPr lang="es-ES" altLang="es-AR" sz="2400" b="1" dirty="0" smtClean="0">
                <a:solidFill>
                  <a:srgbClr val="FF0000"/>
                </a:solidFill>
              </a:rPr>
              <a:t>DE DAÑOS – GESTIÓN DE INTERFERENCIAS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1412776"/>
            <a:ext cx="91440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>
              <a:lnSpc>
                <a:spcPct val="100000"/>
              </a:lnSpc>
              <a:spcBef>
                <a:spcPct val="30000"/>
              </a:spcBef>
              <a:buFont typeface="Wingdings" pitchFamily="2" charset="2"/>
              <a:buBlip>
                <a:blip r:embed="rId3"/>
              </a:buBlip>
            </a:pPr>
            <a:r>
              <a:rPr lang="es-AR" altLang="es-AR" sz="2200" b="1" dirty="0" smtClean="0">
                <a:solidFill>
                  <a:srgbClr val="000099"/>
                </a:solidFill>
                <a:cs typeface="Times New Roman" pitchFamily="18" charset="0"/>
              </a:rPr>
              <a:t> Planilla de datos de contacto para Gestión de Interferencias:</a:t>
            </a:r>
            <a:endParaRPr lang="es-AR" altLang="es-AR" sz="22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3" y="1772815"/>
            <a:ext cx="8568953" cy="4998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23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591382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ES" altLang="es-AR" sz="2400" b="1" dirty="0" smtClean="0">
                <a:solidFill>
                  <a:srgbClr val="FF0000"/>
                </a:solidFill>
              </a:rPr>
              <a:t>PREVENCIÓN</a:t>
            </a:r>
          </a:p>
          <a:p>
            <a:pPr algn="ctr">
              <a:spcBef>
                <a:spcPct val="50000"/>
              </a:spcBef>
            </a:pPr>
            <a:r>
              <a:rPr lang="es-ES" altLang="es-AR" sz="2400" b="1" dirty="0" smtClean="0">
                <a:solidFill>
                  <a:srgbClr val="FF0000"/>
                </a:solidFill>
              </a:rPr>
              <a:t>DE DAÑOS – GESTIÓN DE INTERFERENCIAS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1412776"/>
            <a:ext cx="91440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>
              <a:lnSpc>
                <a:spcPct val="100000"/>
              </a:lnSpc>
              <a:spcBef>
                <a:spcPct val="30000"/>
              </a:spcBef>
              <a:buFont typeface="Wingdings" pitchFamily="2" charset="2"/>
              <a:buBlip>
                <a:blip r:embed="rId3"/>
              </a:buBlip>
            </a:pPr>
            <a:r>
              <a:rPr lang="es-AR" altLang="es-AR" sz="2200" b="1" dirty="0" smtClean="0">
                <a:solidFill>
                  <a:srgbClr val="000099"/>
                </a:solidFill>
                <a:cs typeface="Times New Roman" pitchFamily="18" charset="0"/>
              </a:rPr>
              <a:t> Planilla de datos de contacto para Gestión de Interferencias:</a:t>
            </a:r>
            <a:endParaRPr lang="es-AR" altLang="es-AR" sz="22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34103"/>
            <a:ext cx="8928992" cy="4895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96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923857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>
                <a:solidFill>
                  <a:srgbClr val="FF0000"/>
                </a:solidFill>
              </a:rPr>
              <a:t>IMPLEMENTACIÓN DEL </a:t>
            </a:r>
            <a:r>
              <a:rPr lang="es-ES" altLang="es-AR" sz="2400" b="1" dirty="0" smtClean="0">
                <a:solidFill>
                  <a:srgbClr val="FF0000"/>
                </a:solidFill>
              </a:rPr>
              <a:t>PREVENCIÓN</a:t>
            </a:r>
          </a:p>
          <a:p>
            <a:pPr algn="ctr">
              <a:spcBef>
                <a:spcPct val="50000"/>
              </a:spcBef>
            </a:pPr>
            <a:r>
              <a:rPr lang="es-ES" altLang="es-AR" sz="2400" b="1" dirty="0" smtClean="0">
                <a:solidFill>
                  <a:srgbClr val="FF0000"/>
                </a:solidFill>
              </a:rPr>
              <a:t>DE DAÑOS – GESTIÓN DE INTERFERENCIAS</a:t>
            </a:r>
            <a:endParaRPr lang="es-ES" altLang="es-AR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1842920"/>
            <a:ext cx="9144000" cy="367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>
              <a:lnSpc>
                <a:spcPct val="100000"/>
              </a:lnSpc>
              <a:spcBef>
                <a:spcPct val="30000"/>
              </a:spcBef>
              <a:buFont typeface="Wingdings" pitchFamily="2" charset="2"/>
              <a:buBlip>
                <a:blip r:embed="rId3"/>
              </a:buBlip>
            </a:pPr>
            <a:r>
              <a:rPr lang="es-AR" altLang="es-AR" sz="2200" b="1" dirty="0" smtClean="0">
                <a:solidFill>
                  <a:srgbClr val="000099"/>
                </a:solidFill>
                <a:cs typeface="Times New Roman" pitchFamily="18" charset="0"/>
              </a:rPr>
              <a:t> Planilla de datos de contacto para Gestión de Interferencias:</a:t>
            </a:r>
          </a:p>
          <a:p>
            <a:pPr marL="800100" lvl="1" indent="-342900">
              <a:spcBef>
                <a:spcPct val="30000"/>
              </a:spcBef>
              <a:buFont typeface="Wingdings" panose="05000000000000000000" pitchFamily="2" charset="2"/>
              <a:buChar char="Ø"/>
            </a:pPr>
            <a:r>
              <a:rPr lang="es-ES" sz="2400" u="sng" dirty="0">
                <a:hlinkClick r:id="rId4"/>
              </a:rPr>
              <a:t>http://</a:t>
            </a:r>
            <a:r>
              <a:rPr lang="es-ES" sz="2400" u="sng" dirty="0" smtClean="0">
                <a:hlinkClick r:id="rId4"/>
              </a:rPr>
              <a:t>www.tgn.com.ar/prevencion/empresasrelacionadas</a:t>
            </a:r>
            <a:endParaRPr lang="es-ES" sz="2400" u="sng" dirty="0" smtClean="0"/>
          </a:p>
          <a:p>
            <a:pPr>
              <a:lnSpc>
                <a:spcPct val="100000"/>
              </a:lnSpc>
              <a:spcBef>
                <a:spcPct val="30000"/>
              </a:spcBef>
              <a:buFont typeface="Wingdings" pitchFamily="2" charset="2"/>
              <a:buBlip>
                <a:blip r:embed="rId3"/>
              </a:buBlip>
            </a:pPr>
            <a:endParaRPr lang="es-AR" altLang="es-AR" sz="2200" b="1" dirty="0" smtClean="0">
              <a:solidFill>
                <a:srgbClr val="000099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30000"/>
              </a:spcBef>
              <a:buFont typeface="Wingdings" pitchFamily="2" charset="2"/>
              <a:buBlip>
                <a:blip r:embed="rId3"/>
              </a:buBlip>
            </a:pPr>
            <a:r>
              <a:rPr lang="es-AR" altLang="es-AR" sz="2200" b="1" dirty="0" smtClean="0">
                <a:solidFill>
                  <a:srgbClr val="000099"/>
                </a:solidFill>
                <a:cs typeface="Times New Roman" pitchFamily="18" charset="0"/>
              </a:rPr>
              <a:t>Otros sitios de gestión de interferencias:</a:t>
            </a:r>
          </a:p>
          <a:p>
            <a:pPr marL="800100" lvl="1" indent="-342900">
              <a:spcBef>
                <a:spcPct val="30000"/>
              </a:spcBef>
              <a:buFont typeface="Wingdings" panose="05000000000000000000" pitchFamily="2" charset="2"/>
              <a:buChar char="Ø"/>
            </a:pPr>
            <a:r>
              <a:rPr lang="es-AR" sz="2400" u="sng" dirty="0" smtClean="0">
                <a:hlinkClick r:id="rId5"/>
              </a:rPr>
              <a:t>www.commongroundalliance.com</a:t>
            </a:r>
            <a:endParaRPr lang="es-AR" sz="2400" u="sng" dirty="0" smtClean="0"/>
          </a:p>
          <a:p>
            <a:pPr marL="800100" lvl="1" indent="-342900">
              <a:spcBef>
                <a:spcPct val="30000"/>
              </a:spcBef>
              <a:buFont typeface="Wingdings" panose="05000000000000000000" pitchFamily="2" charset="2"/>
              <a:buChar char="Ø"/>
            </a:pPr>
            <a:r>
              <a:rPr lang="es-AR" sz="2400" dirty="0" smtClean="0">
                <a:hlinkClick r:id="rId6"/>
              </a:rPr>
              <a:t>www.call811.com</a:t>
            </a:r>
            <a:endParaRPr lang="es-AR" sz="2400" dirty="0" smtClean="0"/>
          </a:p>
          <a:p>
            <a:pPr marL="0" lvl="1">
              <a:spcBef>
                <a:spcPct val="30000"/>
              </a:spcBef>
            </a:pPr>
            <a:endParaRPr lang="es-ES" sz="2400" u="sng" dirty="0"/>
          </a:p>
          <a:p>
            <a:pPr>
              <a:lnSpc>
                <a:spcPct val="100000"/>
              </a:lnSpc>
              <a:spcBef>
                <a:spcPct val="30000"/>
              </a:spcBef>
              <a:buFont typeface="Wingdings" pitchFamily="2" charset="2"/>
              <a:buBlip>
                <a:blip r:embed="rId3"/>
              </a:buBlip>
            </a:pPr>
            <a:endParaRPr lang="es-AR" altLang="es-AR" sz="22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08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4 Imagen" descr="Gráfico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1844824"/>
            <a:ext cx="9144000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/>
            <a:r>
              <a:rPr lang="es-AR" altLang="es-AR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“TODOS SOMOS PARTE DEL DESAFÍO”</a:t>
            </a:r>
            <a:endParaRPr lang="es-ES" altLang="es-AR" sz="4400" b="1" dirty="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s-AR" altLang="es-AR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AR" altLang="es-AR" sz="3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MUCHAS GRACIAS</a:t>
            </a:r>
            <a:endParaRPr lang="es-ES" altLang="es-AR" sz="3200" b="1" i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79512" y="6012746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01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142875"/>
            <a:ext cx="9144000" cy="40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00000"/>
              </a:lnSpc>
            </a:pPr>
            <a:endParaRPr lang="es-AR" altLang="es-AR" sz="24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1138238" y="1650916"/>
            <a:ext cx="2819400" cy="9144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Sobre los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Recursos Económicos</a:t>
            </a:r>
            <a:endParaRPr lang="es-ES" altLang="es-AR" sz="2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4887913" y="1641391"/>
            <a:ext cx="2801937" cy="9144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Sobre la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Imagen Pública</a:t>
            </a:r>
            <a:endParaRPr lang="es-ES" altLang="es-AR" sz="2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1066800" y="2502386"/>
            <a:ext cx="2971800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s-AR" altLang="es-AR" sz="1400" b="1" dirty="0">
                <a:solidFill>
                  <a:srgbClr val="000099"/>
                </a:solidFill>
              </a:rPr>
              <a:t>Por el empleo de medios humanos y materiales para controlar la contingencia.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s-AR" altLang="es-AR" sz="1400" b="1" dirty="0">
                <a:solidFill>
                  <a:srgbClr val="000099"/>
                </a:solidFill>
              </a:rPr>
              <a:t>Todo </a:t>
            </a:r>
            <a:r>
              <a:rPr lang="es-AR" altLang="es-AR" sz="1400" b="1" dirty="0" smtClean="0">
                <a:solidFill>
                  <a:srgbClr val="000099"/>
                </a:solidFill>
              </a:rPr>
              <a:t>derrame de líquidos o venteo </a:t>
            </a:r>
            <a:r>
              <a:rPr lang="es-AR" altLang="es-AR" sz="1400" b="1" dirty="0">
                <a:solidFill>
                  <a:srgbClr val="000099"/>
                </a:solidFill>
              </a:rPr>
              <a:t>de gas implica una pérdida de producto, afectando la productividad del negocio</a:t>
            </a:r>
            <a:endParaRPr lang="es-ES" altLang="es-AR" sz="1400" b="1" dirty="0">
              <a:solidFill>
                <a:srgbClr val="000099"/>
              </a:solidFill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4887912" y="2562458"/>
            <a:ext cx="2808287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s-AR" altLang="es-AR" sz="1200" b="1" dirty="0">
                <a:solidFill>
                  <a:srgbClr val="000099"/>
                </a:solidFill>
              </a:rPr>
              <a:t>Dado que el público en general juzga a </a:t>
            </a:r>
            <a:r>
              <a:rPr lang="es-AR" altLang="es-AR" sz="1200" b="1" dirty="0" smtClean="0">
                <a:solidFill>
                  <a:srgbClr val="000099"/>
                </a:solidFill>
              </a:rPr>
              <a:t>las operadoras de los ductos, </a:t>
            </a:r>
            <a:r>
              <a:rPr lang="es-AR" altLang="es-AR" sz="1200" b="1" dirty="0">
                <a:solidFill>
                  <a:srgbClr val="000099"/>
                </a:solidFill>
              </a:rPr>
              <a:t>sin considerar </a:t>
            </a:r>
            <a:r>
              <a:rPr lang="es-AR" altLang="es-AR" sz="1200" b="1" dirty="0" smtClean="0">
                <a:solidFill>
                  <a:srgbClr val="000099"/>
                </a:solidFill>
              </a:rPr>
              <a:t>o entender la </a:t>
            </a:r>
            <a:r>
              <a:rPr lang="es-AR" altLang="es-AR" sz="1200" b="1" dirty="0">
                <a:solidFill>
                  <a:srgbClr val="000099"/>
                </a:solidFill>
              </a:rPr>
              <a:t>verdadera causa de la rotura.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s-AR" altLang="es-AR" sz="1200" b="1" dirty="0">
                <a:solidFill>
                  <a:srgbClr val="000099"/>
                </a:solidFill>
              </a:rPr>
              <a:t>Los medios de </a:t>
            </a:r>
            <a:r>
              <a:rPr lang="es-AR" altLang="es-AR" sz="1200" b="1" dirty="0" smtClean="0">
                <a:solidFill>
                  <a:srgbClr val="000099"/>
                </a:solidFill>
              </a:rPr>
              <a:t>comunicación, usualmente, no </a:t>
            </a:r>
            <a:r>
              <a:rPr lang="es-AR" altLang="es-AR" sz="1200" b="1" dirty="0">
                <a:solidFill>
                  <a:srgbClr val="000099"/>
                </a:solidFill>
              </a:rPr>
              <a:t>dicen nada del 3° que operó negligentemente.</a:t>
            </a:r>
            <a:endParaRPr lang="es-ES" altLang="es-AR" sz="1200" b="1" dirty="0">
              <a:solidFill>
                <a:srgbClr val="000099"/>
              </a:solidFill>
            </a:endParaRPr>
          </a:p>
        </p:txBody>
      </p:sp>
      <p:sp>
        <p:nvSpPr>
          <p:cNvPr id="28" name="Rectangle 15"/>
          <p:cNvSpPr>
            <a:spLocks noChangeArrowheads="1"/>
          </p:cNvSpPr>
          <p:nvPr/>
        </p:nvSpPr>
        <p:spPr bwMode="auto">
          <a:xfrm>
            <a:off x="1146175" y="1650916"/>
            <a:ext cx="2808288" cy="47910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anchor="ctr"/>
          <a:lstStyle/>
          <a:p>
            <a:endParaRPr lang="es-AR"/>
          </a:p>
        </p:txBody>
      </p:sp>
      <p:sp>
        <p:nvSpPr>
          <p:cNvPr id="29" name="Rectangle 16"/>
          <p:cNvSpPr>
            <a:spLocks noChangeArrowheads="1"/>
          </p:cNvSpPr>
          <p:nvPr/>
        </p:nvSpPr>
        <p:spPr bwMode="auto">
          <a:xfrm>
            <a:off x="4887913" y="1650916"/>
            <a:ext cx="2808287" cy="47910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anchor="ctr"/>
          <a:lstStyle/>
          <a:p>
            <a:endParaRPr lang="es-AR"/>
          </a:p>
        </p:txBody>
      </p:sp>
      <p:pic>
        <p:nvPicPr>
          <p:cNvPr id="30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4175041"/>
            <a:ext cx="2828925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4122654"/>
            <a:ext cx="2814637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27"/>
          <p:cNvSpPr txBox="1">
            <a:spLocks noChangeArrowheads="1"/>
          </p:cNvSpPr>
          <p:nvPr/>
        </p:nvSpPr>
        <p:spPr bwMode="auto">
          <a:xfrm>
            <a:off x="0" y="565953"/>
            <a:ext cx="9144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altLang="es-AR" sz="2400" b="1" dirty="0" smtClean="0">
                <a:solidFill>
                  <a:srgbClr val="FF0000"/>
                </a:solidFill>
              </a:rPr>
              <a:t>MOTIVOS DE LA </a:t>
            </a:r>
            <a:r>
              <a:rPr lang="es-ES" altLang="es-AR" sz="2400" b="1" dirty="0">
                <a:solidFill>
                  <a:srgbClr val="FF0000"/>
                </a:solidFill>
              </a:rPr>
              <a:t>PREVENCIÓN DE DAÑOS</a:t>
            </a:r>
            <a:endParaRPr lang="es-AR" altLang="es-AR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AR" altLang="es-AR" sz="2000" b="1" dirty="0" smtClean="0">
                <a:solidFill>
                  <a:srgbClr val="FF0000"/>
                </a:solidFill>
              </a:rPr>
              <a:t>CONSECUENCIAS </a:t>
            </a:r>
            <a:r>
              <a:rPr lang="es-AR" altLang="es-AR" sz="2000" b="1" dirty="0">
                <a:solidFill>
                  <a:srgbClr val="FF0000"/>
                </a:solidFill>
              </a:rPr>
              <a:t>DE UNA ROTURA</a:t>
            </a:r>
            <a:endParaRPr lang="es-ES" altLang="es-AR" sz="2000" b="1" dirty="0">
              <a:solidFill>
                <a:srgbClr val="FF0000"/>
              </a:solidFill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5183560" y="19650"/>
            <a:ext cx="39604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Congreso de Integridad en Instalaciones en el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altLang="es-AR" sz="12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Downstream</a:t>
            </a:r>
            <a:r>
              <a:rPr lang="es-AR" altLang="es-AR" sz="1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Petróleo y Gas - IAPG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AR" altLang="es-AR" sz="1100" b="1" i="1" dirty="0" smtClean="0">
                <a:solidFill>
                  <a:srgbClr val="000099"/>
                </a:solidFill>
              </a:rPr>
              <a:t>Hotel Sheraton, Bs. As., 20 al 22 de mayo de 2014</a:t>
            </a:r>
            <a:endParaRPr lang="es-ES" altLang="es-AR" sz="11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75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1253</TotalTime>
  <Words>6765</Words>
  <Application>Microsoft Office PowerPoint</Application>
  <PresentationFormat>Presentación en pantalla (4:3)</PresentationFormat>
  <Paragraphs>614</Paragraphs>
  <Slides>84</Slides>
  <Notes>0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3</vt:i4>
      </vt:variant>
      <vt:variant>
        <vt:lpstr>Títulos de diapositiva</vt:lpstr>
      </vt:variant>
      <vt:variant>
        <vt:i4>84</vt:i4>
      </vt:variant>
    </vt:vector>
  </HeadingPairs>
  <TitlesOfParts>
    <vt:vector size="88" baseType="lpstr">
      <vt:lpstr>Tema de Office</vt:lpstr>
      <vt:lpstr>Fotografía de Photo Editor</vt:lpstr>
      <vt:lpstr>Imagen de mapa de bits</vt:lpstr>
      <vt:lpstr>Hoja de cálculo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IAPG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Ariel Sciuto</dc:creator>
  <cp:lastModifiedBy>Evento</cp:lastModifiedBy>
  <cp:revision>301</cp:revision>
  <cp:lastPrinted>2014-04-10T13:54:35Z</cp:lastPrinted>
  <dcterms:created xsi:type="dcterms:W3CDTF">2012-09-05T18:11:04Z</dcterms:created>
  <dcterms:modified xsi:type="dcterms:W3CDTF">2014-05-21T19:16:02Z</dcterms:modified>
</cp:coreProperties>
</file>