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78" r:id="rId4"/>
    <p:sldId id="262" r:id="rId5"/>
    <p:sldId id="280" r:id="rId6"/>
    <p:sldId id="279" r:id="rId7"/>
    <p:sldId id="277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6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262FB-EDDD-4914-A825-B82C3378DA17}" type="datetime1">
              <a:rPr lang="es-AR" smtClean="0"/>
              <a:pPr/>
              <a:t>21/05/2014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CA5B6-3ECE-4EC9-BBC5-91E92C53902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6DD78D-B82E-4CBC-8965-E073F9B72140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7C2702-E4C2-4A28-A06D-70B8216662E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C2702-E4C2-4A28-A06D-70B8216662E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7A0CFC9A-E0ED-4FCB-88E7-3CEBDEE0A5F3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7D47C-1341-4039-BB6C-1ECC78AC05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F8D0069-730A-4006-AFC6-40F6568484D0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03667E-CE5A-4DCB-BB0B-524252C6CB6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F54CA6E-18C1-4F58-8E4C-8A2B20792E6E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5A62C6-4A86-4602-B9DA-B4F79EF2663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1D1948-3ADD-4466-8082-A76DD2D7BDAC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90A8D6-0B20-41F8-8E68-B72E117F74C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1F2FED-3998-47DF-894F-9C3352A8EBE8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A09561-98DC-4366-9912-444C3C4E24C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2C5E4DE-2409-46A1-A668-F89C87C0C389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F5A067-0C72-4C00-A103-208791724CD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5ABD174-AEBF-4C5D-A2FC-3C7B967DCB96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02FEF-8C8D-4497-A614-FA13990E707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22BED57-81F3-4848-8093-B78A4C020BD9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6DA940-FD5A-420E-8C8C-6EB86C6FA5D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4974536-FC16-4563-B79E-A1912A90BBD7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A43ABD-FE5C-43A8-B6A6-F956B8830A8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32A1216A-1D6E-44AC-95B9-BF60EB634C9D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765F6E-72B8-4E1D-8B6C-EE8D8243C03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C2CAB3B-2513-4A06-9965-672088E85418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0C6650-092E-4B99-BDB5-6EC979E8CC4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E6744F-45A4-4746-B7B6-CBEC5468B0F5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9199B-BFBC-4AEF-AF88-0CEBEE3C7EC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2998193-A665-4F47-8C4D-C5597E786D1B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3B9B8B-7188-461D-9E6D-504D74D94E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852A2C0-F275-4DA8-9647-4DB71A699BBA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CA39DB-6E83-46C4-9DF8-0675515968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5602CBD-B151-45B6-93BB-7405E64A8256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B4DCA7-834C-4114-B6A1-1D53BD5574A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B991995-66F4-469A-9A97-A73BB144F83D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BF295C-6B61-4597-8D9F-4D9B1FB3BEF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A738ABE-919C-4987-8672-6B70FA6B482F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BF295C-6B61-4597-8D9F-4D9B1FB3BEF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A738ABE-919C-4987-8672-6B70FA6B482F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BF295C-6B61-4597-8D9F-4D9B1FB3BEF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A738ABE-919C-4987-8672-6B70FA6B482F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BF295C-6B61-4597-8D9F-4D9B1FB3BEF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A738ABE-919C-4987-8672-6B70FA6B482F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0C6650-092E-4B99-BDB5-6EC979E8CC4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E6744F-45A4-4746-B7B6-CBEC5468B0F5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92A6F6-3555-42A0-9641-12E78665409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8959777-5E4C-4BAA-B95B-521170DFDD56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F112B8-F739-4B07-B159-A3AF13867CF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62C0B15-E2B4-43EB-A647-1CFA510B55C9}" type="datetime1">
              <a:rPr lang="es-AR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4E04822-4E39-4CF4-8B1E-88A029982900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5974103-93D3-44C3-BB4E-4F1E13842D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7122F28-85BA-41B3-AAAC-73D84F43B63F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DADA926-BF19-4A17-99A8-7152226CAF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266BD09-F139-4C06-A965-CCC4B6AD6B6F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BEE46E1-7EC1-4A2B-8C36-6148153EF61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F4844C7-BA76-47AD-AB35-71FD8BF95C48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79AED2D-5B1C-4195-B7C1-90918E0C7B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6B4DEDB-7510-4528-89E5-35F6F699AF78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21DEAD2-7626-4AD9-9DBD-F8C874A422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B0334D9-C348-4673-AF7E-EBD842F86E6C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C4869E3-BBE1-4346-9F92-E02450B465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E112993-8737-4F34-A750-20AA8168ECB1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E4240F6-F01F-4568-B522-3E152EAFB54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CF23981-025C-412A-AAA7-0922AB9C5423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07ABC34-82C4-4E8B-A723-3479E4E67C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ED8080F-0795-429C-98CB-F9ACE4D82916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82A36E1-064D-43AC-8F48-47066050DE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922BEFA-CFE5-4B99-B052-146CBCC6B980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C472859-3C3C-4CF0-9765-586507C6AC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330193D-5287-4055-B0CC-539CCF60B438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EBC9E9C-8427-4081-91A0-E2B5A70981F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EB0C791-A0C0-4607-9793-7156B20C58E6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23AF84B-6873-418D-997B-5FBEFD7A6AC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Repair of Steel Pipelines with Composite Material</a:t>
            </a:r>
            <a:br>
              <a:rPr lang="en-US" dirty="0" smtClean="0">
                <a:latin typeface="Arial Black" pitchFamily="34" charset="0"/>
              </a:rPr>
            </a:br>
            <a:endParaRPr lang="en-US" dirty="0" smtClean="0">
              <a:latin typeface="Arial Black" pitchFamily="34" charset="0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s-ES" sz="4000" b="1" dirty="0" smtClean="0">
                <a:latin typeface="Arial Black" pitchFamily="34" charset="0"/>
              </a:rPr>
              <a:t>Reparación de tuberías de acero con material compuesto</a:t>
            </a:r>
            <a:endParaRPr lang="en-US" sz="4000" b="1" dirty="0" smtClean="0">
              <a:latin typeface="Arial Black" pitchFamily="34" charset="0"/>
            </a:endParaRPr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B4C2-305A-4189-AEA4-ADFEBA33B1FB}" type="datetime1">
              <a:rPr lang="en-AU" smtClean="0"/>
              <a:pPr/>
              <a:t>21/05/2014</a:t>
            </a:fld>
            <a:endParaRPr lang="en-U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103-93D3-44C3-BB4E-4F1E13842D1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584200" y="4992688"/>
            <a:ext cx="79629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en-US" sz="2000">
                <a:solidFill>
                  <a:srgbClr val="FFFFFF"/>
                </a:solidFill>
                <a:cs typeface="Arial" charset="0"/>
              </a:rPr>
              <a:t>Shawn Laughlin</a:t>
            </a:r>
          </a:p>
          <a:p>
            <a:pPr defTabSz="457200"/>
            <a:r>
              <a:rPr lang="en-US" sz="2000">
                <a:solidFill>
                  <a:srgbClr val="FFFFFF"/>
                </a:solidFill>
                <a:cs typeface="Arial" charset="0"/>
              </a:rPr>
              <a:t>Clock Spring Company, L.P.</a:t>
            </a:r>
          </a:p>
        </p:txBody>
      </p:sp>
      <p:pic>
        <p:nvPicPr>
          <p:cNvPr id="12" name="3 Imagen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6259513"/>
            <a:ext cx="5105400" cy="309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Repair of Steel Pipeline With Composite Materials</a:t>
            </a:r>
            <a:b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506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3586163" y="6586538"/>
            <a:ext cx="2133600" cy="141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9E8B9A6-183D-40E7-A2B3-3202BE66E120}" type="slidenum">
              <a:rPr lang="en-US" sz="1000" smtClean="0">
                <a:solidFill>
                  <a:srgbClr val="40404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743075"/>
            <a:ext cx="9086850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712788" y="1011238"/>
            <a:ext cx="77184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2800" b="1" i="1" dirty="0">
                <a:solidFill>
                  <a:srgbClr val="000000"/>
                </a:solidFill>
                <a:latin typeface="Arial Black" pitchFamily="34" charset="0"/>
              </a:rPr>
              <a:t>Principio de </a:t>
            </a:r>
            <a:r>
              <a:rPr lang="en-US" sz="2800" b="1" i="1" dirty="0" err="1">
                <a:solidFill>
                  <a:srgbClr val="000000"/>
                </a:solidFill>
                <a:latin typeface="Arial Black" pitchFamily="34" charset="0"/>
              </a:rPr>
              <a:t>Mitigación</a:t>
            </a:r>
            <a:r>
              <a:rPr lang="en-US" sz="2800" b="1" i="1" dirty="0">
                <a:solidFill>
                  <a:srgbClr val="000000"/>
                </a:solidFill>
                <a:latin typeface="Arial Black" pitchFamily="34" charset="0"/>
              </a:rPr>
              <a:t>- </a:t>
            </a:r>
            <a:r>
              <a:rPr lang="en-US" sz="2800" b="1" i="1" dirty="0" err="1" smtClean="0">
                <a:solidFill>
                  <a:srgbClr val="000000"/>
                </a:solidFill>
                <a:latin typeface="Arial Black" pitchFamily="34" charset="0"/>
              </a:rPr>
              <a:t>Envolturas</a:t>
            </a:r>
            <a:r>
              <a:rPr lang="en-US" sz="2800" b="1" i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latin typeface="Arial Black" pitchFamily="34" charset="0"/>
              </a:rPr>
              <a:t>de </a:t>
            </a:r>
            <a:r>
              <a:rPr lang="en-US" sz="2800" b="1" i="1" dirty="0" err="1">
                <a:solidFill>
                  <a:srgbClr val="000000"/>
                </a:solidFill>
                <a:latin typeface="Arial Black" pitchFamily="34" charset="0"/>
              </a:rPr>
              <a:t>Compuesto</a:t>
            </a:r>
            <a:endParaRPr lang="en-US" sz="2800" b="1" i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CC1D2-3BE8-4CDA-BCB0-9BBBE1715052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6259513"/>
            <a:ext cx="5105400" cy="309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Repair of Steel Pipeline With Composite Materials</a:t>
            </a:r>
            <a:b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602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3586163" y="6586538"/>
            <a:ext cx="2133600" cy="141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49B2FB6-F4F5-4969-857F-67D33E1B4B04}" type="slidenum">
              <a:rPr lang="en-US" sz="1000" smtClean="0">
                <a:solidFill>
                  <a:srgbClr val="40404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779463" y="847725"/>
            <a:ext cx="7813675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3200" b="1" i="1" u="sng" dirty="0" err="1">
                <a:solidFill>
                  <a:srgbClr val="000000"/>
                </a:solidFill>
                <a:latin typeface="Arial Black" pitchFamily="34" charset="0"/>
              </a:rPr>
              <a:t>Modos</a:t>
            </a:r>
            <a:r>
              <a:rPr lang="en-US" sz="3200" b="1" i="1" u="sng" dirty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sz="3200" b="1" i="1" u="sng" dirty="0" err="1" smtClean="0">
                <a:solidFill>
                  <a:srgbClr val="000000"/>
                </a:solidFill>
                <a:latin typeface="Arial Black" pitchFamily="34" charset="0"/>
              </a:rPr>
              <a:t>Falla</a:t>
            </a:r>
            <a:endParaRPr lang="en-US" sz="3200" b="1" i="1" u="sng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 defTabSz="457200"/>
            <a:endParaRPr lang="en-US" sz="2400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defTabSz="457200"/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Las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fuerzas de tracción estiran la matriz más que las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fibras</a:t>
            </a:r>
          </a:p>
          <a:p>
            <a:pPr defTabSz="457200"/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 de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causando a cizallamiento del material compuesto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Las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fuerzas de tracción en las fibras exceden los límites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de</a:t>
            </a:r>
          </a:p>
          <a:p>
            <a:pPr defTabSz="457200"/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 tolerancia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de la matriz provocando la separación de la fibra</a:t>
            </a:r>
          </a:p>
          <a:p>
            <a:pPr defTabSz="457200">
              <a:buFont typeface="Arial" charset="0"/>
              <a:buNone/>
            </a:pP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Las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fuerzas de tracción en las fibras exceden las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defTabSz="457200"/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 tolerancias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de matriz lo que conduce a la fractura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La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entrada de humedad conduce a la degradación de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las </a:t>
            </a:r>
          </a:p>
          <a:p>
            <a:pPr defTabSz="457200"/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 fibras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1F716-2649-4ABA-807F-3DD0E394470D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pic>
        <p:nvPicPr>
          <p:cNvPr id="8" name="3 Imagen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6259513"/>
            <a:ext cx="5105400" cy="309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Repair of Steel Pipeline With Composite Materials</a:t>
            </a:r>
            <a:b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7650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3586163" y="6586538"/>
            <a:ext cx="2133600" cy="141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91ED7B1-9230-4AFE-899D-867A46A2026C}" type="slidenum">
              <a:rPr lang="en-US" sz="1000" smtClean="0">
                <a:solidFill>
                  <a:srgbClr val="40404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838200" y="727075"/>
            <a:ext cx="7950200" cy="85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3200" i="1" u="sng" dirty="0" err="1">
                <a:solidFill>
                  <a:srgbClr val="000000"/>
                </a:solidFill>
                <a:latin typeface="Arial Black" pitchFamily="34" charset="0"/>
              </a:rPr>
              <a:t>Mecanismos</a:t>
            </a:r>
            <a:r>
              <a:rPr lang="en-US" sz="3200" i="1" u="sng" dirty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sz="3200" i="1" u="sng" dirty="0" err="1">
                <a:solidFill>
                  <a:srgbClr val="000000"/>
                </a:solidFill>
                <a:latin typeface="Arial Black" pitchFamily="34" charset="0"/>
              </a:rPr>
              <a:t>degradación</a:t>
            </a:r>
            <a:endParaRPr lang="en-US" sz="3200" i="1" u="sng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La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matriz y el  refuerzo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empiezan a relajarse, separarse, </a:t>
            </a:r>
            <a:endParaRPr lang="es-E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/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 arrastrarse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, o moverse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Una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arquitectura de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tela tejida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comienza a enderezarse a </a:t>
            </a:r>
            <a:endParaRPr lang="es-E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/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 medida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que el material compuesto es puesto en servicio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y</a:t>
            </a:r>
          </a:p>
          <a:p>
            <a:pPr defTabSz="457200"/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 se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somete a una carga cíclica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Una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arquitectura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tela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tejida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conduce a la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rotura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fibras</a:t>
            </a: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/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individuales</a:t>
            </a: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/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La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absorción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humedad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y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las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resinas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hidrófilas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conducen</a:t>
            </a: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/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 a la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degradación</a:t>
            </a: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E42BF-FF5E-440F-B74A-3CC9E0846C7B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pic>
        <p:nvPicPr>
          <p:cNvPr id="8" name="3 Imagen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6259513"/>
            <a:ext cx="5105400" cy="309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Repair of Steel Pipeline With Composite Materials</a:t>
            </a:r>
            <a:b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698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3586163" y="6586538"/>
            <a:ext cx="2133600" cy="141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1B577EB-EDE4-4731-A255-2BC02228E93F}" type="slidenum">
              <a:rPr lang="en-US" sz="1000" smtClean="0">
                <a:solidFill>
                  <a:srgbClr val="40404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304800" y="762000"/>
            <a:ext cx="8610600" cy="794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3200" b="1" i="1" u="sng" dirty="0" err="1">
                <a:solidFill>
                  <a:srgbClr val="000000"/>
                </a:solidFill>
                <a:latin typeface="Arial Black" pitchFamily="34" charset="0"/>
              </a:rPr>
              <a:t>Mecanismos</a:t>
            </a:r>
            <a:r>
              <a:rPr lang="en-US" sz="3200" b="1" i="1" u="sng" dirty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sz="3200" b="1" i="1" u="sng" dirty="0" err="1">
                <a:solidFill>
                  <a:srgbClr val="000000"/>
                </a:solidFill>
                <a:latin typeface="Arial Black" pitchFamily="34" charset="0"/>
              </a:rPr>
              <a:t>degradación</a:t>
            </a:r>
            <a:r>
              <a:rPr lang="en-US" sz="3200" b="1" i="1" u="sng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endParaRPr lang="en-US" sz="3200" b="1" i="1" u="sng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 defTabSz="457200"/>
            <a:endParaRPr lang="en-US" sz="3200" b="1" i="1" u="sng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El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ingreso de humedad ataca al vínculo del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refuerzo(“</a:t>
            </a:r>
            <a:r>
              <a:rPr lang="es-ES" dirty="0" err="1" smtClean="0">
                <a:solidFill>
                  <a:srgbClr val="000000"/>
                </a:solidFill>
                <a:latin typeface="Arial Black" pitchFamily="34" charset="0"/>
              </a:rPr>
              <a:t>sizing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”).</a:t>
            </a:r>
          </a:p>
          <a:p>
            <a:pPr defTabSz="457200"/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 Las fibras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del refuerzo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r>
              <a:rPr lang="es-ES" dirty="0" err="1" smtClean="0">
                <a:solidFill>
                  <a:srgbClr val="000000"/>
                </a:solidFill>
                <a:latin typeface="Arial Black" pitchFamily="34" charset="0"/>
              </a:rPr>
              <a:t>estaran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sujetas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a decapado,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fricción</a:t>
            </a:r>
          </a:p>
          <a:p>
            <a:pPr defTabSz="457200"/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 y a defectos </a:t>
            </a:r>
            <a:r>
              <a:rPr lang="es-ES" b="1" dirty="0" smtClean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s-ES" b="1" dirty="0">
                <a:solidFill>
                  <a:srgbClr val="000000"/>
                </a:solidFill>
                <a:latin typeface="Arial Black" pitchFamily="34" charset="0"/>
              </a:rPr>
              <a:t>fabricación. Lo defectos </a:t>
            </a:r>
            <a:r>
              <a:rPr lang="es-ES" b="1" dirty="0" smtClean="0">
                <a:solidFill>
                  <a:srgbClr val="000000"/>
                </a:solidFill>
                <a:latin typeface="Arial Black" pitchFamily="34" charset="0"/>
              </a:rPr>
              <a:t>conducen  finalmente</a:t>
            </a:r>
          </a:p>
          <a:p>
            <a:pPr defTabSz="457200"/>
            <a:r>
              <a:rPr lang="es-ES" b="1" dirty="0" smtClean="0">
                <a:solidFill>
                  <a:srgbClr val="000000"/>
                </a:solidFill>
                <a:latin typeface="Arial Black" pitchFamily="34" charset="0"/>
              </a:rPr>
              <a:t>  a la degradación</a:t>
            </a:r>
            <a:r>
              <a:rPr lang="en-US" b="1" dirty="0">
                <a:solidFill>
                  <a:srgbClr val="000000"/>
                </a:solidFill>
                <a:latin typeface="Arial Black" pitchFamily="34" charset="0"/>
              </a:rPr>
              <a:t>.</a:t>
            </a:r>
          </a:p>
          <a:p>
            <a:pPr defTabSz="457200"/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Resistencia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a la tracción puede degradarse hasta en un 60%</a:t>
            </a:r>
          </a:p>
          <a:p>
            <a:pPr defTabSz="457200"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El Módulo de la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reparación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es perjudicado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cuando hay arrastre, </a:t>
            </a:r>
            <a:endParaRPr lang="es-E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/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 relajación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o enderezamiento de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fibras .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695B64-2FBF-4A9F-B2A5-4075D6863F35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pic>
        <p:nvPicPr>
          <p:cNvPr id="8" name="3 Imagen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6259513"/>
            <a:ext cx="5105400" cy="309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Repair of Steel Pipeline With Composite Materials</a:t>
            </a:r>
            <a:b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746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3586163" y="6586538"/>
            <a:ext cx="2133600" cy="141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10D8CC3-10FF-4F95-B9DA-5C16B910AF0A}" type="slidenum">
              <a:rPr lang="en-US" sz="1000" smtClean="0">
                <a:solidFill>
                  <a:srgbClr val="40404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88913" y="1035050"/>
            <a:ext cx="8632825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3200">
                <a:solidFill>
                  <a:srgbClr val="000000"/>
                </a:solidFill>
                <a:latin typeface="Calibri" pitchFamily="34" charset="0"/>
              </a:rPr>
            </a:br>
            <a:endParaRPr lang="en-US" sz="320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sz="240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1733550"/>
            <a:ext cx="4478337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7400" y="1803400"/>
            <a:ext cx="4546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662CE2-F654-4DCB-AE57-77859762FAA7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pic>
        <p:nvPicPr>
          <p:cNvPr id="10" name="3 Imagen" descr="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6259513"/>
            <a:ext cx="5105400" cy="309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Repair of Steel Pipeline With Composite Materials</a:t>
            </a:r>
            <a:b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3794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3586163" y="6586538"/>
            <a:ext cx="2133600" cy="141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3F49FB2-22B5-4945-8838-1477AD6DF688}" type="slidenum">
              <a:rPr lang="en-US" sz="1000" smtClean="0">
                <a:solidFill>
                  <a:srgbClr val="40404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075" y="1182688"/>
            <a:ext cx="7435850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584200" y="847725"/>
            <a:ext cx="8277225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3200" i="1" u="sng" dirty="0" err="1">
                <a:solidFill>
                  <a:srgbClr val="000000"/>
                </a:solidFill>
                <a:latin typeface="Arial Black" pitchFamily="34" charset="0"/>
              </a:rPr>
              <a:t>Ensayos</a:t>
            </a:r>
            <a:r>
              <a:rPr lang="en-US" sz="3200" i="1" u="sng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sz="3200" i="1" u="sng" dirty="0" err="1">
                <a:solidFill>
                  <a:srgbClr val="000000"/>
                </a:solidFill>
                <a:latin typeface="Arial Black" pitchFamily="34" charset="0"/>
              </a:rPr>
              <a:t>acelerados</a:t>
            </a:r>
            <a:endParaRPr lang="en-US" sz="3200" i="1" u="sng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Permiten conocer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el mecanismo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y las 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funciones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temporales</a:t>
            </a:r>
          </a:p>
          <a:p>
            <a:pPr defTabSz="457200"/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de la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degradación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 </a:t>
            </a:r>
          </a:p>
          <a:p>
            <a:pPr defTabSz="457200"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Esfuerzo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ksi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 =  -3.87 log</a:t>
            </a:r>
            <a:r>
              <a:rPr lang="en-US" baseline="-25000" dirty="0">
                <a:solidFill>
                  <a:srgbClr val="000000"/>
                </a:solidFill>
                <a:latin typeface="Calibri" pitchFamily="34" charset="0"/>
              </a:rPr>
              <a:t>10 *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 + 42.33,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donde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"t"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es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durabilidad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en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</a:rPr>
              <a:t>horas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  </a:t>
            </a: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48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3797" name="Picture 2" descr="U:\Photos\Pipelines\2010 Conference Photos\DSC02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" y="3062288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" descr="U:\Photos\Pipelines\Contour\P608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5525" y="3062288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F1260-BD74-44C5-B4DC-08A7F7E0D253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pic>
        <p:nvPicPr>
          <p:cNvPr id="11" name="3 Imagen" descr="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6259513"/>
            <a:ext cx="5105400" cy="309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Repair of Steel Pipeline With Composite Materials</a:t>
            </a:r>
            <a:b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5842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3586163" y="6586538"/>
            <a:ext cx="2133600" cy="141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2D92B29-A843-4021-83E3-39EE47760F1A}" type="slidenum">
              <a:rPr lang="en-US" sz="1000" smtClean="0">
                <a:solidFill>
                  <a:srgbClr val="40404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075" y="1182688"/>
            <a:ext cx="7435850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 cstate="print"/>
          <a:srcRect l="1164" t="5592" r="2330"/>
          <a:stretch>
            <a:fillRect/>
          </a:stretch>
        </p:blipFill>
        <p:spPr bwMode="auto">
          <a:xfrm>
            <a:off x="1212850" y="1335088"/>
            <a:ext cx="6718300" cy="4554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A2B374-6235-4AA9-AD54-300507A26643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6259513"/>
            <a:ext cx="5105400" cy="309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Repair of Steel Pipeline With Composite Materials</a:t>
            </a:r>
            <a:b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7890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3586163" y="6586538"/>
            <a:ext cx="2133600" cy="141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CBF4353-A745-40FD-BBBD-407C13F449D3}" type="slidenum">
              <a:rPr lang="en-US" sz="1000" smtClean="0">
                <a:solidFill>
                  <a:srgbClr val="40404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37891" name="Title 1"/>
          <p:cNvSpPr txBox="1">
            <a:spLocks/>
          </p:cNvSpPr>
          <p:nvPr/>
        </p:nvSpPr>
        <p:spPr bwMode="auto">
          <a:xfrm>
            <a:off x="584200" y="6065838"/>
            <a:ext cx="51054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en-US" sz="1000">
                <a:solidFill>
                  <a:srgbClr val="404040"/>
                </a:solidFill>
                <a:cs typeface="Arial" charset="0"/>
              </a:rPr>
              <a:t>Shawn Laughlin</a:t>
            </a:r>
          </a:p>
        </p:txBody>
      </p:sp>
      <p:sp>
        <p:nvSpPr>
          <p:cNvPr id="37892" name="TextBox 2"/>
          <p:cNvSpPr txBox="1">
            <a:spLocks noChangeArrowheads="1"/>
          </p:cNvSpPr>
          <p:nvPr/>
        </p:nvSpPr>
        <p:spPr bwMode="auto">
          <a:xfrm>
            <a:off x="854075" y="1182688"/>
            <a:ext cx="743585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endParaRPr lang="en-US" sz="2400">
              <a:solidFill>
                <a:srgbClr val="000000"/>
              </a:solidFill>
              <a:latin typeface="Calibri" pitchFamily="34" charset="0"/>
            </a:endParaRPr>
          </a:p>
          <a:p>
            <a:pPr lvl="1" defTabSz="457200"/>
            <a:endParaRPr lang="en-US" sz="240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363" y="944563"/>
            <a:ext cx="6645275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1E91A7-B7E9-49A4-805B-DF64EE3D1B60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pic>
        <p:nvPicPr>
          <p:cNvPr id="10" name="3 Imagen" descr="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6259513"/>
            <a:ext cx="5105400" cy="309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Repair of Steel Pipeline With Composite Materials</a:t>
            </a:r>
            <a:b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0962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3586163" y="6586538"/>
            <a:ext cx="2133600" cy="141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B1ACF618-53E9-4257-AA4A-2DEEBC4BAAA2}" type="slidenum">
              <a:rPr lang="en-US" sz="1000" smtClean="0">
                <a:solidFill>
                  <a:srgbClr val="40404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075" y="1103313"/>
            <a:ext cx="7435850" cy="4430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533400" y="1130300"/>
            <a:ext cx="8220075" cy="880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3200" i="1" u="sng" dirty="0" err="1">
                <a:solidFill>
                  <a:srgbClr val="000000"/>
                </a:solidFill>
                <a:latin typeface="Arial Black" pitchFamily="34" charset="0"/>
              </a:rPr>
              <a:t>Envolturas</a:t>
            </a:r>
            <a:r>
              <a:rPr lang="en-US" sz="3200" i="1" u="sng" dirty="0">
                <a:solidFill>
                  <a:srgbClr val="000000"/>
                </a:solidFill>
                <a:latin typeface="Arial Black" pitchFamily="34" charset="0"/>
              </a:rPr>
              <a:t> Vs. </a:t>
            </a:r>
            <a:r>
              <a:rPr lang="en-US" sz="3200" i="1" u="sng" dirty="0" err="1" smtClean="0">
                <a:solidFill>
                  <a:srgbClr val="000000"/>
                </a:solidFill>
                <a:latin typeface="Arial Black" pitchFamily="34" charset="0"/>
              </a:rPr>
              <a:t>Manguitos</a:t>
            </a:r>
            <a:endParaRPr lang="en-US" sz="3200" i="1" u="sng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defTabSz="457200"/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Códigos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y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reglamentaciones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:</a:t>
            </a:r>
          </a:p>
          <a:p>
            <a:pPr defTabSz="457200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CFR 192/195. 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Códigos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nacionales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.  </a:t>
            </a: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ASME PCC-2, ISO – TS24817,  SAEP 345. 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Requiere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informe</a:t>
            </a: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Propósito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y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durabilidad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marL="914400" lvl="1" indent="-457200" defTabSz="457200"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Trabajo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en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tuberías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presión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marL="914400" lvl="1" indent="-457200" defTabSz="457200"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Líneas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transmisión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alta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presión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r>
              <a:rPr lang="en-US" sz="32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25B602-49CC-4C50-AEE9-59F4F8363D3B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6259513"/>
            <a:ext cx="5105400" cy="309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Repair of Steel Pipeline With Composite Materials</a:t>
            </a:r>
            <a:b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3010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3586163" y="6586538"/>
            <a:ext cx="2133600" cy="141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91AA7CAE-C423-4A2D-AD47-C820285409B6}" type="slidenum">
              <a:rPr lang="en-US" sz="1000" smtClean="0">
                <a:solidFill>
                  <a:srgbClr val="40404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43011" name="Title 1"/>
          <p:cNvSpPr txBox="1">
            <a:spLocks/>
          </p:cNvSpPr>
          <p:nvPr/>
        </p:nvSpPr>
        <p:spPr bwMode="auto">
          <a:xfrm>
            <a:off x="584200" y="6065838"/>
            <a:ext cx="51054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en-US" sz="1000">
                <a:solidFill>
                  <a:srgbClr val="404040"/>
                </a:solidFill>
                <a:cs typeface="Arial" charset="0"/>
              </a:rPr>
              <a:t>Shawn Laughlin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4075" y="1182688"/>
            <a:ext cx="7435850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417513" y="860425"/>
            <a:ext cx="830897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defTabSz="457200"/>
            <a:r>
              <a:rPr lang="en-US" sz="2400" dirty="0" err="1" smtClean="0">
                <a:solidFill>
                  <a:srgbClr val="000000"/>
                </a:solidFill>
                <a:latin typeface="Arial Black" pitchFamily="34" charset="0"/>
              </a:rPr>
              <a:t>Consideraciones</a:t>
            </a: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 en </a:t>
            </a:r>
            <a:r>
              <a:rPr lang="en-US" sz="2400" dirty="0" err="1" smtClean="0">
                <a:solidFill>
                  <a:srgbClr val="000000"/>
                </a:solidFill>
                <a:latin typeface="Arial Black" pitchFamily="34" charset="0"/>
              </a:rPr>
              <a:t>importancia</a:t>
            </a: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 Black" pitchFamily="34" charset="0"/>
              </a:rPr>
              <a:t>segun</a:t>
            </a: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 el </a:t>
            </a:r>
            <a:r>
              <a:rPr lang="en-US" sz="2400" dirty="0" err="1" smtClean="0">
                <a:solidFill>
                  <a:srgbClr val="000000"/>
                </a:solidFill>
                <a:latin typeface="Arial Black" pitchFamily="34" charset="0"/>
              </a:rPr>
              <a:t>tipo</a:t>
            </a:r>
            <a:endParaRPr lang="en-US" sz="24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285750" indent="-285750" defTabSz="457200"/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de </a:t>
            </a:r>
            <a:r>
              <a:rPr lang="en-US" sz="2400" dirty="0" err="1" smtClean="0">
                <a:solidFill>
                  <a:srgbClr val="000000"/>
                </a:solidFill>
                <a:latin typeface="Arial Black" pitchFamily="34" charset="0"/>
              </a:rPr>
              <a:t>Estructura</a:t>
            </a:r>
            <a:r>
              <a:rPr lang="en-US" sz="2400" dirty="0" smtClean="0">
                <a:solidFill>
                  <a:srgbClr val="000000"/>
                </a:solidFill>
                <a:latin typeface="Arial Black" pitchFamily="34" charset="0"/>
              </a:rPr>
              <a:t> :</a:t>
            </a:r>
          </a:p>
          <a:p>
            <a:pPr marL="285750" indent="-285750" defTabSz="457200"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285750" indent="-285750" defTabSz="457200">
              <a:buFont typeface="Arial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Tubería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captación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distribución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: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defectos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fuga</a:t>
            </a: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285750" indent="-285750" defTabSz="457200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marL="742950" lvl="1" indent="-285750" defTabSz="457200"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Máxima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adherencia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sustrato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marL="742950" lvl="1" indent="-285750" defTabSz="457200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Resistencia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química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marL="742950" lvl="1" indent="-285750" defTabSz="457200"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Problemas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temperatura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marL="285750" indent="-285750" defTabSz="457200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marL="285750" indent="-285750" defTabSz="457200">
              <a:buFont typeface="Arial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Tubería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alta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presión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Líneas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Transmisión</a:t>
            </a: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285750" indent="-285750" defTabSz="457200"/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285750" indent="-285750" defTabSz="457200"/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               Mitigation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efectiva</a:t>
            </a: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1257300" lvl="2" indent="-342900" defTabSz="457200">
              <a:buFont typeface="Arial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Módulo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inicial</a:t>
            </a: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1257300" lvl="2" indent="-342900" defTabSz="457200">
              <a:buFont typeface="Arial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Módulo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en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estado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degradado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.  </a:t>
            </a:r>
          </a:p>
          <a:p>
            <a:pPr marL="1257300" lvl="2" indent="-342900" defTabSz="457200">
              <a:buFont typeface="Arial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Durabilidad</a:t>
            </a: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1257300" lvl="2" indent="-342900" defTabSz="457200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Resistencia a la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degradación</a:t>
            </a: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285750" indent="-285750" defTabSz="457200"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285750" indent="-285750" defTabSz="457200">
              <a:buFont typeface="Arial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Minimizar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variables de campo.  Variables de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instalación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marL="742950" lvl="1" indent="-285750" defTabSz="457200"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285750" indent="-285750" defTabSz="457200"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742950" lvl="1" indent="-285750" defTabSz="457200"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F3E5F-7BC5-4955-BDC4-5F632772E931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pic>
        <p:nvPicPr>
          <p:cNvPr id="10" name="3 Imagen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6259513"/>
            <a:ext cx="5105400" cy="309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Repair of Steel Pipeline With Composite Materials</a:t>
            </a:r>
            <a:b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362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3586163" y="6586538"/>
            <a:ext cx="2133600" cy="141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CD030FD-60E4-4A63-876E-B79210878F49}" type="slidenum">
              <a:rPr lang="en-US" sz="1000" smtClean="0">
                <a:solidFill>
                  <a:srgbClr val="40404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81000" y="838200"/>
            <a:ext cx="8381999" cy="954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s-ES" sz="2400" b="1" i="1" u="sng" dirty="0" smtClean="0">
                <a:latin typeface="Arial Black" pitchFamily="34" charset="0"/>
              </a:rPr>
              <a:t>MATERIALES DE COMPUESTO </a:t>
            </a:r>
            <a:r>
              <a:rPr lang="es-ES" sz="2000" b="1" i="1" u="sng" dirty="0" smtClean="0"/>
              <a:t>:</a:t>
            </a:r>
            <a:endParaRPr lang="en-US" sz="2000" b="1" i="1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Dos o mas materiales  con propiedades </a:t>
            </a:r>
            <a:r>
              <a:rPr lang="es-ES" dirty="0" err="1" smtClean="0">
                <a:solidFill>
                  <a:srgbClr val="000000"/>
                </a:solidFill>
                <a:latin typeface="Arial Black" pitchFamily="34" charset="0"/>
              </a:rPr>
              <a:t>fisicas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y </a:t>
            </a:r>
            <a:r>
              <a:rPr lang="es-ES" dirty="0" err="1" smtClean="0">
                <a:solidFill>
                  <a:srgbClr val="000000"/>
                </a:solidFill>
                <a:latin typeface="Arial Black" pitchFamily="34" charset="0"/>
              </a:rPr>
              <a:t>quimicas</a:t>
            </a:r>
            <a:endParaRPr lang="es-E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/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diferentes.</a:t>
            </a:r>
          </a:p>
          <a:p>
            <a:pPr defTabSz="457200"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Al unirse producen un material de diferentes propiedades que</a:t>
            </a:r>
          </a:p>
          <a:p>
            <a:pPr defTabSz="457200"/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 los componentes .</a:t>
            </a:r>
          </a:p>
          <a:p>
            <a:pPr defTabSz="457200"/>
            <a:endParaRPr lang="es-E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/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                       Estructura : REFUERZO + MATRIZ</a:t>
            </a:r>
          </a:p>
          <a:p>
            <a:pPr defTabSz="457200"/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Refuerzos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Típicos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: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Fibras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Vidrio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carbono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Aramida</a:t>
            </a: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Matriz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Tipica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        :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Resina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Epoxi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Poliester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Vinilester</a:t>
            </a: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Objeto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de la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Matriz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: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Prevenir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Oxidación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,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corrosión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e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impacto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de</a:t>
            </a:r>
          </a:p>
          <a:p>
            <a:pPr defTabSz="457200"/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las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fibras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refuerzo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.</a:t>
            </a:r>
          </a:p>
          <a:p>
            <a:pPr defTabSz="457200"/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                                                                        </a:t>
            </a:r>
          </a:p>
          <a:p>
            <a:pPr defTabSz="457200"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342900" indent="-342900" defTabSz="457200"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93CE95-3EEE-4133-802B-3D4570A54B79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pic>
        <p:nvPicPr>
          <p:cNvPr id="10" name="3 Imagen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6259513"/>
            <a:ext cx="5105400" cy="309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Repair of Steel Pipeline With Composite Materials</a:t>
            </a:r>
            <a:b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5058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3586163" y="6586538"/>
            <a:ext cx="2133600" cy="141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1AD00988-E938-4112-903B-D67E14898581}" type="slidenum">
              <a:rPr lang="en-US" sz="1000" smtClean="0">
                <a:solidFill>
                  <a:srgbClr val="40404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075" y="1182688"/>
            <a:ext cx="7435850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513" y="860425"/>
            <a:ext cx="83089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marL="342900" indent="-34290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45061" name="Picture 2" descr="U:\Pop Up Pics\image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" y="1003300"/>
            <a:ext cx="3573463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3" descr="U:\Photos\Pipelines\11-2 Corpus 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8863" y="1182688"/>
            <a:ext cx="29749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2" descr="\\cssbs01\usershares\Photos\Pipelines\Leak Stop\MVC-030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8863" y="3535363"/>
            <a:ext cx="2976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21DBB9-0CCE-4AC1-9170-06007B367E73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pic>
        <p:nvPicPr>
          <p:cNvPr id="12" name="3 Imagen" descr="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6259513"/>
            <a:ext cx="5105400" cy="309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Repair of Steel Pipeline With Composite Materials</a:t>
            </a:r>
            <a:b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1202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3586163" y="6586538"/>
            <a:ext cx="2133600" cy="141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1A0B7E3-EF6D-447B-A375-5379402FE5E7}" type="slidenum">
              <a:rPr lang="en-US" sz="1000" smtClean="0">
                <a:solidFill>
                  <a:srgbClr val="40404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075" y="1182688"/>
            <a:ext cx="7435850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228600" y="936625"/>
            <a:ext cx="89154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3200" i="1" u="sng" dirty="0" err="1">
                <a:solidFill>
                  <a:srgbClr val="000000"/>
                </a:solidFill>
                <a:latin typeface="Arial Black" pitchFamily="34" charset="0"/>
              </a:rPr>
              <a:t>Reparaciones</a:t>
            </a:r>
            <a:r>
              <a:rPr lang="en-US" sz="3200" i="1" u="sng" dirty="0">
                <a:solidFill>
                  <a:srgbClr val="000000"/>
                </a:solidFill>
                <a:latin typeface="Arial Black" pitchFamily="34" charset="0"/>
              </a:rPr>
              <a:t> con material </a:t>
            </a:r>
            <a:r>
              <a:rPr lang="en-US" sz="3200" i="1" u="sng" dirty="0" err="1">
                <a:solidFill>
                  <a:srgbClr val="000000"/>
                </a:solidFill>
                <a:latin typeface="Arial Black" pitchFamily="34" charset="0"/>
              </a:rPr>
              <a:t>compuesto</a:t>
            </a:r>
            <a:r>
              <a:rPr lang="en-US" sz="3200" i="1" u="sng" dirty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Manguitos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material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compuesto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Vs.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Envolturas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de material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compuesto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?¿</a:t>
            </a:r>
          </a:p>
          <a:p>
            <a:pPr defTabSz="457200"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La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selección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depende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fundamentalmente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de :</a:t>
            </a:r>
          </a:p>
          <a:p>
            <a:pPr defTabSz="457200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marL="742950" lvl="1" indent="-285750" defTabSz="457200"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Propósito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marL="742950" lvl="1" indent="-285750" defTabSz="457200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Principio de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mitigación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marL="742950" lvl="1" indent="-285750" defTabSz="457200"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Arquitectura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del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refuerzo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marL="742950" lvl="1" indent="-285750" defTabSz="457200"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Selección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de la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resina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marL="742950" lvl="1" indent="-285750" defTabSz="457200"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Modo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falla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marL="742950" lvl="1" indent="-285750" defTabSz="457200"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Mecanismo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degradación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marL="742950" lvl="1" indent="-285750" defTabSz="457200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QA/QC</a:t>
            </a:r>
          </a:p>
          <a:p>
            <a:pPr defTabSz="457200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7DF34D-23E9-4F4F-9A52-5797CAB51BE7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6259513"/>
            <a:ext cx="5105400" cy="309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Repair of Steel Pipeline With Composite Materials</a:t>
            </a:r>
            <a:b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7106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3586163" y="6586538"/>
            <a:ext cx="2133600" cy="141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0504FEB-60B7-4B3E-86ED-5FD40AB417AD}" type="slidenum">
              <a:rPr lang="en-US" sz="1000" smtClean="0">
                <a:solidFill>
                  <a:srgbClr val="40404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075" y="1182688"/>
            <a:ext cx="7435850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304800" y="1143000"/>
            <a:ext cx="85598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3200" i="1" u="sng" dirty="0" err="1">
                <a:solidFill>
                  <a:srgbClr val="000000"/>
                </a:solidFill>
                <a:latin typeface="Arial Black" pitchFamily="34" charset="0"/>
              </a:rPr>
              <a:t>Conclusiones</a:t>
            </a:r>
            <a:endParaRPr lang="en-US" sz="3200" i="1" u="sng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Un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manguito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de material compuesto adecuadamente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diseñado y</a:t>
            </a:r>
          </a:p>
          <a:p>
            <a:pPr defTabSz="457200"/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desarrollado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ha demostrado ser una reparación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permanente . 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Los</a:t>
            </a:r>
          </a:p>
          <a:p>
            <a:pPr defTabSz="457200"/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parámetros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ingeniería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pueden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utilizarse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gran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confianza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marL="914400" lvl="1" indent="-457200" defTabSz="457200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Las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envolturas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de material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compuesto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tambien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pueden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ser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una</a:t>
            </a: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/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muy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eficaz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técnica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reparación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ductos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. 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En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este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caso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l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as</a:t>
            </a:r>
          </a:p>
          <a:p>
            <a:pPr defTabSz="457200"/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funciones de degradación no han sido bien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documentadas. Se</a:t>
            </a:r>
          </a:p>
          <a:p>
            <a:pPr defTabSz="457200"/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selecciona en su lugar una vida útil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limitada (2 a 20 años )</a:t>
            </a:r>
          </a:p>
          <a:p>
            <a:pPr marL="914400" lvl="1" indent="-457200" defTabSz="457200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Todos los diseños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de refuerzos de compuestos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no son iguales,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los</a:t>
            </a:r>
          </a:p>
          <a:p>
            <a:pPr defTabSz="457200"/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sistemas de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soporte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rígido son mejores en el control de </a:t>
            </a:r>
            <a:endParaRPr lang="es-E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/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 crecimiento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</a:rPr>
              <a:t>de la tensión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None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03E15-47B5-47D5-99EA-5DF57C40355E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6259513"/>
            <a:ext cx="5105400" cy="309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Repair of Steel Pipeline With Composite Materials</a:t>
            </a:r>
            <a:b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9154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3586163" y="6586538"/>
            <a:ext cx="2133600" cy="141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76E8435-CE88-4411-AA86-2C75097ABABF}" type="slidenum">
              <a:rPr lang="en-US" sz="1000" smtClean="0">
                <a:solidFill>
                  <a:srgbClr val="40404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4075" y="1182688"/>
            <a:ext cx="7435850" cy="443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584200" y="936625"/>
            <a:ext cx="82232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3200" i="1" u="sng" dirty="0" err="1">
                <a:solidFill>
                  <a:srgbClr val="000000"/>
                </a:solidFill>
                <a:latin typeface="Arial Black" pitchFamily="34" charset="0"/>
              </a:rPr>
              <a:t>Conclusiones</a:t>
            </a:r>
            <a:r>
              <a:rPr lang="en-US" sz="3200" i="1" u="sng" dirty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defTabSz="457200"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arquitectura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una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reparación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con material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compuesto</a:t>
            </a: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/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presenta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opciones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de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diseño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:</a:t>
            </a:r>
          </a:p>
          <a:p>
            <a:pPr defTabSz="457200"/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La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industria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debe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diferenciar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entre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Manguito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refuerzo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y</a:t>
            </a:r>
          </a:p>
          <a:p>
            <a:pPr defTabSz="457200"/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 “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envoltura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” de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refuerzo</a:t>
            </a: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La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correcta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smtClean="0">
                <a:solidFill>
                  <a:srgbClr val="000000"/>
                </a:solidFill>
                <a:latin typeface="Arial Black" pitchFamily="34" charset="0"/>
              </a:rPr>
              <a:t>selección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y 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fabricación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de la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fibra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de 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refuerzo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es</a:t>
            </a: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/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una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cuestión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esencial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selección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de la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resina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matriz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es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una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cuestión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significativa</a:t>
            </a: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/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 en la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vida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util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del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refuerzo</a:t>
            </a: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Los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mecanismos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degradación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en el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tiempo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son de vital </a:t>
            </a:r>
          </a:p>
          <a:p>
            <a:pPr defTabSz="457200"/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importancia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en la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consideracion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reparaciones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de </a:t>
            </a:r>
          </a:p>
          <a:p>
            <a:pPr defTabSz="457200"/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compuesto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para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tuberias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transmision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.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77289B-0007-401A-A4E6-E724E3E4ADDA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6259513"/>
            <a:ext cx="5105400" cy="309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Repair of Steel Pipeline With Composite Materials</a:t>
            </a:r>
            <a:b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554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3586163" y="6586538"/>
            <a:ext cx="2133600" cy="141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08E4BA2-6499-4077-8BFF-8DD3D4406754}" type="slidenum">
              <a:rPr lang="en-US" sz="1000" smtClean="0">
                <a:solidFill>
                  <a:srgbClr val="40404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582613" y="685800"/>
            <a:ext cx="8364537" cy="911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endParaRPr lang="en-US" sz="3200" b="1" i="1" u="sng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r>
              <a:rPr lang="en-US" sz="3200" b="1" i="1" u="sng" dirty="0" err="1" smtClean="0">
                <a:solidFill>
                  <a:srgbClr val="000000"/>
                </a:solidFill>
                <a:latin typeface="Arial Black" pitchFamily="34" charset="0"/>
              </a:rPr>
              <a:t>Arquitectura</a:t>
            </a:r>
            <a:r>
              <a:rPr lang="en-US" sz="3200" b="1" i="1" u="sng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sz="3200" b="1" i="1" u="sng" dirty="0">
                <a:solidFill>
                  <a:srgbClr val="000000"/>
                </a:solidFill>
                <a:latin typeface="Arial Black" pitchFamily="34" charset="0"/>
              </a:rPr>
              <a:t>de la </a:t>
            </a:r>
            <a:r>
              <a:rPr lang="en-US" sz="3200" b="1" i="1" u="sng" dirty="0" err="1">
                <a:solidFill>
                  <a:srgbClr val="000000"/>
                </a:solidFill>
                <a:latin typeface="Arial Black" pitchFamily="34" charset="0"/>
              </a:rPr>
              <a:t>Reparación</a:t>
            </a:r>
            <a:r>
              <a:rPr lang="en-US" sz="3200" b="1" i="1" u="sng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sz="3200" b="1" i="1" u="sng" dirty="0" smtClean="0">
                <a:solidFill>
                  <a:srgbClr val="000000"/>
                </a:solidFill>
                <a:latin typeface="Arial Black" pitchFamily="34" charset="0"/>
              </a:rPr>
              <a:t>de </a:t>
            </a:r>
            <a:r>
              <a:rPr lang="en-US" sz="3200" b="1" i="1" u="sng" dirty="0" err="1">
                <a:solidFill>
                  <a:srgbClr val="000000"/>
                </a:solidFill>
                <a:latin typeface="Arial Black" pitchFamily="34" charset="0"/>
              </a:rPr>
              <a:t>Compuesto</a:t>
            </a:r>
            <a:endParaRPr lang="en-US" sz="3200" b="1" i="1" u="sng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sz="24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sz="2400" b="1" dirty="0" err="1" smtClean="0">
                <a:solidFill>
                  <a:srgbClr val="000000"/>
                </a:solidFill>
                <a:latin typeface="Arial Black" pitchFamily="34" charset="0"/>
              </a:rPr>
              <a:t>Durabilidad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 e </a:t>
            </a:r>
            <a:r>
              <a:rPr lang="en-US" sz="2400" b="1" dirty="0" err="1" smtClean="0">
                <a:solidFill>
                  <a:srgbClr val="000000"/>
                </a:solidFill>
                <a:latin typeface="Arial Black" pitchFamily="34" charset="0"/>
              </a:rPr>
              <a:t>Integridad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 del </a:t>
            </a:r>
            <a:r>
              <a:rPr lang="en-US" sz="2400" b="1" dirty="0" err="1" smtClean="0">
                <a:solidFill>
                  <a:srgbClr val="000000"/>
                </a:solidFill>
                <a:latin typeface="Arial Black" pitchFamily="34" charset="0"/>
              </a:rPr>
              <a:t>sistema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</a:p>
          <a:p>
            <a:pPr defTabSz="457200"/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 Black" pitchFamily="34" charset="0"/>
              </a:rPr>
              <a:t>dependerán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 de :</a:t>
            </a:r>
          </a:p>
          <a:p>
            <a:pPr defTabSz="457200">
              <a:buFont typeface="Arial" charset="0"/>
              <a:buChar char="•"/>
            </a:pPr>
            <a:endParaRPr lang="en-US" sz="2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SELECCION DE LOS MATERIALES</a:t>
            </a:r>
          </a:p>
          <a:p>
            <a:pPr defTabSz="457200">
              <a:buFont typeface="Arial" charset="0"/>
              <a:buChar char="•"/>
            </a:pPr>
            <a:endParaRPr lang="en-US" sz="2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TECNICAS DE FABRICACIÓN</a:t>
            </a:r>
          </a:p>
          <a:p>
            <a:pPr defTabSz="457200">
              <a:buFont typeface="Arial" charset="0"/>
              <a:buChar char="•"/>
            </a:pPr>
            <a:endParaRPr lang="en-US" sz="2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ARQUITECTURA SELECCIONADA</a:t>
            </a:r>
            <a:endParaRPr lang="en-US" sz="2400" b="1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E6891-755B-4BAE-ADD1-430F33766447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pic>
        <p:nvPicPr>
          <p:cNvPr id="10" name="3 Imagen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6259513"/>
            <a:ext cx="5105400" cy="309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Repair of Steel Pipeline With Composite Materials</a:t>
            </a:r>
            <a:b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554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3586163" y="6586538"/>
            <a:ext cx="2133600" cy="141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08E4BA2-6499-4077-8BFF-8DD3D4406754}" type="slidenum">
              <a:rPr lang="en-US" sz="1000" smtClean="0">
                <a:solidFill>
                  <a:srgbClr val="40404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582613" y="685800"/>
            <a:ext cx="8364537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3200" b="1" i="1" u="sng" dirty="0" err="1">
                <a:solidFill>
                  <a:srgbClr val="000000"/>
                </a:solidFill>
                <a:latin typeface="Arial Black" pitchFamily="34" charset="0"/>
              </a:rPr>
              <a:t>Arquitectura</a:t>
            </a:r>
            <a:r>
              <a:rPr lang="en-US" sz="3200" b="1" i="1" u="sng" dirty="0">
                <a:solidFill>
                  <a:srgbClr val="000000"/>
                </a:solidFill>
                <a:latin typeface="Arial Black" pitchFamily="34" charset="0"/>
              </a:rPr>
              <a:t> de la </a:t>
            </a:r>
            <a:r>
              <a:rPr lang="en-US" sz="3200" b="1" i="1" u="sng" dirty="0" err="1">
                <a:solidFill>
                  <a:srgbClr val="000000"/>
                </a:solidFill>
                <a:latin typeface="Arial Black" pitchFamily="34" charset="0"/>
              </a:rPr>
              <a:t>Reparación</a:t>
            </a:r>
            <a:r>
              <a:rPr lang="en-US" sz="3200" b="1" i="1" u="sng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sz="3200" b="1" i="1" u="sng" dirty="0" smtClean="0">
                <a:solidFill>
                  <a:srgbClr val="000000"/>
                </a:solidFill>
                <a:latin typeface="Arial Black" pitchFamily="34" charset="0"/>
              </a:rPr>
              <a:t>de </a:t>
            </a:r>
            <a:r>
              <a:rPr lang="en-US" sz="3200" b="1" i="1" u="sng" dirty="0" err="1">
                <a:solidFill>
                  <a:srgbClr val="000000"/>
                </a:solidFill>
                <a:latin typeface="Arial Black" pitchFamily="34" charset="0"/>
              </a:rPr>
              <a:t>Compuesto</a:t>
            </a:r>
            <a:endParaRPr lang="en-US" sz="3200" b="1" i="1" u="sng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endParaRPr lang="en-US" sz="2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 Black" pitchFamily="34" charset="0"/>
              </a:rPr>
              <a:t>Fibras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 de </a:t>
            </a:r>
            <a:r>
              <a:rPr lang="en-US" sz="2400" b="1" dirty="0" err="1" smtClean="0">
                <a:solidFill>
                  <a:srgbClr val="000000"/>
                </a:solidFill>
                <a:latin typeface="Arial Black" pitchFamily="34" charset="0"/>
              </a:rPr>
              <a:t>Refuerzo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 Black" pitchFamily="34" charset="0"/>
              </a:rPr>
              <a:t>Agente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 Black" pitchFamily="34" charset="0"/>
              </a:rPr>
              <a:t>Intermediario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  o “sizing”</a:t>
            </a:r>
          </a:p>
          <a:p>
            <a:pPr defTabSz="457200"/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 (</a:t>
            </a:r>
            <a:r>
              <a:rPr lang="en-US" sz="1400" b="1" dirty="0" err="1" smtClean="0">
                <a:solidFill>
                  <a:srgbClr val="000000"/>
                </a:solidFill>
                <a:latin typeface="Arial Black" pitchFamily="34" charset="0"/>
              </a:rPr>
              <a:t>maximiza</a:t>
            </a:r>
            <a:r>
              <a:rPr lang="en-US" sz="1400" b="1" dirty="0" smtClean="0">
                <a:solidFill>
                  <a:srgbClr val="000000"/>
                </a:solidFill>
                <a:latin typeface="Arial Black" pitchFamily="34" charset="0"/>
              </a:rPr>
              <a:t> el enlace </a:t>
            </a:r>
            <a:r>
              <a:rPr lang="en-US" sz="1400" b="1" dirty="0" err="1" smtClean="0">
                <a:solidFill>
                  <a:srgbClr val="000000"/>
                </a:solidFill>
                <a:latin typeface="Arial Black" pitchFamily="34" charset="0"/>
              </a:rPr>
              <a:t>químico</a:t>
            </a:r>
            <a:r>
              <a:rPr lang="en-US" sz="1400" b="1" dirty="0" smtClean="0">
                <a:solidFill>
                  <a:srgbClr val="000000"/>
                </a:solidFill>
                <a:latin typeface="Arial Black" pitchFamily="34" charset="0"/>
              </a:rPr>
              <a:t> entre </a:t>
            </a:r>
            <a:r>
              <a:rPr lang="en-US" sz="1400" b="1" dirty="0" err="1" smtClean="0">
                <a:solidFill>
                  <a:srgbClr val="000000"/>
                </a:solidFill>
                <a:latin typeface="Arial Black" pitchFamily="34" charset="0"/>
              </a:rPr>
              <a:t>refuerzo</a:t>
            </a:r>
            <a:r>
              <a:rPr lang="en-US" sz="1400" b="1" dirty="0" smtClean="0">
                <a:solidFill>
                  <a:srgbClr val="000000"/>
                </a:solidFill>
                <a:latin typeface="Arial Black" pitchFamily="34" charset="0"/>
              </a:rPr>
              <a:t> y </a:t>
            </a:r>
            <a:r>
              <a:rPr lang="en-US" sz="1400" b="1" dirty="0" err="1" smtClean="0">
                <a:solidFill>
                  <a:srgbClr val="000000"/>
                </a:solidFill>
                <a:latin typeface="Arial Black" pitchFamily="34" charset="0"/>
              </a:rPr>
              <a:t>matriz</a:t>
            </a:r>
            <a:r>
              <a:rPr lang="en-US" sz="1400" b="1" dirty="0" smtClean="0">
                <a:solidFill>
                  <a:srgbClr val="000000"/>
                </a:solidFill>
                <a:latin typeface="Arial Black" pitchFamily="34" charset="0"/>
              </a:rPr>
              <a:t> )</a:t>
            </a:r>
            <a:endParaRPr lang="en-US" sz="1400" b="1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 Black" pitchFamily="34" charset="0"/>
              </a:rPr>
              <a:t>Resina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 Black" pitchFamily="34" charset="0"/>
              </a:rPr>
              <a:t>o </a:t>
            </a:r>
            <a:r>
              <a:rPr lang="en-US" sz="2400" b="1" dirty="0" err="1">
                <a:solidFill>
                  <a:srgbClr val="000000"/>
                </a:solidFill>
                <a:latin typeface="Arial Black" pitchFamily="34" charset="0"/>
              </a:rPr>
              <a:t>matriz</a:t>
            </a:r>
            <a:endParaRPr lang="en-US" sz="2400" b="1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3556" name="Picture 2" descr="U:\Photos\Training and Production at Clock Spring\Clock Spring Fibers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642063"/>
            <a:ext cx="3429000" cy="25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U:\Photos\Training and Production at Clock Spring\IMGA0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680147"/>
            <a:ext cx="3276600" cy="245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E6891-755B-4BAE-ADD1-430F33766447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pic>
        <p:nvPicPr>
          <p:cNvPr id="10" name="3 Imagen" descr="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6259513"/>
            <a:ext cx="5105400" cy="309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Repair of Steel Pipeline With Composite Materials</a:t>
            </a:r>
            <a:b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554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3586163" y="6586538"/>
            <a:ext cx="2133600" cy="141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708E4BA2-6499-4077-8BFF-8DD3D4406754}" type="slidenum">
              <a:rPr lang="en-US" sz="1000" smtClean="0">
                <a:solidFill>
                  <a:srgbClr val="40404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582613" y="685800"/>
            <a:ext cx="8364537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3200" b="1" i="1" u="sng" dirty="0" err="1">
                <a:solidFill>
                  <a:srgbClr val="000000"/>
                </a:solidFill>
                <a:latin typeface="Arial Black" pitchFamily="34" charset="0"/>
              </a:rPr>
              <a:t>Arquitectura</a:t>
            </a:r>
            <a:r>
              <a:rPr lang="en-US" sz="3200" b="1" i="1" u="sng" dirty="0">
                <a:solidFill>
                  <a:srgbClr val="000000"/>
                </a:solidFill>
                <a:latin typeface="Arial Black" pitchFamily="34" charset="0"/>
              </a:rPr>
              <a:t> de la </a:t>
            </a:r>
            <a:r>
              <a:rPr lang="en-US" sz="3200" b="1" i="1" u="sng" dirty="0" err="1">
                <a:solidFill>
                  <a:srgbClr val="000000"/>
                </a:solidFill>
                <a:latin typeface="Arial Black" pitchFamily="34" charset="0"/>
              </a:rPr>
              <a:t>Reparación</a:t>
            </a:r>
            <a:r>
              <a:rPr lang="en-US" sz="3200" b="1" i="1" u="sng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sz="3200" b="1" i="1" u="sng" dirty="0" smtClean="0">
                <a:solidFill>
                  <a:srgbClr val="000000"/>
                </a:solidFill>
                <a:latin typeface="Arial Black" pitchFamily="34" charset="0"/>
              </a:rPr>
              <a:t>de </a:t>
            </a:r>
            <a:r>
              <a:rPr lang="en-US" sz="3200" b="1" i="1" u="sng" dirty="0" err="1">
                <a:solidFill>
                  <a:srgbClr val="000000"/>
                </a:solidFill>
                <a:latin typeface="Arial Black" pitchFamily="34" charset="0"/>
              </a:rPr>
              <a:t>Compuesto</a:t>
            </a:r>
            <a:endParaRPr lang="en-US" sz="3200" b="1" i="1" u="sng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endParaRPr lang="en-US" sz="2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EJEMPLOS de  </a:t>
            </a:r>
            <a:r>
              <a:rPr lang="en-US" sz="2400" b="1" dirty="0" err="1" smtClean="0">
                <a:solidFill>
                  <a:srgbClr val="000000"/>
                </a:solidFill>
                <a:latin typeface="Arial Black" pitchFamily="34" charset="0"/>
              </a:rPr>
              <a:t>Fibras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de </a:t>
            </a:r>
            <a:r>
              <a:rPr lang="en-US" sz="2400" b="1" dirty="0" err="1" smtClean="0">
                <a:solidFill>
                  <a:srgbClr val="000000"/>
                </a:solidFill>
                <a:latin typeface="Arial Black" pitchFamily="34" charset="0"/>
              </a:rPr>
              <a:t>Refuerzo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defTabSz="457200"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E6891-755B-4BAE-ADD1-430F33766447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pic>
        <p:nvPicPr>
          <p:cNvPr id="10" name="3 Imagen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My Documents\Presentations\PEMEX\PEMEXPHOTOS\P1010007.JPG"/>
          <p:cNvPicPr>
            <a:picLocks noChangeAspect="1" noChangeArrowheads="1"/>
          </p:cNvPicPr>
          <p:nvPr/>
        </p:nvPicPr>
        <p:blipFill>
          <a:blip r:embed="rId4" cstate="print"/>
          <a:srcRect l="35924" t="7333" r="9579" b="7333"/>
          <a:stretch>
            <a:fillRect/>
          </a:stretch>
        </p:blipFill>
        <p:spPr bwMode="auto">
          <a:xfrm>
            <a:off x="762000" y="2895600"/>
            <a:ext cx="2057400" cy="241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990600" y="5715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Arial Black" pitchFamily="34" charset="0"/>
              </a:rPr>
              <a:t>E-</a:t>
            </a:r>
            <a:r>
              <a:rPr lang="es-AR" b="1" dirty="0" err="1" smtClean="0">
                <a:latin typeface="Arial Black" pitchFamily="34" charset="0"/>
              </a:rPr>
              <a:t>glass</a:t>
            </a:r>
            <a:endParaRPr lang="es-AR" b="1" dirty="0">
              <a:latin typeface="Arial Black" pitchFamily="34" charset="0"/>
            </a:endParaRPr>
          </a:p>
        </p:txBody>
      </p:sp>
      <p:pic>
        <p:nvPicPr>
          <p:cNvPr id="13" name="Picture 6" descr="C:\My Documents\Presentations\PEMEX\PEMEXPHOTOS\P9120011.JPG"/>
          <p:cNvPicPr>
            <a:picLocks noChangeAspect="1" noChangeArrowheads="1"/>
          </p:cNvPicPr>
          <p:nvPr/>
        </p:nvPicPr>
        <p:blipFill>
          <a:blip r:embed="rId5" cstate="print"/>
          <a:srcRect l="36000" r="14000" b="2000"/>
          <a:stretch>
            <a:fillRect/>
          </a:stretch>
        </p:blipFill>
        <p:spPr bwMode="auto">
          <a:xfrm>
            <a:off x="3429000" y="2819400"/>
            <a:ext cx="1752600" cy="257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My Documents\Presentations\PEMEX\PEMEXPHOTOS\P9120012.JPG"/>
          <p:cNvPicPr>
            <a:picLocks noChangeAspect="1" noChangeArrowheads="1"/>
          </p:cNvPicPr>
          <p:nvPr/>
        </p:nvPicPr>
        <p:blipFill>
          <a:blip r:embed="rId6" cstate="print"/>
          <a:srcRect l="21875" t="12500" r="9375" b="19444"/>
          <a:stretch>
            <a:fillRect/>
          </a:stretch>
        </p:blipFill>
        <p:spPr bwMode="auto">
          <a:xfrm>
            <a:off x="5867400" y="2667000"/>
            <a:ext cx="1828800" cy="135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3581400" y="55626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Fibras : 23 micrones de </a:t>
            </a:r>
            <a:r>
              <a:rPr lang="es-AR" b="1" dirty="0" err="1" smtClean="0"/>
              <a:t>diametro</a:t>
            </a:r>
            <a:r>
              <a:rPr lang="es-AR" b="1" dirty="0" smtClean="0"/>
              <a:t> </a:t>
            </a:r>
          </a:p>
          <a:p>
            <a:r>
              <a:rPr lang="es-AR" b="1" dirty="0" smtClean="0"/>
              <a:t>4000 fibras forman una madeja</a:t>
            </a:r>
            <a:endParaRPr lang="es-AR" b="1" dirty="0"/>
          </a:p>
        </p:txBody>
      </p:sp>
      <p:pic>
        <p:nvPicPr>
          <p:cNvPr id="16" name="Picture 4" descr="C:\My Documents\Presentations\PEMEX\PEMEXPHOTOS\P9120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1910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6259513"/>
            <a:ext cx="5105400" cy="309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Repair of Steel Pipeline With Composite Materials</a:t>
            </a:r>
            <a:b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554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3200400" y="5486400"/>
            <a:ext cx="2133600" cy="2936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404040"/>
                </a:solidFill>
                <a:latin typeface="Arial Black" pitchFamily="34" charset="0"/>
                <a:cs typeface="Arial" charset="0"/>
              </a:rPr>
              <a:t>Tela</a:t>
            </a:r>
            <a:r>
              <a:rPr lang="en-US" sz="2400" dirty="0" smtClean="0">
                <a:solidFill>
                  <a:srgbClr val="404040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404040"/>
                </a:solidFill>
                <a:latin typeface="Arial Black" pitchFamily="34" charset="0"/>
                <a:cs typeface="Arial" charset="0"/>
              </a:rPr>
              <a:t>tejida</a:t>
            </a:r>
            <a:endParaRPr lang="en-US" sz="2400" dirty="0" smtClean="0">
              <a:solidFill>
                <a:srgbClr val="40404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81000" y="685800"/>
            <a:ext cx="8364537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3200" b="1" i="1" u="sng" dirty="0" err="1">
                <a:solidFill>
                  <a:srgbClr val="000000"/>
                </a:solidFill>
                <a:latin typeface="Arial Black" pitchFamily="34" charset="0"/>
              </a:rPr>
              <a:t>Arquitectura</a:t>
            </a:r>
            <a:r>
              <a:rPr lang="en-US" sz="3200" b="1" i="1" u="sng" dirty="0">
                <a:solidFill>
                  <a:srgbClr val="000000"/>
                </a:solidFill>
                <a:latin typeface="Arial Black" pitchFamily="34" charset="0"/>
              </a:rPr>
              <a:t> de la </a:t>
            </a:r>
            <a:r>
              <a:rPr lang="en-US" sz="3200" b="1" i="1" u="sng" dirty="0" err="1">
                <a:solidFill>
                  <a:srgbClr val="000000"/>
                </a:solidFill>
                <a:latin typeface="Arial Black" pitchFamily="34" charset="0"/>
              </a:rPr>
              <a:t>Reparación</a:t>
            </a:r>
            <a:r>
              <a:rPr lang="en-US" sz="3200" b="1" i="1" u="sng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sz="3200" b="1" i="1" u="sng" dirty="0" smtClean="0">
                <a:solidFill>
                  <a:srgbClr val="000000"/>
                </a:solidFill>
                <a:latin typeface="Arial Black" pitchFamily="34" charset="0"/>
              </a:rPr>
              <a:t>de </a:t>
            </a:r>
            <a:r>
              <a:rPr lang="en-US" sz="3200" b="1" i="1" u="sng" dirty="0" err="1">
                <a:solidFill>
                  <a:srgbClr val="000000"/>
                </a:solidFill>
                <a:latin typeface="Arial Black" pitchFamily="34" charset="0"/>
              </a:rPr>
              <a:t>Compuesto</a:t>
            </a:r>
            <a:endParaRPr lang="en-US" sz="3200" b="1" i="1" u="sng" dirty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endParaRPr lang="en-US" sz="2400" b="1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EJEMPLOS de  </a:t>
            </a:r>
            <a:r>
              <a:rPr lang="en-US" sz="2400" b="1" dirty="0" err="1" smtClean="0">
                <a:solidFill>
                  <a:srgbClr val="000000"/>
                </a:solidFill>
                <a:latin typeface="Arial Black" pitchFamily="34" charset="0"/>
              </a:rPr>
              <a:t>Fibras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de </a:t>
            </a:r>
            <a:r>
              <a:rPr lang="en-US" sz="2400" b="1" dirty="0" err="1" smtClean="0">
                <a:solidFill>
                  <a:srgbClr val="000000"/>
                </a:solidFill>
                <a:latin typeface="Arial Black" pitchFamily="34" charset="0"/>
              </a:rPr>
              <a:t>Refuerzo</a:t>
            </a:r>
            <a:r>
              <a:rPr lang="en-US" sz="2400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defTabSz="457200"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  <a:p>
            <a:pPr algn="ctr" defTabSz="457200"/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E6891-755B-4BAE-ADD1-430F33766447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pic>
        <p:nvPicPr>
          <p:cNvPr id="10" name="3 Imagen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990600" y="5715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b="1" dirty="0">
              <a:latin typeface="Arial Black" pitchFamily="34" charset="0"/>
            </a:endParaRPr>
          </a:p>
        </p:txBody>
      </p:sp>
      <p:pic>
        <p:nvPicPr>
          <p:cNvPr id="16" name="Picture 6" descr="C:\My Documents\Presentations\PEMEX\PEMEXPHOTOS\P1010004.JPG"/>
          <p:cNvPicPr>
            <a:picLocks noChangeAspect="1" noChangeArrowheads="1"/>
          </p:cNvPicPr>
          <p:nvPr/>
        </p:nvPicPr>
        <p:blipFill>
          <a:blip r:embed="rId4" cstate="print"/>
          <a:srcRect l="35963" t="10001" r="12000" b="10001"/>
          <a:stretch>
            <a:fillRect/>
          </a:stretch>
        </p:blipFill>
        <p:spPr bwMode="auto">
          <a:xfrm>
            <a:off x="1295400" y="2514600"/>
            <a:ext cx="2138258" cy="246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C:\My Documents\Presentations\PEMEX\PEMEXPHOTOS\P1010002.JPG"/>
          <p:cNvPicPr>
            <a:picLocks noChangeAspect="1" noChangeArrowheads="1"/>
          </p:cNvPicPr>
          <p:nvPr/>
        </p:nvPicPr>
        <p:blipFill>
          <a:blip r:embed="rId5" cstate="print"/>
          <a:srcRect l="33368" t="10001" r="6000" b="19638"/>
          <a:stretch>
            <a:fillRect/>
          </a:stretch>
        </p:blipFill>
        <p:spPr bwMode="auto">
          <a:xfrm>
            <a:off x="4191000" y="2438400"/>
            <a:ext cx="3048000" cy="265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6259513"/>
            <a:ext cx="5105400" cy="309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Repair of Steel Pipeline With Composite Materials</a:t>
            </a:r>
            <a:b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362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3586163" y="6586538"/>
            <a:ext cx="2133600" cy="141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CD030FD-60E4-4A63-876E-B79210878F49}" type="slidenum">
              <a:rPr lang="en-US" sz="1000" smtClean="0">
                <a:solidFill>
                  <a:srgbClr val="40404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81000" y="838200"/>
            <a:ext cx="8381999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s-ES" sz="2000" b="1" i="1" u="sng" dirty="0" smtClean="0">
                <a:latin typeface="Arial Black" pitchFamily="34" charset="0"/>
              </a:rPr>
              <a:t>Propósitos típicos de una  </a:t>
            </a:r>
            <a:r>
              <a:rPr lang="es-ES" sz="2000" b="1" i="1" u="sng" dirty="0">
                <a:latin typeface="Arial Black" pitchFamily="34" charset="0"/>
              </a:rPr>
              <a:t>Reparación </a:t>
            </a:r>
            <a:r>
              <a:rPr lang="es-ES" sz="2000" b="1" i="1" u="sng" dirty="0" smtClean="0">
                <a:latin typeface="Arial Black" pitchFamily="34" charset="0"/>
              </a:rPr>
              <a:t>con desarrollo de Ingeniería</a:t>
            </a:r>
            <a:endParaRPr lang="en-US" sz="2000" b="1" i="1" u="sng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Restaurar la capacidad de transporte  del ducto</a:t>
            </a:r>
          </a:p>
          <a:p>
            <a:pPr defTabSz="457200"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Limitar el  abultamiento y deformación en la tubería</a:t>
            </a:r>
          </a:p>
          <a:p>
            <a:pPr defTabSz="457200"/>
            <a:r>
              <a:rPr lang="es-ES" dirty="0" smtClean="0">
                <a:solidFill>
                  <a:srgbClr val="000000"/>
                </a:solidFill>
                <a:latin typeface="Arial Black" pitchFamily="34" charset="0"/>
              </a:rPr>
              <a:t>  dañada</a:t>
            </a:r>
          </a:p>
          <a:p>
            <a:pPr defTabSz="457200">
              <a:buFont typeface="Arial" charset="0"/>
              <a:buChar char="•"/>
            </a:pPr>
            <a:endParaRPr lang="en-US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Proteger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tubería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</a:rPr>
              <a:t>corroída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por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acción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continua de la</a:t>
            </a:r>
          </a:p>
          <a:p>
            <a:pPr defTabSz="457200"/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corrosión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</a:rPr>
              <a:t>externa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 .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  <a:p>
            <a:pPr marL="742950" lvl="1" indent="-285750"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5364" name="Picture 2" descr="U:\Photos\Pipelines\pg1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657600"/>
            <a:ext cx="1981200" cy="264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 descr="U:\Photos\Pipelines\DSC0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733800"/>
            <a:ext cx="32623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93CE95-3EEE-4133-802B-3D4570A54B79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pic>
        <p:nvPicPr>
          <p:cNvPr id="10" name="3 Imagen" descr="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6259513"/>
            <a:ext cx="5105400" cy="309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Repair of Steel Pipeline With Composite Materials</a:t>
            </a:r>
            <a:b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410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3586163" y="6586538"/>
            <a:ext cx="2133600" cy="141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B2E84DB7-32C6-46D5-8B47-DE1EE9E5C93A}" type="slidenum">
              <a:rPr lang="en-US" sz="1000" smtClean="0">
                <a:solidFill>
                  <a:srgbClr val="40404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457200" y="914400"/>
            <a:ext cx="8216900" cy="53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lnSpc>
                <a:spcPct val="115000"/>
              </a:lnSpc>
            </a:pPr>
            <a:r>
              <a:rPr lang="en-US" sz="3200" b="1" i="1" u="sng" dirty="0" err="1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Reparación</a:t>
            </a:r>
            <a:r>
              <a:rPr lang="en-US" sz="3200" b="1" i="1" u="sng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: </a:t>
            </a:r>
            <a:r>
              <a:rPr lang="en-US" sz="3200" b="1" i="1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Permanente </a:t>
            </a:r>
            <a:r>
              <a:rPr lang="en-US" sz="3200" b="1" i="1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Vs. </a:t>
            </a:r>
            <a:r>
              <a:rPr lang="en-US" sz="3200" b="1" i="1" dirty="0" err="1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Temporaria</a:t>
            </a:r>
            <a:r>
              <a:rPr lang="en-US" sz="3200" b="1" i="1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¿?</a:t>
            </a:r>
            <a:endParaRPr lang="en-US" sz="32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defTabSz="457200">
              <a:buFont typeface="Arial" charset="0"/>
              <a:buChar char="•"/>
            </a:pPr>
            <a:r>
              <a:rPr lang="es-ES" dirty="0" smtClean="0"/>
              <a:t> </a:t>
            </a:r>
            <a:r>
              <a:rPr lang="es-ES" dirty="0" smtClean="0">
                <a:latin typeface="Arial Black" pitchFamily="34" charset="0"/>
                <a:cs typeface="Arial" pitchFamily="34" charset="0"/>
              </a:rPr>
              <a:t>Puede </a:t>
            </a:r>
            <a:r>
              <a:rPr lang="es-ES" dirty="0">
                <a:latin typeface="Arial Black" pitchFamily="34" charset="0"/>
                <a:cs typeface="Arial" pitchFamily="34" charset="0"/>
              </a:rPr>
              <a:t>depender del propietario de los activos o de un </a:t>
            </a:r>
            <a:endParaRPr lang="es-ES" dirty="0" smtClean="0">
              <a:latin typeface="Arial Black" pitchFamily="34" charset="0"/>
              <a:cs typeface="Arial" pitchFamily="34" charset="0"/>
            </a:endParaRPr>
          </a:p>
          <a:p>
            <a:pPr defTabSz="457200"/>
            <a:r>
              <a:rPr lang="es-ES" dirty="0" smtClean="0">
                <a:latin typeface="Arial Black" pitchFamily="34" charset="0"/>
                <a:cs typeface="Arial" pitchFamily="34" charset="0"/>
              </a:rPr>
              <a:t>  regulador</a:t>
            </a:r>
          </a:p>
          <a:p>
            <a:pPr defTabSz="457200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s-ES" dirty="0" smtClean="0">
                <a:latin typeface="Arial Black" pitchFamily="34" charset="0"/>
                <a:cs typeface="Arial" pitchFamily="34" charset="0"/>
              </a:rPr>
              <a:t> Refuerzos </a:t>
            </a:r>
            <a:r>
              <a:rPr lang="es-ES" dirty="0">
                <a:latin typeface="Arial Black" pitchFamily="34" charset="0"/>
                <a:cs typeface="Arial" pitchFamily="34" charset="0"/>
              </a:rPr>
              <a:t>de acero adecuadamente </a:t>
            </a:r>
            <a:r>
              <a:rPr lang="es-ES" dirty="0" smtClean="0">
                <a:latin typeface="Arial Black" pitchFamily="34" charset="0"/>
                <a:cs typeface="Arial" pitchFamily="34" charset="0"/>
              </a:rPr>
              <a:t>diseñados </a:t>
            </a:r>
            <a:r>
              <a:rPr lang="es-ES" dirty="0">
                <a:latin typeface="Arial Black" pitchFamily="34" charset="0"/>
                <a:cs typeface="Arial" pitchFamily="34" charset="0"/>
              </a:rPr>
              <a:t>e </a:t>
            </a:r>
            <a:r>
              <a:rPr lang="es-ES" dirty="0" smtClean="0">
                <a:latin typeface="Arial Black" pitchFamily="34" charset="0"/>
                <a:cs typeface="Arial" pitchFamily="34" charset="0"/>
              </a:rPr>
              <a:t>instalados,</a:t>
            </a:r>
          </a:p>
          <a:p>
            <a:pPr defTabSz="457200"/>
            <a:r>
              <a:rPr lang="es-ES" dirty="0" smtClean="0">
                <a:latin typeface="Arial Black" pitchFamily="34" charset="0"/>
                <a:cs typeface="Arial" pitchFamily="34" charset="0"/>
              </a:rPr>
              <a:t>  </a:t>
            </a:r>
            <a:r>
              <a:rPr lang="es-ES" dirty="0">
                <a:latin typeface="Arial Black" pitchFamily="34" charset="0"/>
                <a:cs typeface="Arial" pitchFamily="34" charset="0"/>
              </a:rPr>
              <a:t>pueden </a:t>
            </a:r>
            <a:r>
              <a:rPr lang="es-ES" dirty="0" smtClean="0">
                <a:latin typeface="Arial Black" pitchFamily="34" charset="0"/>
                <a:cs typeface="Arial" pitchFamily="34" charset="0"/>
              </a:rPr>
              <a:t>ser  permanentes</a:t>
            </a:r>
          </a:p>
          <a:p>
            <a:pPr defTabSz="457200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defTabSz="457200">
              <a:buFont typeface="Arial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ES" dirty="0" err="1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Clock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Spring (un ejemplo de un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refuerzo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de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material  </a:t>
            </a:r>
          </a:p>
          <a:p>
            <a:pPr defTabSz="457200"/>
            <a:r>
              <a:rPr lang="es-ES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  compuesto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) puede 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ser una </a:t>
            </a:r>
            <a:r>
              <a:rPr lang="es-ES" dirty="0" err="1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reparacion</a:t>
            </a:r>
            <a:r>
              <a:rPr lang="es-ES" dirty="0" smtClean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   </a:t>
            </a:r>
            <a:r>
              <a:rPr lang="es-ES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permanente</a:t>
            </a:r>
            <a:endParaRPr lang="en-US" dirty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defTabSz="457200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defTabSz="457200"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“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Envolturas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“ 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de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compuesto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.  Vida </a:t>
            </a:r>
            <a:r>
              <a:rPr lang="en-US" dirty="0" err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útil</a:t>
            </a:r>
            <a:r>
              <a:rPr lang="en-US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prevista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solo 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hasta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20</a:t>
            </a:r>
          </a:p>
          <a:p>
            <a:pPr defTabSz="457200"/>
            <a:r>
              <a:rPr lang="en-US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años</a:t>
            </a:r>
            <a:endParaRPr lang="en-US" dirty="0" smtClean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defTabSz="457200"/>
            <a:endParaRPr lang="en-US" dirty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marL="742950" lvl="1" indent="-285750" defTabSz="457200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ASME PCC2</a:t>
            </a:r>
          </a:p>
          <a:p>
            <a:pPr marL="742950" lvl="1" indent="-285750" defTabSz="457200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 Black" pitchFamily="34" charset="0"/>
              </a:rPr>
              <a:t>ISO – TS24817</a:t>
            </a:r>
          </a:p>
          <a:p>
            <a:pPr marL="742950" lvl="1" indent="-285750" defTabSz="457200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SAEP 345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433A2-70CB-42C2-99EF-436833835FC0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pic>
        <p:nvPicPr>
          <p:cNvPr id="8" name="3 Imagen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6259513"/>
            <a:ext cx="5105400" cy="3095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Repair of Steel Pipeline With Composite Materials</a:t>
            </a:r>
            <a:b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458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3586163" y="6586538"/>
            <a:ext cx="2133600" cy="14128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BF608FC-CC55-4A40-8381-1D521E1FB79E}" type="slidenum">
              <a:rPr lang="en-US" sz="1000" smtClean="0">
                <a:solidFill>
                  <a:srgbClr val="40404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22263" y="854075"/>
            <a:ext cx="849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en-US" sz="2400" b="1" i="1" dirty="0">
                <a:latin typeface="Arial Black" pitchFamily="34" charset="0"/>
              </a:rPr>
              <a:t>Principio de </a:t>
            </a:r>
            <a:r>
              <a:rPr lang="en-US" sz="2400" b="1" i="1" dirty="0" err="1" smtClean="0">
                <a:latin typeface="Arial Black" pitchFamily="34" charset="0"/>
              </a:rPr>
              <a:t>Mitigación-Lineas</a:t>
            </a:r>
            <a:r>
              <a:rPr lang="en-US" sz="2400" b="1" i="1" dirty="0" smtClean="0">
                <a:latin typeface="Arial Black" pitchFamily="34" charset="0"/>
              </a:rPr>
              <a:t> de </a:t>
            </a:r>
            <a:r>
              <a:rPr lang="en-US" sz="2400" b="1" i="1" dirty="0" err="1" smtClean="0">
                <a:latin typeface="Arial Black" pitchFamily="34" charset="0"/>
              </a:rPr>
              <a:t>Transmision</a:t>
            </a:r>
            <a:endParaRPr lang="en-US" sz="2400" b="1" i="1" dirty="0">
              <a:latin typeface="Arial Black" pitchFamily="34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71600"/>
            <a:ext cx="662940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11364-96A2-40F9-867E-5919342E42C4}" type="datetime1">
              <a:rPr lang="en-AU" smtClean="0"/>
              <a:pPr>
                <a:defRPr/>
              </a:pPr>
              <a:t>21/05/2014</a:t>
            </a:fld>
            <a:endParaRPr lang="en-US"/>
          </a:p>
        </p:txBody>
      </p:sp>
      <p:pic>
        <p:nvPicPr>
          <p:cNvPr id="9" name="3 Imagen" descr="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76200"/>
            <a:ext cx="9001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1082</Words>
  <Application>Microsoft Office PowerPoint</Application>
  <PresentationFormat>Presentación en pantalla (4:3)</PresentationFormat>
  <Paragraphs>545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1_Office Theme</vt:lpstr>
      <vt:lpstr>Repair of Steel Pipelines with Composite Material </vt:lpstr>
      <vt:lpstr>Repair of Steel Pipeline With Composite Materials </vt:lpstr>
      <vt:lpstr>Repair of Steel Pipeline With Composite Materials </vt:lpstr>
      <vt:lpstr>Repair of Steel Pipeline With Composite Materials </vt:lpstr>
      <vt:lpstr>Repair of Steel Pipeline With Composite Materials </vt:lpstr>
      <vt:lpstr>Repair of Steel Pipeline With Composite Materials </vt:lpstr>
      <vt:lpstr>Repair of Steel Pipeline With Composite Materials </vt:lpstr>
      <vt:lpstr>Repair of Steel Pipeline With Composite Materials </vt:lpstr>
      <vt:lpstr>Repair of Steel Pipeline With Composite Materials </vt:lpstr>
      <vt:lpstr>Repair of Steel Pipeline With Composite Materials </vt:lpstr>
      <vt:lpstr>Repair of Steel Pipeline With Composite Materials </vt:lpstr>
      <vt:lpstr>Repair of Steel Pipeline With Composite Materials </vt:lpstr>
      <vt:lpstr>Repair of Steel Pipeline With Composite Materials </vt:lpstr>
      <vt:lpstr>Repair of Steel Pipeline With Composite Materials </vt:lpstr>
      <vt:lpstr>Repair of Steel Pipeline With Composite Materials </vt:lpstr>
      <vt:lpstr>Repair of Steel Pipeline With Composite Materials </vt:lpstr>
      <vt:lpstr>Repair of Steel Pipeline With Composite Materials </vt:lpstr>
      <vt:lpstr>Repair of Steel Pipeline With Composite Materials </vt:lpstr>
      <vt:lpstr>Repair of Steel Pipeline With Composite Materials </vt:lpstr>
      <vt:lpstr>Repair of Steel Pipeline With Composite Materials </vt:lpstr>
      <vt:lpstr>Repair of Steel Pipeline With Composite Materials </vt:lpstr>
      <vt:lpstr>Repair of Steel Pipeline With Composite Materials </vt:lpstr>
      <vt:lpstr>Repair of Steel Pipeline With Composite Materials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Repair of Steel Pipelines with Composite Material</dc:title>
  <dc:creator>Buddy</dc:creator>
  <cp:lastModifiedBy>NB Claudio</cp:lastModifiedBy>
  <cp:revision>53</cp:revision>
  <dcterms:created xsi:type="dcterms:W3CDTF">2014-04-24T18:17:25Z</dcterms:created>
  <dcterms:modified xsi:type="dcterms:W3CDTF">2014-05-21T05:38:09Z</dcterms:modified>
</cp:coreProperties>
</file>