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0" r:id="rId4"/>
    <p:sldId id="27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  <p:sldId id="269" r:id="rId18"/>
    <p:sldId id="270" r:id="rId19"/>
    <p:sldId id="277" r:id="rId20"/>
    <p:sldId id="267" r:id="rId21"/>
    <p:sldId id="278" r:id="rId22"/>
    <p:sldId id="268" r:id="rId23"/>
  </p:sldIdLst>
  <p:sldSz cx="9144000" cy="6858000" type="screen4x3"/>
  <p:notesSz cx="6797675" cy="9926638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74600" autoAdjust="0"/>
  </p:normalViewPr>
  <p:slideViewPr>
    <p:cSldViewPr>
      <p:cViewPr varScale="1">
        <p:scale>
          <a:sx n="70" d="100"/>
          <a:sy n="70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ASODUCTOS\INTEGRIDAD\CONGRESOS&amp;VIAJES\2014_IAPG_CONGRESO_DE_INTEGRIDAD\038_Trabajo\FIGURAS\FIGURA_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ASODUCTOS\INTEGRIDAD\CONGRESOS&amp;VIAJES\2014_IAPG_CONGRESO_DE_INTEGRIDAD\038_Trabajo\FIGURAS\FIGURA_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ASODUCTOS\INTEGRIDAD\CONGRESOS&amp;VIAJES\2014_IAPG_CONGRESO_DE_INTEGRIDAD\038_Trabajo\FIGURAS\FIGURA_0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ASODUCTOS\INTEGRIDAD\CONGRESOS&amp;VIAJES\2014_IAPG_CONGRESO_DE_INTEGRIDAD\038_Trabajo\FIGURAS\FIGURA_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/>
              <a:t>Periodo 1992 - 1997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9944448"/>
        <c:axId val="89926272"/>
      </c:barChart>
      <c:valAx>
        <c:axId val="89926272"/>
        <c:scaling>
          <c:orientation val="minMax"/>
          <c:max val="8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9944448"/>
        <c:crosses val="autoZero"/>
        <c:crossBetween val="between"/>
        <c:majorUnit val="200"/>
      </c:valAx>
      <c:catAx>
        <c:axId val="89944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es-AR"/>
          </a:p>
        </c:txPr>
        <c:crossAx val="899262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/>
              <a:t>Periodo 1992 - 1997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effectLst>
                      <a:glow rad="139700">
                        <a:srgbClr val="FFFF00">
                          <a:alpha val="40000"/>
                        </a:srgbClr>
                      </a:glow>
                    </a:effectLst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Hoja1!$A$3:$A$5</c:f>
              <c:strCache>
                <c:ptCount val="3"/>
                <c:pt idx="0">
                  <c:v>Reemplazo de Cañeria (km)</c:v>
                </c:pt>
                <c:pt idx="1">
                  <c:v>Recobertura (km)</c:v>
                </c:pt>
                <c:pt idx="2">
                  <c:v>Colocación de Monturas (Cantidad)</c:v>
                </c:pt>
              </c:strCache>
            </c:strRef>
          </c:cat>
          <c:val>
            <c:numRef>
              <c:f>Hoja1!$D$3:$D$5</c:f>
              <c:numCache>
                <c:formatCode>General</c:formatCode>
                <c:ptCount val="3"/>
                <c:pt idx="0">
                  <c:v>317</c:v>
                </c:pt>
                <c:pt idx="1">
                  <c:v>112</c:v>
                </c:pt>
                <c:pt idx="2">
                  <c:v>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219264"/>
        <c:axId val="92217728"/>
      </c:barChart>
      <c:valAx>
        <c:axId val="92217728"/>
        <c:scaling>
          <c:orientation val="minMax"/>
          <c:max val="8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219264"/>
        <c:crosses val="autoZero"/>
        <c:crossBetween val="between"/>
        <c:majorUnit val="200"/>
      </c:valAx>
      <c:catAx>
        <c:axId val="92219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es-AR"/>
          </a:p>
        </c:txPr>
        <c:crossAx val="922177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/>
              <a:t>Periodo 1998 - 2010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effectLst>
                      <a:glow rad="139700">
                        <a:srgbClr val="FFFF00">
                          <a:alpha val="40000"/>
                        </a:srgbClr>
                      </a:glow>
                    </a:effectLst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Hoja1!$A$3:$A$5</c:f>
              <c:strCache>
                <c:ptCount val="3"/>
                <c:pt idx="0">
                  <c:v>Equipo Protección Catódica (Cantidad)</c:v>
                </c:pt>
                <c:pt idx="1">
                  <c:v>Recobertura (km)</c:v>
                </c:pt>
                <c:pt idx="2">
                  <c:v>Colocación de Monturas (Cantidad)</c:v>
                </c:pt>
              </c:strCache>
            </c:strRef>
          </c:cat>
          <c:val>
            <c:numRef>
              <c:f>Hoja1!$D$3:$D$5</c:f>
              <c:numCache>
                <c:formatCode>General</c:formatCode>
                <c:ptCount val="3"/>
                <c:pt idx="0">
                  <c:v>208</c:v>
                </c:pt>
                <c:pt idx="1">
                  <c:v>341</c:v>
                </c:pt>
                <c:pt idx="2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281472"/>
        <c:axId val="92279936"/>
      </c:barChart>
      <c:valAx>
        <c:axId val="92279936"/>
        <c:scaling>
          <c:orientation val="minMax"/>
          <c:max val="8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281472"/>
        <c:crosses val="autoZero"/>
        <c:crossBetween val="between"/>
        <c:majorUnit val="200"/>
      </c:valAx>
      <c:catAx>
        <c:axId val="922814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es-AR"/>
          </a:p>
        </c:txPr>
        <c:crossAx val="922799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/>
              <a:t>Periodo 2011 - Actualidad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effectLst>
                      <a:glow rad="139700">
                        <a:srgbClr val="FFFF00">
                          <a:alpha val="40000"/>
                        </a:srgbClr>
                      </a:glow>
                    </a:effectLst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Hoja1!$A$3:$A$5</c:f>
              <c:strCache>
                <c:ptCount val="3"/>
                <c:pt idx="0">
                  <c:v>Equipo Protección Catódica (Cantidad)</c:v>
                </c:pt>
                <c:pt idx="1">
                  <c:v>Recobertura (km)</c:v>
                </c:pt>
                <c:pt idx="2">
                  <c:v>Colocación de Monturas (Cantidad)</c:v>
                </c:pt>
              </c:strCache>
            </c:strRef>
          </c:cat>
          <c:val>
            <c:numRef>
              <c:f>Hoja1!$D$3:$D$5</c:f>
              <c:numCache>
                <c:formatCode>General</c:formatCode>
                <c:ptCount val="3"/>
                <c:pt idx="0">
                  <c:v>17</c:v>
                </c:pt>
                <c:pt idx="1">
                  <c:v>24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607616"/>
        <c:axId val="92327296"/>
      </c:barChart>
      <c:valAx>
        <c:axId val="92327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607616"/>
        <c:crosses val="autoZero"/>
        <c:crossBetween val="between"/>
      </c:valAx>
      <c:catAx>
        <c:axId val="92607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es-AR"/>
          </a:p>
        </c:txPr>
        <c:crossAx val="923272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6AA5A-8221-44DA-B75B-CBF1644097CD}" type="datetimeFigureOut">
              <a:rPr lang="es-AR" smtClean="0"/>
              <a:t>20/05/2014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6DF3-8B4C-477B-A249-6DEA91A616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944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58E29-099C-41DA-BE09-4E68EFEB51BC}" type="datetimeFigureOut">
              <a:rPr lang="es-AR" smtClean="0"/>
              <a:t>20/05/2014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A6F0-2A9E-41DF-9BC0-DC3A1FF55C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803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197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TGS adecuo su proceso de gestión de corrosión para focalizar</a:t>
            </a:r>
            <a:r>
              <a:rPr lang="es-AR" baseline="0" dirty="0" smtClean="0"/>
              <a:t>se en esos casos o segmentos particulares que aun demuestran actividad.</a:t>
            </a:r>
          </a:p>
          <a:p>
            <a:r>
              <a:rPr lang="es-AR" baseline="0" dirty="0" smtClean="0"/>
              <a:t>- Base de Análisis</a:t>
            </a:r>
          </a:p>
          <a:p>
            <a:r>
              <a:rPr lang="es-AR" baseline="0" dirty="0" smtClean="0"/>
              <a:t>- Equipos conformados para analizar</a:t>
            </a:r>
          </a:p>
          <a:p>
            <a:r>
              <a:rPr lang="es-AR" baseline="0" dirty="0" smtClean="0"/>
              <a:t>- Camino ordenado para asegurar el proceso de gestión</a:t>
            </a:r>
          </a:p>
          <a:p>
            <a:r>
              <a:rPr lang="es-AR" baseline="0" dirty="0" smtClean="0"/>
              <a:t>- Evaluar la performance del Modelo y mejorarlo continuamente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235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Se apoya sobra una base de datos GIS,</a:t>
            </a:r>
            <a:r>
              <a:rPr lang="es-AR" baseline="0" dirty="0" smtClean="0"/>
              <a:t> que integra todos los datos del sistema</a:t>
            </a:r>
          </a:p>
          <a:p>
            <a:endParaRPr lang="es-AR" baseline="0" dirty="0" smtClean="0"/>
          </a:p>
          <a:p>
            <a:r>
              <a:rPr lang="es-AR" baseline="0" dirty="0" smtClean="0"/>
              <a:t>Aplicando las recomendaciones practicas y normas de la industria, MAS el conocimiento y experiencia de TGS, se desarrolla una aplicación que genera una hoja de análisis – </a:t>
            </a:r>
            <a:r>
              <a:rPr lang="es-AR" baseline="0" dirty="0" err="1" smtClean="0"/>
              <a:t>Graficos</a:t>
            </a:r>
            <a:r>
              <a:rPr lang="es-AR" baseline="0" dirty="0" smtClean="0"/>
              <a:t> alineados en función de distancia y categorizaciones de los datos en niveles de severidad.</a:t>
            </a:r>
          </a:p>
          <a:p>
            <a:endParaRPr lang="es-AR" baseline="0" dirty="0" smtClean="0"/>
          </a:p>
          <a:p>
            <a:r>
              <a:rPr lang="es-AR" baseline="0" dirty="0" smtClean="0"/>
              <a:t>Un breve pasaje por esta hoja de estudio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5347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4889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1485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763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Esta hoja de estudio conforma una estructura de análisis de Riesgo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0570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De esa segmentación de riesgo, se conforman</a:t>
            </a:r>
            <a:r>
              <a:rPr lang="es-AR" baseline="0" dirty="0" smtClean="0"/>
              <a:t> los planes de integridad</a:t>
            </a:r>
          </a:p>
          <a:p>
            <a:pPr marL="171450" indent="-171450">
              <a:buFontTx/>
              <a:buChar char="-"/>
            </a:pPr>
            <a:r>
              <a:rPr lang="es-AR" baseline="0" dirty="0" smtClean="0"/>
              <a:t>Estudios</a:t>
            </a:r>
          </a:p>
          <a:p>
            <a:pPr marL="171450" indent="-171450">
              <a:buFontTx/>
              <a:buChar char="-"/>
            </a:pPr>
            <a:r>
              <a:rPr lang="es-AR" baseline="0" dirty="0" smtClean="0"/>
              <a:t>Obras</a:t>
            </a:r>
          </a:p>
          <a:p>
            <a:pPr marL="171450" indent="-171450">
              <a:buFontTx/>
              <a:buChar char="-"/>
            </a:pPr>
            <a:r>
              <a:rPr lang="es-AR" baseline="0" dirty="0" err="1" smtClean="0"/>
              <a:t>etc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7535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TGS</a:t>
            </a:r>
            <a:r>
              <a:rPr lang="es-AR" baseline="0" dirty="0" smtClean="0"/>
              <a:t> posee dos equipos</a:t>
            </a:r>
          </a:p>
          <a:p>
            <a:pPr marL="171450" indent="-171450">
              <a:buFontTx/>
              <a:buChar char="-"/>
            </a:pPr>
            <a:r>
              <a:rPr lang="es-AR" baseline="0" dirty="0" smtClean="0"/>
              <a:t>Integridad, Análisis y planes</a:t>
            </a:r>
          </a:p>
          <a:p>
            <a:pPr marL="171450" indent="-171450">
              <a:buFontTx/>
              <a:buChar char="-"/>
            </a:pPr>
            <a:r>
              <a:rPr lang="es-AR" baseline="0" dirty="0" smtClean="0"/>
              <a:t>Servicios, Las bases, que ejecutan las tareas. Aquí hay especialistas, como la gente de PA.</a:t>
            </a:r>
          </a:p>
          <a:p>
            <a:pPr marL="0" indent="0">
              <a:buFontTx/>
              <a:buNone/>
            </a:pPr>
            <a:r>
              <a:rPr lang="es-AR" baseline="0" dirty="0" smtClean="0"/>
              <a:t>Se integran al equipo de análisis.</a:t>
            </a:r>
          </a:p>
          <a:p>
            <a:pPr marL="0" indent="0">
              <a:buFontTx/>
              <a:buNone/>
            </a:pPr>
            <a:endParaRPr lang="es-AR" baseline="0" dirty="0" smtClean="0"/>
          </a:p>
          <a:p>
            <a:pPr marL="0" indent="0">
              <a:buFontTx/>
              <a:buNone/>
            </a:pPr>
            <a:r>
              <a:rPr lang="es-AR" baseline="0" dirty="0" smtClean="0"/>
              <a:t>Si es necesario realizar estudios y tareas en tramos cortos, son realizados por este equipo</a:t>
            </a:r>
          </a:p>
          <a:p>
            <a:pPr marL="0" indent="0">
              <a:buFontTx/>
              <a:buNone/>
            </a:pPr>
            <a:r>
              <a:rPr lang="es-AR" baseline="0" dirty="0" smtClean="0"/>
              <a:t>Versatilidad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7601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Ordena las diferentes etapas del proceso. Asegura que se cumpla cada una de ellas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5160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560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11 bases de mantenimiento,</a:t>
            </a:r>
            <a:r>
              <a:rPr lang="es-AR" baseline="0" dirty="0" smtClean="0"/>
              <a:t> cada una con especialistas en PA, Oficial de Gasoducto, soldadores</a:t>
            </a:r>
            <a:endParaRPr lang="es-AR" dirty="0" smtClean="0"/>
          </a:p>
          <a:p>
            <a:r>
              <a:rPr lang="es-AR" dirty="0" smtClean="0"/>
              <a:t>Revestimiento</a:t>
            </a:r>
            <a:r>
              <a:rPr lang="es-AR" baseline="0" dirty="0" smtClean="0"/>
              <a:t> en mal estado.</a:t>
            </a:r>
          </a:p>
          <a:p>
            <a:r>
              <a:rPr lang="es-AR" baseline="0" dirty="0" smtClean="0"/>
              <a:t>De mayor requerimiento de recursos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6612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14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5763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947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En</a:t>
            </a:r>
            <a:r>
              <a:rPr lang="es-AR" baseline="0" dirty="0" smtClean="0"/>
              <a:t> TGS se evidenciaron varios casos de </a:t>
            </a:r>
            <a:r>
              <a:rPr lang="es-AR" baseline="0" dirty="0" err="1" smtClean="0"/>
              <a:t>anomalia</a:t>
            </a:r>
            <a:r>
              <a:rPr lang="es-AR" baseline="0" dirty="0" smtClean="0"/>
              <a:t>, y es corrosión externa la mas relevante.</a:t>
            </a:r>
          </a:p>
          <a:p>
            <a:r>
              <a:rPr lang="es-AR" baseline="0" dirty="0" smtClean="0"/>
              <a:t>Mayor aparición de casos</a:t>
            </a:r>
          </a:p>
          <a:p>
            <a:endParaRPr lang="es-AR" baseline="0" dirty="0" smtClean="0"/>
          </a:p>
          <a:p>
            <a:r>
              <a:rPr lang="es-AR" baseline="0" dirty="0" err="1" smtClean="0"/>
              <a:t>Tambien</a:t>
            </a:r>
            <a:r>
              <a:rPr lang="es-AR" baseline="0" dirty="0" smtClean="0"/>
              <a:t> existen otras que van sumando casos, como Daños por terceros y SCC.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408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Los programas</a:t>
            </a:r>
            <a:r>
              <a:rPr lang="es-AR" baseline="0" dirty="0" smtClean="0"/>
              <a:t> de integridad en TGS se adecuaron en el tiempo, sin embargo siempre contemplo</a:t>
            </a:r>
          </a:p>
          <a:p>
            <a:pPr marL="171450" indent="-171450">
              <a:buFontTx/>
              <a:buChar char="-"/>
            </a:pPr>
            <a:r>
              <a:rPr lang="es-AR" baseline="0" dirty="0" smtClean="0"/>
              <a:t>ILI con MFL como </a:t>
            </a:r>
            <a:r>
              <a:rPr lang="es-AR" baseline="0" dirty="0" err="1" smtClean="0"/>
              <a:t>metodologia</a:t>
            </a:r>
            <a:r>
              <a:rPr lang="es-AR" baseline="0" dirty="0" smtClean="0"/>
              <a:t> de evaluación</a:t>
            </a:r>
          </a:p>
          <a:p>
            <a:pPr marL="171450" indent="-171450">
              <a:buFontTx/>
              <a:buChar char="-"/>
            </a:pPr>
            <a:r>
              <a:rPr lang="es-AR" baseline="0" dirty="0" smtClean="0"/>
              <a:t>Mitigar inmediatamente toda </a:t>
            </a:r>
            <a:r>
              <a:rPr lang="es-AR" baseline="0" dirty="0" err="1" smtClean="0"/>
              <a:t>anomalia</a:t>
            </a:r>
            <a:r>
              <a:rPr lang="es-AR" baseline="0" dirty="0" smtClean="0"/>
              <a:t> severa</a:t>
            </a:r>
          </a:p>
          <a:p>
            <a:pPr marL="171450" indent="-171450">
              <a:buFontTx/>
              <a:buChar char="-"/>
            </a:pPr>
            <a:r>
              <a:rPr lang="es-AR" baseline="0" dirty="0" smtClean="0"/>
              <a:t>Monitorear y realizar verificaciones anuales</a:t>
            </a:r>
          </a:p>
          <a:p>
            <a:pPr marL="171450" indent="-171450">
              <a:buFontTx/>
              <a:buChar char="-"/>
            </a:pPr>
            <a:r>
              <a:rPr lang="es-AR" baseline="0" dirty="0" smtClean="0"/>
              <a:t>Optimizar el sistema de </a:t>
            </a:r>
            <a:r>
              <a:rPr lang="es-AR" baseline="0" dirty="0" err="1" smtClean="0"/>
              <a:t>Prot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Catodica</a:t>
            </a:r>
            <a:r>
              <a:rPr lang="es-AR" baseline="0" dirty="0" smtClean="0"/>
              <a:t> con mas equipos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842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Basados</a:t>
            </a:r>
            <a:r>
              <a:rPr lang="es-AR" baseline="0" dirty="0" smtClean="0"/>
              <a:t> en </a:t>
            </a:r>
            <a:r>
              <a:rPr lang="es-AR" baseline="0" dirty="0" err="1" smtClean="0"/>
              <a:t>Inspeccion</a:t>
            </a:r>
            <a:r>
              <a:rPr lang="es-AR" baseline="0" dirty="0" smtClean="0"/>
              <a:t> Interna de Alta Resolución</a:t>
            </a:r>
          </a:p>
          <a:p>
            <a:r>
              <a:rPr lang="es-AR" baseline="0" dirty="0" smtClean="0"/>
              <a:t>Sus resultados eran la base para los planes de Acción</a:t>
            </a:r>
          </a:p>
          <a:p>
            <a:endParaRPr lang="es-AR" baseline="0" dirty="0" smtClean="0"/>
          </a:p>
          <a:p>
            <a:r>
              <a:rPr lang="es-AR" baseline="0" dirty="0" err="1" smtClean="0"/>
              <a:t>Metodos</a:t>
            </a:r>
            <a:r>
              <a:rPr lang="es-AR" baseline="0" dirty="0" smtClean="0"/>
              <a:t> de </a:t>
            </a:r>
            <a:r>
              <a:rPr lang="es-AR" baseline="0" dirty="0" err="1" smtClean="0"/>
              <a:t>remediacion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implementables</a:t>
            </a:r>
            <a:r>
              <a:rPr lang="es-AR" baseline="0" dirty="0" smtClean="0"/>
              <a:t> en aquel escenario, muy </a:t>
            </a:r>
            <a:r>
              <a:rPr lang="es-AR" baseline="0" dirty="0" err="1" smtClean="0"/>
              <a:t>dificiles</a:t>
            </a:r>
            <a:r>
              <a:rPr lang="es-AR" baseline="0" dirty="0" smtClean="0"/>
              <a:t> de aplicar HOY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361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Se continuo evaluando</a:t>
            </a:r>
            <a:r>
              <a:rPr lang="es-AR" baseline="0" dirty="0" smtClean="0"/>
              <a:t> con Inspecciones internas</a:t>
            </a:r>
          </a:p>
          <a:p>
            <a:r>
              <a:rPr lang="es-AR" baseline="0" dirty="0" smtClean="0"/>
              <a:t>Resultados diferentes a las primeras inspecciones – Ver curva</a:t>
            </a:r>
          </a:p>
          <a:p>
            <a:r>
              <a:rPr lang="es-AR" baseline="0" dirty="0" smtClean="0"/>
              <a:t>Pocos defectos </a:t>
            </a:r>
            <a:r>
              <a:rPr lang="es-AR" baseline="0" dirty="0" err="1" smtClean="0"/>
              <a:t>criticos</a:t>
            </a:r>
            <a:endParaRPr lang="es-AR" baseline="0" dirty="0" smtClean="0"/>
          </a:p>
          <a:p>
            <a:r>
              <a:rPr lang="es-AR" baseline="0" dirty="0" smtClean="0"/>
              <a:t>Se realizaron obras, ya no enfocadas a Reparar, sino a Mejorar el sistema de Protección Catódica.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311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De 2011 a la actualidad – entre 4 y 5</a:t>
            </a:r>
            <a:r>
              <a:rPr lang="es-AR" baseline="0" dirty="0" smtClean="0"/>
              <a:t>° inspección interna</a:t>
            </a:r>
          </a:p>
          <a:p>
            <a:r>
              <a:rPr lang="es-AR" baseline="0" dirty="0" smtClean="0"/>
              <a:t>Explicar la curva – Pocas indicaciones que requieren acción inmediata</a:t>
            </a:r>
          </a:p>
          <a:p>
            <a:endParaRPr lang="es-AR" baseline="0" dirty="0" smtClean="0"/>
          </a:p>
          <a:p>
            <a:r>
              <a:rPr lang="es-AR" baseline="0" dirty="0" smtClean="0"/>
              <a:t>Efecto de la mejora en Protección Catódica</a:t>
            </a:r>
          </a:p>
          <a:p>
            <a:endParaRPr lang="es-AR" baseline="0" dirty="0" smtClean="0"/>
          </a:p>
          <a:p>
            <a:r>
              <a:rPr lang="es-AR" dirty="0" err="1" smtClean="0"/>
              <a:t>Recoberturas</a:t>
            </a:r>
            <a:r>
              <a:rPr lang="es-AR" dirty="0" smtClean="0"/>
              <a:t> tramos</a:t>
            </a:r>
            <a:r>
              <a:rPr lang="es-AR" baseline="0" dirty="0" smtClean="0"/>
              <a:t> cortos – </a:t>
            </a:r>
            <a:r>
              <a:rPr lang="es-AR" baseline="0" dirty="0" err="1" smtClean="0"/>
              <a:t>Analisis</a:t>
            </a:r>
            <a:r>
              <a:rPr lang="es-AR" baseline="0" dirty="0" smtClean="0"/>
              <a:t> mas profundo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537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Además de</a:t>
            </a:r>
            <a:r>
              <a:rPr lang="es-AR" baseline="0" dirty="0" smtClean="0"/>
              <a:t> las inspecciones internas, se refuerza el programa con estudios.</a:t>
            </a:r>
          </a:p>
          <a:p>
            <a:endParaRPr lang="es-AR" baseline="0" dirty="0" smtClean="0"/>
          </a:p>
          <a:p>
            <a:r>
              <a:rPr lang="es-AR" baseline="0" dirty="0" smtClean="0"/>
              <a:t>Se utilizan en análisis mas complejos – Proyección de crecimiento de las anomalías activas que generan los planes anuales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8032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Hasta aquí, el balance de los programas implementados es:</a:t>
            </a:r>
          </a:p>
          <a:p>
            <a:endParaRPr lang="es-AR" dirty="0" smtClean="0"/>
          </a:p>
          <a:p>
            <a:r>
              <a:rPr lang="es-AR" dirty="0" smtClean="0"/>
              <a:t>Disminución</a:t>
            </a:r>
            <a:r>
              <a:rPr lang="es-AR" baseline="0" dirty="0" smtClean="0"/>
              <a:t> de los índices de criticidad, concentraciones</a:t>
            </a:r>
          </a:p>
          <a:p>
            <a:r>
              <a:rPr lang="es-AR" baseline="0" dirty="0" smtClean="0"/>
              <a:t>Siguen existiendo casos particulares que requieren de mitigación</a:t>
            </a:r>
          </a:p>
          <a:p>
            <a:r>
              <a:rPr lang="es-AR" baseline="0" dirty="0" smtClean="0"/>
              <a:t>Ante cualquier falla en la protección catódica o sumatoria de otra amenaza pueden reactivar el proceso corrosivo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A6F0-2A9E-41DF-9BC0-DC3A1FF55C29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614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ADFE-3BED-4DAE-AD05-D8F07E02B5F0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DC14-A71D-46D4-B4FC-E689B7902B2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617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48F9-DCBC-4F7E-A87E-467B85D21744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0FB9-2669-40F4-B0F1-9E7E3371594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268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DBA9-8E3F-4184-B7D1-0B8BD85339EB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3A161-C815-456A-92D2-5A2ADE79B36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319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5B80-1E3B-4146-8AAF-82416A1F09A2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073F-55D1-4503-B59E-74C08CBC9F1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035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97F8-8088-493A-A0C4-F19D87C79B3B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D4C5-B052-4C80-978A-445FA8770FA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785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955E-8FEC-45AB-800B-11426E6503E0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32A1-8D87-4393-9F93-9350AF677F0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040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E8E84-DC33-4A1C-862C-07E8BF28A9C2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0A93-B6C6-48AB-9B42-18A882E4EFC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443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39B5-B050-426C-89CD-6E11F0D9B65B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4EDD-CE31-4858-858A-847C4219CA3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086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E54C-2630-41CA-8FE1-D1515AA46F5B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41AD-A4DB-4CE8-8739-E50AB3A5283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850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AF2F-18C2-4820-A389-03F0BBFCB291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6461-14E2-4DC1-BD23-7C4B9A141B3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74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2920-1272-4AFF-B9C9-25B96F9EF70A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D007-82FD-4DD7-B1C6-16215DE397B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387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CC7F57-3FA4-4D3B-9B10-3F9C3BF9B005}" type="datetimeFigureOut">
              <a:rPr lang="es-AR"/>
              <a:pPr>
                <a:defRPr/>
              </a:pPr>
              <a:t>20/05/2014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00FFE-EB05-44D6-9F38-0C22BB0A5D3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emf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.png"/><Relationship Id="rId5" Type="http://schemas.openxmlformats.org/officeDocument/2006/relationships/image" Target="../media/image14.jpeg"/><Relationship Id="rId10" Type="http://schemas.openxmlformats.org/officeDocument/2006/relationships/chart" Target="../charts/chart2.xml"/><Relationship Id="rId4" Type="http://schemas.openxmlformats.org/officeDocument/2006/relationships/image" Target="../media/image13.jpe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23.png"/><Relationship Id="rId10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27584" y="1484784"/>
            <a:ext cx="7496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sz="4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Evaluación de Corrosión Externa en Gasoductos de TGS</a:t>
            </a:r>
            <a:endParaRPr lang="es-ES_tradnl" sz="42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827584" y="4812248"/>
            <a:ext cx="74961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Autor: Fabián Lara</a:t>
            </a:r>
          </a:p>
          <a:p>
            <a:pPr algn="ctr">
              <a:spcBef>
                <a:spcPct val="50000"/>
              </a:spcBef>
              <a:defRPr/>
            </a:pPr>
            <a:r>
              <a:rPr lang="es-ES_tradnl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de Gasoductos</a:t>
            </a:r>
            <a:endParaRPr lang="es-ES_tradnl" sz="2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028" descr="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1443"/>
            <a:ext cx="69850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67544" y="1484784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del nuevo Modelo de gestión de corrosión externa, basado en 4 etapas (subprocesos) </a:t>
            </a:r>
            <a:r>
              <a:rPr lang="es-ES_tradnl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revisionables</a:t>
            </a: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tiempo.</a:t>
            </a:r>
            <a:endParaRPr lang="es-ES_tradn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 del Programa de Integridad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755576" y="4204320"/>
            <a:ext cx="7848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6600">
                <a:alpha val="5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AR" sz="1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Enfocado a</a:t>
            </a:r>
            <a:endParaRPr lang="es-ES" altLang="es-AR" sz="1400" dirty="0">
              <a:solidFill>
                <a:srgbClr val="0033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773832" y="2663552"/>
            <a:ext cx="2141984" cy="126950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y Plataforma de Análisis</a:t>
            </a:r>
            <a:endParaRPr lang="es-ES" altLang="es-AR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646040" y="2663552"/>
            <a:ext cx="2141984" cy="126950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4518856" y="2663552"/>
            <a:ext cx="2213384" cy="1269504"/>
          </a:xfrm>
          <a:prstGeom prst="chevron">
            <a:avLst>
              <a:gd name="adj" fmla="val 27679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6462464" y="2663552"/>
            <a:ext cx="2141984" cy="126950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</a:t>
            </a:r>
            <a:r>
              <a:rPr lang="es-ES" altLang="es-A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Proceso</a:t>
            </a:r>
          </a:p>
        </p:txBody>
      </p:sp>
      <p:sp>
        <p:nvSpPr>
          <p:cNvPr id="2" name="1 Llamada de flecha hacia arriba"/>
          <p:cNvSpPr/>
          <p:nvPr/>
        </p:nvSpPr>
        <p:spPr>
          <a:xfrm>
            <a:off x="755576" y="4628288"/>
            <a:ext cx="2358008" cy="1969064"/>
          </a:xfrm>
          <a:prstGeom prst="upArrowCallout">
            <a:avLst>
              <a:gd name="adj1" fmla="val 7310"/>
              <a:gd name="adj2" fmla="val 7310"/>
              <a:gd name="adj3" fmla="val 14892"/>
              <a:gd name="adj4" fmla="val 78876"/>
            </a:avLst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AR" sz="1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Cumplimiento: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 O</a:t>
            </a:r>
          </a:p>
          <a:p>
            <a:pPr algn="ctr"/>
            <a:endParaRPr lang="es-AR" sz="16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21 Llamada de flecha hacia arriba"/>
          <p:cNvSpPr/>
          <p:nvPr/>
        </p:nvSpPr>
        <p:spPr>
          <a:xfrm>
            <a:off x="3491880" y="4603440"/>
            <a:ext cx="2358008" cy="1993912"/>
          </a:xfrm>
          <a:prstGeom prst="upArrowCallout">
            <a:avLst>
              <a:gd name="adj1" fmla="val 7310"/>
              <a:gd name="adj2" fmla="val 7310"/>
              <a:gd name="adj3" fmla="val 14892"/>
              <a:gd name="adj4" fmla="val 78876"/>
            </a:avLst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AR" sz="1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Profundizar análisis: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ILI’s</a:t>
            </a:r>
            <a:endParaRPr lang="es-AR" sz="16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Evaluaciones Directas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Modelos</a:t>
            </a:r>
          </a:p>
        </p:txBody>
      </p:sp>
      <p:sp>
        <p:nvSpPr>
          <p:cNvPr id="23" name="22 Llamada de flecha hacia arriba"/>
          <p:cNvSpPr/>
          <p:nvPr/>
        </p:nvSpPr>
        <p:spPr>
          <a:xfrm>
            <a:off x="6246440" y="4603440"/>
            <a:ext cx="2358008" cy="1993912"/>
          </a:xfrm>
          <a:prstGeom prst="upArrowCallout">
            <a:avLst>
              <a:gd name="adj1" fmla="val 7310"/>
              <a:gd name="adj2" fmla="val 7310"/>
              <a:gd name="adj3" fmla="val 14892"/>
              <a:gd name="adj4" fmla="val 78876"/>
            </a:avLst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AR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Recobertura</a:t>
            </a:r>
            <a:endParaRPr lang="es-AR" sz="16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Reparaciones</a:t>
            </a:r>
          </a:p>
        </p:txBody>
      </p:sp>
      <p:pic>
        <p:nvPicPr>
          <p:cNvPr id="19" name="Picture 1028" descr="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6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754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y Plataforma de Análisis</a:t>
            </a:r>
            <a:endParaRPr lang="es-ES" altLang="es-AR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50202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518856" y="1484784"/>
            <a:ext cx="2213384" cy="576064"/>
          </a:xfrm>
          <a:prstGeom prst="chevron">
            <a:avLst>
              <a:gd name="adj" fmla="val 27679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606480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</a:t>
            </a:r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Proceso</a:t>
            </a:r>
          </a:p>
        </p:txBody>
      </p:sp>
      <p:sp>
        <p:nvSpPr>
          <p:cNvPr id="14" name="13 Elipse"/>
          <p:cNvSpPr/>
          <p:nvPr/>
        </p:nvSpPr>
        <p:spPr>
          <a:xfrm>
            <a:off x="1115616" y="3216744"/>
            <a:ext cx="2658605" cy="2088232"/>
          </a:xfrm>
          <a:prstGeom prst="ellipse">
            <a:avLst/>
          </a:prstGeom>
          <a:noFill/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5"/>
          <p:cNvSpPr>
            <a:spLocks noChangeAspect="1" noChangeArrowheads="1"/>
          </p:cNvSpPr>
          <p:nvPr/>
        </p:nvSpPr>
        <p:spPr bwMode="auto">
          <a:xfrm>
            <a:off x="1251520" y="3928113"/>
            <a:ext cx="23843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1400" dirty="0" smtClean="0">
                <a:solidFill>
                  <a:srgbClr val="00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Recolección e integración </a:t>
            </a:r>
            <a:r>
              <a:rPr lang="es-ES" sz="1400" dirty="0">
                <a:solidFill>
                  <a:srgbClr val="00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datos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611560" y="2322451"/>
            <a:ext cx="11144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AR" sz="1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de Datos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2744892" y="2568672"/>
            <a:ext cx="1467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AR" sz="1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Diagramas de Línea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3235699" y="4512888"/>
            <a:ext cx="11922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s-AR" sz="1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Legajos de Integridad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75" y="4879809"/>
            <a:ext cx="1233101" cy="107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6" y="2496664"/>
            <a:ext cx="1056528" cy="1331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71" y="2784696"/>
            <a:ext cx="1715105" cy="1033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12888"/>
            <a:ext cx="1714739" cy="815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1 CuadroTexto"/>
          <p:cNvSpPr txBox="1">
            <a:spLocks noChangeArrowheads="1"/>
          </p:cNvSpPr>
          <p:nvPr/>
        </p:nvSpPr>
        <p:spPr bwMode="auto">
          <a:xfrm>
            <a:off x="539552" y="4482691"/>
            <a:ext cx="4267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AR" sz="1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</a:t>
            </a:r>
          </a:p>
        </p:txBody>
      </p:sp>
      <p:sp>
        <p:nvSpPr>
          <p:cNvPr id="24" name="23 Cheurón"/>
          <p:cNvSpPr/>
          <p:nvPr/>
        </p:nvSpPr>
        <p:spPr>
          <a:xfrm>
            <a:off x="4788024" y="3469944"/>
            <a:ext cx="504056" cy="180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67544" y="2226682"/>
            <a:ext cx="3960440" cy="45184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81274"/>
            <a:ext cx="2967762" cy="4374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" name="26 Rectángulo redondeado"/>
          <p:cNvSpPr/>
          <p:nvPr/>
        </p:nvSpPr>
        <p:spPr>
          <a:xfrm>
            <a:off x="632541" y="6032607"/>
            <a:ext cx="179385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 O – NAG 100</a:t>
            </a:r>
            <a:endParaRPr lang="es-A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469138" y="6033895"/>
            <a:ext cx="1782979" cy="2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NACE SP 502</a:t>
            </a:r>
            <a:endParaRPr lang="es-A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626190" y="6291143"/>
            <a:ext cx="1800201" cy="2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ASME B31.8S</a:t>
            </a:r>
            <a:endParaRPr lang="es-A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2469138" y="6291167"/>
            <a:ext cx="1782979" cy="2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Experiencia de TGS</a:t>
            </a:r>
            <a:endParaRPr lang="es-A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 del Programa de Integridad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3" name="Picture 1028" descr="LOGO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9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754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y Plataforma de Análisis</a:t>
            </a:r>
            <a:endParaRPr lang="es-ES" altLang="es-AR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50202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518856" y="1484784"/>
            <a:ext cx="2213384" cy="576064"/>
          </a:xfrm>
          <a:prstGeom prst="chevron">
            <a:avLst>
              <a:gd name="adj" fmla="val 27679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606480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</a:t>
            </a:r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Proceso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83" y="2165910"/>
            <a:ext cx="5609282" cy="227120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83" y="4581128"/>
            <a:ext cx="5609281" cy="2192660"/>
          </a:xfrm>
          <a:prstGeom prst="rect">
            <a:avLst/>
          </a:prstGeom>
        </p:spPr>
      </p:pic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26031" y="2404053"/>
            <a:ext cx="300580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Inspecciones Internas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vance corrosivo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Indicaciones criticas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Relación revestimiento con superficies corroída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 del Programa de Integridad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028" descr="LOGO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Abrir llave"/>
          <p:cNvSpPr/>
          <p:nvPr/>
        </p:nvSpPr>
        <p:spPr>
          <a:xfrm>
            <a:off x="3563888" y="2404053"/>
            <a:ext cx="134888" cy="41212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Abrir llave"/>
          <p:cNvSpPr/>
          <p:nvPr/>
        </p:nvSpPr>
        <p:spPr>
          <a:xfrm flipH="1">
            <a:off x="3986808" y="2420888"/>
            <a:ext cx="134888" cy="41212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Abrir llave"/>
          <p:cNvSpPr/>
          <p:nvPr/>
        </p:nvSpPr>
        <p:spPr>
          <a:xfrm>
            <a:off x="5454352" y="2404053"/>
            <a:ext cx="134888" cy="41212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Abrir llave"/>
          <p:cNvSpPr/>
          <p:nvPr/>
        </p:nvSpPr>
        <p:spPr>
          <a:xfrm flipH="1">
            <a:off x="6021288" y="2420888"/>
            <a:ext cx="134888" cy="41212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Abrir llave"/>
          <p:cNvSpPr/>
          <p:nvPr/>
        </p:nvSpPr>
        <p:spPr>
          <a:xfrm>
            <a:off x="6390456" y="2404053"/>
            <a:ext cx="134888" cy="41212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Abrir llave"/>
          <p:cNvSpPr/>
          <p:nvPr/>
        </p:nvSpPr>
        <p:spPr>
          <a:xfrm flipH="1">
            <a:off x="6813376" y="2420888"/>
            <a:ext cx="134888" cy="41212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4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754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y Plataforma de Análisis</a:t>
            </a:r>
            <a:endParaRPr lang="es-ES" altLang="es-AR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50202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518856" y="1484784"/>
            <a:ext cx="2213384" cy="576064"/>
          </a:xfrm>
          <a:prstGeom prst="chevron">
            <a:avLst>
              <a:gd name="adj" fmla="val 27679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606480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</a:t>
            </a:r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Proceso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75720"/>
            <a:ext cx="5611489" cy="159112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3"/>
          <a:stretch/>
        </p:blipFill>
        <p:spPr>
          <a:xfrm>
            <a:off x="3131840" y="3781909"/>
            <a:ext cx="5611489" cy="3031467"/>
          </a:xfrm>
          <a:prstGeom prst="rect">
            <a:avLst/>
          </a:prstGeom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 del Programa de Integridad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26031" y="2404053"/>
            <a:ext cx="300580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Terreno y Protección Catódica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Agresividad del suelo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Niveles de polarización en periodo evaluado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 y disponibilidad de UPCCI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Tasas de corrosión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Histórico de polarización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CIS &amp; DCVG</a:t>
            </a:r>
          </a:p>
        </p:txBody>
      </p:sp>
      <p:pic>
        <p:nvPicPr>
          <p:cNvPr id="16" name="Picture 1028" descr="LOGO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4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754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y Plataforma de Análisis</a:t>
            </a:r>
            <a:endParaRPr lang="es-ES" altLang="es-AR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50202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518856" y="1484784"/>
            <a:ext cx="2213384" cy="576064"/>
          </a:xfrm>
          <a:prstGeom prst="chevron">
            <a:avLst>
              <a:gd name="adj" fmla="val 27679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606480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</a:t>
            </a:r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Proceso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83" y="2169074"/>
            <a:ext cx="5632029" cy="131764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83" y="3573016"/>
            <a:ext cx="5636577" cy="2101384"/>
          </a:xfrm>
          <a:prstGeom prst="rect">
            <a:avLst/>
          </a:prstGeom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 del Programa de Integridad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26031" y="2404053"/>
            <a:ext cx="30058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Tareas de Mitigación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 históricos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 remanentes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2744" y="3719934"/>
            <a:ext cx="300580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 sensibles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Factores a la consecuencia de una falla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Clases, SI, Casas e instalaciones</a:t>
            </a:r>
          </a:p>
        </p:txBody>
      </p:sp>
      <p:pic>
        <p:nvPicPr>
          <p:cNvPr id="18" name="Picture 1028" descr="LOGO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0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754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y Plataforma de Análisis</a:t>
            </a:r>
            <a:endParaRPr lang="es-ES" altLang="es-AR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50202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518856" y="1484784"/>
            <a:ext cx="2213384" cy="576064"/>
          </a:xfrm>
          <a:prstGeom prst="chevron">
            <a:avLst>
              <a:gd name="adj" fmla="val 27679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606480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</a:t>
            </a:r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Proceso</a:t>
            </a:r>
          </a:p>
        </p:txBody>
      </p:sp>
      <p:pic>
        <p:nvPicPr>
          <p:cNvPr id="18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3438128" cy="460851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14" y="4869160"/>
            <a:ext cx="582218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 del Programa de Integridad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3"/>
          <a:stretch/>
        </p:blipFill>
        <p:spPr>
          <a:xfrm>
            <a:off x="3851920" y="2237824"/>
            <a:ext cx="4212801" cy="2275860"/>
          </a:xfrm>
          <a:prstGeom prst="rect">
            <a:avLst/>
          </a:prstGeom>
        </p:spPr>
      </p:pic>
      <p:sp>
        <p:nvSpPr>
          <p:cNvPr id="3" name="2 Cheurón"/>
          <p:cNvSpPr/>
          <p:nvPr/>
        </p:nvSpPr>
        <p:spPr>
          <a:xfrm flipH="1">
            <a:off x="3275856" y="2852936"/>
            <a:ext cx="288032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" name="21 Cheurón"/>
          <p:cNvSpPr/>
          <p:nvPr/>
        </p:nvSpPr>
        <p:spPr>
          <a:xfrm>
            <a:off x="2843808" y="5517232"/>
            <a:ext cx="288032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5" name="Picture 1028" descr="LOG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9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754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y Plataforma de Análisis</a:t>
            </a:r>
            <a:endParaRPr lang="es-ES" altLang="es-AR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50202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518856" y="1484784"/>
            <a:ext cx="2213384" cy="576064"/>
          </a:xfrm>
          <a:prstGeom prst="chevron">
            <a:avLst>
              <a:gd name="adj" fmla="val 27679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606480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</a:t>
            </a:r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Proceso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13792" y="2404053"/>
            <a:ext cx="6030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Segmentación de los niveles de Riesgo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Definición y planificación de planes de acción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16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 y tareas de integridad sujeto a revisión</a:t>
            </a:r>
            <a:endParaRPr lang="es-ES_tradnl" sz="16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5" y="3889728"/>
            <a:ext cx="8280970" cy="2275576"/>
          </a:xfrm>
          <a:prstGeom prst="rect">
            <a:avLst/>
          </a:prstGeom>
        </p:spPr>
      </p:pic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 del Programa de Integridad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028" descr="LOG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3528" y="2348880"/>
            <a:ext cx="74961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Conformación de un equipo de análisis integrando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 ingenieril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de campo idóneo y encargado de ejecutar y liderar los proyectos in situ</a:t>
            </a:r>
          </a:p>
          <a:p>
            <a:pPr>
              <a:spcBef>
                <a:spcPct val="50000"/>
              </a:spcBef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Logrando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Ampliación de la visión y capacidad de análisis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Sinergia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Versatilidad de recursos</a:t>
            </a:r>
            <a:endParaRPr lang="es-ES_tradn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754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y Plataforma de Análisis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50202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518856" y="1484784"/>
            <a:ext cx="2213384" cy="576064"/>
          </a:xfrm>
          <a:prstGeom prst="chevron">
            <a:avLst>
              <a:gd name="adj" fmla="val 27679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606480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</a:t>
            </a:r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Proceso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 del Programa de Integridad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028" descr="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9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754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y Plataforma de Análisis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50202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518856" y="1484784"/>
            <a:ext cx="2213384" cy="576064"/>
          </a:xfrm>
          <a:prstGeom prst="chevron">
            <a:avLst>
              <a:gd name="adj" fmla="val 27679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606480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</a:t>
            </a:r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Proceso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21472"/>
            <a:ext cx="5760640" cy="4320480"/>
          </a:xfrm>
          <a:prstGeom prst="rect">
            <a:avLst/>
          </a:prstGeom>
        </p:spPr>
      </p:pic>
      <p:sp>
        <p:nvSpPr>
          <p:cNvPr id="67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 del Programa de Integridad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67544" y="2132856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estructurado, ordenado y repetitivo</a:t>
            </a: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6974904" y="6269250"/>
            <a:ext cx="1989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Revisionable</a:t>
            </a:r>
            <a:endParaRPr lang="es-ES_tradnl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028" descr="LOG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0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3529" y="2276872"/>
            <a:ext cx="628295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Cumplimiento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programas de tareas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del modelo de análisis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Revisión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modelo y estructura de hoja de estudio, tanto en parámetros como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gráficos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evaluación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Revisión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y/o adecuación de plataforma informática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Revisión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y/o adecuación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estructura del proceso</a:t>
            </a:r>
            <a:endParaRPr lang="es-AR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Revisión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y/o adecuación de los parámetros y elementos de medición del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754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y Plataforma de Análisis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502024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518856" y="1484784"/>
            <a:ext cx="2213384" cy="576064"/>
          </a:xfrm>
          <a:prstGeom prst="chevron">
            <a:avLst>
              <a:gd name="adj" fmla="val 27679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606480" y="1484784"/>
            <a:ext cx="2141984" cy="576064"/>
          </a:xfrm>
          <a:prstGeom prst="chevron">
            <a:avLst>
              <a:gd name="adj" fmla="val 26786"/>
            </a:avLst>
          </a:prstGeom>
          <a:gradFill rotWithShape="0">
            <a:gsLst>
              <a:gs pos="0">
                <a:srgbClr val="99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CCCC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/>
          <a:p>
            <a:pPr algn="ctr"/>
            <a:r>
              <a:rPr lang="es-ES" altLang="es-A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del Proceso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 del Programa de Integridad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028" descr="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77072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851919" y="1641281"/>
            <a:ext cx="489654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de </a:t>
            </a: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9,000 </a:t>
            </a: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 de gasoductos</a:t>
            </a:r>
            <a:endParaRPr lang="es-ES_tradn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Principalmente Ø 24, 30 y 36 </a:t>
            </a: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pulgadas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</a:t>
            </a: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Mantenimiento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antiguo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de 40 años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Revestimiento Asfaltico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 requerimiento de inversión</a:t>
            </a:r>
            <a:endParaRPr lang="es-ES_tradn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2168"/>
            <a:ext cx="3595196" cy="5085184"/>
          </a:xfrm>
          <a:prstGeom prst="rect">
            <a:avLst/>
          </a:prstGeom>
        </p:spPr>
      </p:pic>
      <p:pic>
        <p:nvPicPr>
          <p:cNvPr id="11" name="Picture 1028" descr="LOG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8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67544" y="1735356"/>
            <a:ext cx="770485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Cumplimiento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planes de evaluación y/o mitigación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actores, ingenieriles y campo, en el proceso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performance del modelo respecto a sus resultados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Revisionar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modelo y la plataforma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informática</a:t>
            </a:r>
            <a:endParaRPr lang="es-AR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Retroalimentación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resultados en la base de datos y reinicio del proceso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Divulgación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información del proceso y sus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beneficios</a:t>
            </a:r>
            <a:endParaRPr lang="es-AR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Sustentabilidad del Modelo de Gestión de Corrosión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28" descr="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6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3528" y="1556792"/>
            <a:ext cx="813690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 aplicación de las mejores metodologías y/o tecnologías de evaluación no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suficiente para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comprender el proceso corrosivo</a:t>
            </a:r>
            <a:endParaRPr lang="es-AR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AR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Necesidad de un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gestión estructurado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predefinido</a:t>
            </a:r>
            <a:endParaRPr lang="es-AR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AR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Sinergia mediante la combinación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conocimiento ingenieril y la experiencia de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</a:t>
            </a:r>
            <a:endParaRPr lang="es-AR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AR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Medición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cumplimiento y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de los planes,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fundamental para identificar coherencia y/o desvíos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AR" sz="1200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modelo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estar sujeto a un proceso de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Auditoria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asegurar la mejora continua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28" descr="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6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27584" y="1196752"/>
            <a:ext cx="74961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sz="4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Evaluación de Corrosión Externa en Gasoductos de TGS</a:t>
            </a:r>
          </a:p>
          <a:p>
            <a:pPr algn="ctr">
              <a:spcBef>
                <a:spcPct val="50000"/>
              </a:spcBef>
              <a:defRPr/>
            </a:pPr>
            <a:r>
              <a:rPr lang="es-A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 por su Atención</a:t>
            </a:r>
          </a:p>
          <a:p>
            <a:pPr algn="ctr">
              <a:spcBef>
                <a:spcPct val="50000"/>
              </a:spcBef>
              <a:defRPr/>
            </a:pPr>
            <a:r>
              <a:rPr lang="es-AR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¿Preguntas?</a:t>
            </a:r>
            <a:endParaRPr lang="es-ES_tradnl" sz="4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827584" y="5231522"/>
            <a:ext cx="74961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Autor: Fabián Lara</a:t>
            </a:r>
          </a:p>
          <a:p>
            <a:pPr algn="ctr">
              <a:spcBef>
                <a:spcPct val="50000"/>
              </a:spcBef>
              <a:defRPr/>
            </a:pPr>
            <a:r>
              <a:rPr lang="es-ES_tradnl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 de Gasoductos</a:t>
            </a:r>
            <a:endParaRPr lang="es-ES_tradnl" sz="2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1028" descr="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8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3528" y="1556792"/>
            <a:ext cx="7496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Eventos en el sistema de TGS entre 1960 – 2013</a:t>
            </a:r>
            <a:endParaRPr lang="es-ES_tradn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" b="31259"/>
          <a:stretch/>
        </p:blipFill>
        <p:spPr>
          <a:xfrm>
            <a:off x="2262406" y="5498804"/>
            <a:ext cx="2391482" cy="1207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6" descr="I:\FOTOS REPARACION SALITRAL\PERDIDAS\DSC02486.JPG"/>
          <p:cNvPicPr>
            <a:picLocks noChangeAspect="1" noChangeArrowheads="1"/>
          </p:cNvPicPr>
          <p:nvPr/>
        </p:nvPicPr>
        <p:blipFill rotWithShape="1">
          <a:blip r:embed="rId5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 b="27533"/>
          <a:stretch/>
        </p:blipFill>
        <p:spPr bwMode="auto">
          <a:xfrm>
            <a:off x="4780488" y="5498803"/>
            <a:ext cx="2391482" cy="1207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7243"/>
            <a:ext cx="6643637" cy="287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31316" r="16883" b="10217"/>
          <a:stretch/>
        </p:blipFill>
        <p:spPr bwMode="auto">
          <a:xfrm>
            <a:off x="275048" y="5501617"/>
            <a:ext cx="1872208" cy="1226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20" y="5485155"/>
            <a:ext cx="1609881" cy="1228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Condición de Integridad y sus amenazas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028" descr="LOGO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0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3528" y="1556792"/>
            <a:ext cx="79928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TGS ha sostenido y garantizado permanentemente en sus programas de integridad: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Inspección Interna como evaluación de las líneas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Tareas de Remediación que aseguren la operación segura en el sistema y minimicen el impacto en el servicio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Continuo monitoreo del proceso corrosivo con intervenciones programadas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Optimizar </a:t>
            </a: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sistema de protección catódica</a:t>
            </a:r>
            <a:endParaRPr lang="es-ES_tradn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 de Gestión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17" y="5180015"/>
            <a:ext cx="1902345" cy="1273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26" y="5173661"/>
            <a:ext cx="1864042" cy="1278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54" y="5180015"/>
            <a:ext cx="1880179" cy="127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28" descr="LOG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2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3528" y="1556792"/>
            <a:ext cx="832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Primeras campañas de evaluación de corrosión y acciones mitigatorias</a:t>
            </a:r>
            <a:endParaRPr lang="es-ES_tradn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Programas de Integridad en TGS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hoj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12627" r="8107" b="20900"/>
          <a:stretch>
            <a:fillRect/>
          </a:stretch>
        </p:blipFill>
        <p:spPr bwMode="auto">
          <a:xfrm>
            <a:off x="370772" y="4330368"/>
            <a:ext cx="3798676" cy="2131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heurón"/>
          <p:cNvSpPr/>
          <p:nvPr/>
        </p:nvSpPr>
        <p:spPr>
          <a:xfrm>
            <a:off x="4313464" y="3342788"/>
            <a:ext cx="504056" cy="180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3" name="Picture 1033" descr="MVC-001F"/>
          <p:cNvPicPr>
            <a:picLocks noChangeAspect="1" noChangeArrowheads="1"/>
          </p:cNvPicPr>
          <p:nvPr/>
        </p:nvPicPr>
        <p:blipFill>
          <a:blip r:embed="rId5" cstate="print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54" y="5206411"/>
            <a:ext cx="1506216" cy="12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6" y="2266436"/>
            <a:ext cx="3119884" cy="157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0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06" y="5206412"/>
            <a:ext cx="812519" cy="12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r="15532"/>
          <a:stretch/>
        </p:blipFill>
        <p:spPr bwMode="auto">
          <a:xfrm>
            <a:off x="5058804" y="5206370"/>
            <a:ext cx="1247677" cy="124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4904276" y="2061306"/>
            <a:ext cx="3870684" cy="467460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Rectángulo redondeado"/>
          <p:cNvSpPr/>
          <p:nvPr/>
        </p:nvSpPr>
        <p:spPr>
          <a:xfrm>
            <a:off x="341276" y="2069976"/>
            <a:ext cx="3870684" cy="467460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Pentágono"/>
          <p:cNvSpPr/>
          <p:nvPr/>
        </p:nvSpPr>
        <p:spPr>
          <a:xfrm rot="5400000">
            <a:off x="2195736" y="3490572"/>
            <a:ext cx="288032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185623"/>
              </p:ext>
            </p:extLst>
          </p:nvPr>
        </p:nvGraphicFramePr>
        <p:xfrm>
          <a:off x="4872927" y="2015536"/>
          <a:ext cx="3844820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702046"/>
              </p:ext>
            </p:extLst>
          </p:nvPr>
        </p:nvGraphicFramePr>
        <p:xfrm>
          <a:off x="4904276" y="1988840"/>
          <a:ext cx="3870684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3" name="Picture 1028" descr="LOGO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0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23528" y="1556792"/>
            <a:ext cx="832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Segunda etapa de evaluación de corrosión y acciones mitigatorias</a:t>
            </a:r>
            <a:endParaRPr lang="es-ES_tradn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Programas de Integridad en TGS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4313464" y="3316092"/>
            <a:ext cx="504056" cy="180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6" y="2307980"/>
            <a:ext cx="3119884" cy="157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4904276" y="2097872"/>
            <a:ext cx="3870684" cy="467460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 redondeado"/>
          <p:cNvSpPr/>
          <p:nvPr/>
        </p:nvSpPr>
        <p:spPr>
          <a:xfrm>
            <a:off x="341276" y="2097872"/>
            <a:ext cx="3870684" cy="467460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Pentágono"/>
          <p:cNvSpPr/>
          <p:nvPr/>
        </p:nvSpPr>
        <p:spPr>
          <a:xfrm rot="5400000">
            <a:off x="2195736" y="3561612"/>
            <a:ext cx="288032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Picture 3" descr="hoja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12665" r="7829" b="20995"/>
          <a:stretch>
            <a:fillRect/>
          </a:stretch>
        </p:blipFill>
        <p:spPr bwMode="auto">
          <a:xfrm>
            <a:off x="371396" y="4371913"/>
            <a:ext cx="3798052" cy="2131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r="11122"/>
          <a:stretch/>
        </p:blipFill>
        <p:spPr bwMode="auto">
          <a:xfrm>
            <a:off x="6243025" y="5179715"/>
            <a:ext cx="1331366" cy="124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6699"/>
                    </a:gs>
                    <a:gs pos="50000">
                      <a:srgbClr val="48486D"/>
                    </a:gs>
                    <a:gs pos="100000">
                      <a:srgbClr val="6666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14101"/>
          <a:stretch/>
        </p:blipFill>
        <p:spPr bwMode="auto">
          <a:xfrm>
            <a:off x="5004048" y="5179715"/>
            <a:ext cx="1214417" cy="124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r="-1"/>
          <a:stretch/>
        </p:blipFill>
        <p:spPr bwMode="auto">
          <a:xfrm>
            <a:off x="7600494" y="5179715"/>
            <a:ext cx="1089450" cy="124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819348"/>
              </p:ext>
            </p:extLst>
          </p:nvPr>
        </p:nvGraphicFramePr>
        <p:xfrm>
          <a:off x="4914045" y="1988840"/>
          <a:ext cx="3860915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3" name="Picture 1028" descr="LOGO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heurón"/>
          <p:cNvSpPr/>
          <p:nvPr/>
        </p:nvSpPr>
        <p:spPr>
          <a:xfrm>
            <a:off x="4313464" y="3318284"/>
            <a:ext cx="504056" cy="180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904276" y="2100064"/>
            <a:ext cx="3870684" cy="467460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 redondeado"/>
          <p:cNvSpPr/>
          <p:nvPr/>
        </p:nvSpPr>
        <p:spPr>
          <a:xfrm>
            <a:off x="341276" y="2100064"/>
            <a:ext cx="3870684" cy="467460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Pentágono"/>
          <p:cNvSpPr/>
          <p:nvPr/>
        </p:nvSpPr>
        <p:spPr>
          <a:xfrm rot="5400000">
            <a:off x="2195736" y="3477048"/>
            <a:ext cx="288032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2" t="14518" r="10678" b="13751"/>
          <a:stretch/>
        </p:blipFill>
        <p:spPr bwMode="auto">
          <a:xfrm>
            <a:off x="497077" y="4283885"/>
            <a:ext cx="3528355" cy="2418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8" t="23553" r="49524" b="55228"/>
          <a:stretch>
            <a:fillRect/>
          </a:stretch>
        </p:blipFill>
        <p:spPr bwMode="auto">
          <a:xfrm>
            <a:off x="1193530" y="2216511"/>
            <a:ext cx="2311366" cy="1583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204095"/>
              </p:ext>
            </p:extLst>
          </p:nvPr>
        </p:nvGraphicFramePr>
        <p:xfrm>
          <a:off x="4904276" y="2060848"/>
          <a:ext cx="3869585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r="16799"/>
          <a:stretch/>
        </p:blipFill>
        <p:spPr bwMode="auto">
          <a:xfrm>
            <a:off x="7426668" y="5255515"/>
            <a:ext cx="1177780" cy="125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02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r="5125"/>
          <a:stretch/>
        </p:blipFill>
        <p:spPr bwMode="auto">
          <a:xfrm>
            <a:off x="6175226" y="5262500"/>
            <a:ext cx="1222226" cy="124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17545"/>
          <a:stretch/>
        </p:blipFill>
        <p:spPr bwMode="auto">
          <a:xfrm>
            <a:off x="5085581" y="5262500"/>
            <a:ext cx="1057276" cy="124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6699"/>
                    </a:gs>
                    <a:gs pos="50000">
                      <a:srgbClr val="48486D"/>
                    </a:gs>
                    <a:gs pos="100000">
                      <a:srgbClr val="6666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23528" y="1556792"/>
            <a:ext cx="832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Ultimas campañas de evaluación de corrosión y acciones mitigatorias</a:t>
            </a:r>
            <a:endParaRPr lang="es-ES_tradn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Programas de Integridad en TGS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1028" descr="LOGO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0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3528" y="1556792"/>
            <a:ext cx="8352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Incorporación de nuevas metodologías de Evaluación y análisis</a:t>
            </a:r>
            <a:endParaRPr lang="es-ES_tradnl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69268" y="2132856"/>
            <a:ext cx="4302732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0" y="2356606"/>
            <a:ext cx="3705286" cy="301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7" b="21721"/>
          <a:stretch/>
        </p:blipFill>
        <p:spPr>
          <a:xfrm>
            <a:off x="827584" y="4899457"/>
            <a:ext cx="2873660" cy="1769903"/>
          </a:xfrm>
          <a:prstGeom prst="rect">
            <a:avLst/>
          </a:prstGeom>
        </p:spPr>
      </p:pic>
      <p:sp>
        <p:nvSpPr>
          <p:cNvPr id="13" name="12 Rectángulo redondeado"/>
          <p:cNvSpPr/>
          <p:nvPr/>
        </p:nvSpPr>
        <p:spPr>
          <a:xfrm>
            <a:off x="4716016" y="2132856"/>
            <a:ext cx="4176464" cy="4608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692" y="2343886"/>
            <a:ext cx="2357414" cy="2165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504" y="4627232"/>
            <a:ext cx="2530816" cy="189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221" y="3465004"/>
            <a:ext cx="2256251" cy="169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958680" y="2431921"/>
            <a:ext cx="128282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C0128"/>
              </a:buClr>
              <a:buSzPct val="150000"/>
            </a:pPr>
            <a:r>
              <a:rPr lang="en-GB" sz="1200" dirty="0" smtClean="0">
                <a:solidFill>
                  <a:srgbClr val="000066"/>
                </a:solidFill>
              </a:rPr>
              <a:t>CIS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673552" y="3584049"/>
            <a:ext cx="128282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C0128"/>
              </a:buClr>
              <a:buSzPct val="150000"/>
            </a:pPr>
            <a:r>
              <a:rPr lang="en-GB" sz="1200" dirty="0" smtClean="0">
                <a:solidFill>
                  <a:srgbClr val="000066"/>
                </a:solidFill>
              </a:rPr>
              <a:t>DCVG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076056" y="6217567"/>
            <a:ext cx="151216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C0128"/>
              </a:buClr>
              <a:buSzPct val="150000"/>
            </a:pPr>
            <a:r>
              <a:rPr lang="en-GB" sz="1200" dirty="0" smtClean="0">
                <a:solidFill>
                  <a:srgbClr val="000066"/>
                </a:solidFill>
              </a:rPr>
              <a:t>CONDUCTIVIDAD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059832" y="2719953"/>
            <a:ext cx="128282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C0128"/>
              </a:buClr>
              <a:buSzPct val="150000"/>
            </a:pPr>
            <a:r>
              <a:rPr lang="en-GB" sz="1200" dirty="0" smtClean="0">
                <a:solidFill>
                  <a:srgbClr val="000066"/>
                </a:solidFill>
              </a:rPr>
              <a:t>GIS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641104" y="4520153"/>
            <a:ext cx="128282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C0128"/>
              </a:buClr>
              <a:buSzPct val="150000"/>
            </a:pPr>
            <a:r>
              <a:rPr lang="en-GB" sz="1200" dirty="0" smtClean="0">
                <a:solidFill>
                  <a:srgbClr val="000066"/>
                </a:solidFill>
              </a:rPr>
              <a:t>RIESGO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547664" y="6392361"/>
            <a:ext cx="194421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C0128"/>
              </a:buClr>
              <a:buSzPct val="150000"/>
            </a:pPr>
            <a:r>
              <a:rPr lang="en-GB" sz="1200" dirty="0" smtClean="0">
                <a:solidFill>
                  <a:srgbClr val="000066"/>
                </a:solidFill>
              </a:rPr>
              <a:t>TASAS DE CORROSION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Programas de Integridad en TGS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Picture 1028" descr="LOGO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23528" y="1556792"/>
            <a:ext cx="83529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del Programa histórico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Revirtió la tendencia histórica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fenómeno corrosivo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Permanencia de casos remanentes en zonas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particulares</a:t>
            </a:r>
            <a:endParaRPr lang="es-AR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Susceptibilidad ante fallas del sistema de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Protección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Anticorrosiva o asociación a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 amenaza a la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integridad</a:t>
            </a:r>
            <a:endParaRPr lang="es-AR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Necesidad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replantear en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</a:t>
            </a:r>
            <a:r>
              <a:rPr lang="es-AR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integridad el proceso de gestión de Corrosión </a:t>
            </a:r>
            <a:r>
              <a:rPr lang="es-AR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26031" y="828001"/>
            <a:ext cx="889305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Programas de Integridad en TGS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028" descr="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152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1329</Words>
  <Application>Microsoft Office PowerPoint</Application>
  <PresentationFormat>Presentación en pantalla (4:3)</PresentationFormat>
  <Paragraphs>251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Ariel Sciuto</dc:creator>
  <cp:lastModifiedBy>Fabian</cp:lastModifiedBy>
  <cp:revision>83</cp:revision>
  <cp:lastPrinted>2014-05-20T17:59:50Z</cp:lastPrinted>
  <dcterms:created xsi:type="dcterms:W3CDTF">2014-03-31T13:25:00Z</dcterms:created>
  <dcterms:modified xsi:type="dcterms:W3CDTF">2014-05-21T02:16:25Z</dcterms:modified>
</cp:coreProperties>
</file>