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5" r:id="rId5"/>
    <p:sldId id="289" r:id="rId6"/>
    <p:sldId id="263" r:id="rId7"/>
    <p:sldId id="257" r:id="rId8"/>
    <p:sldId id="262" r:id="rId9"/>
    <p:sldId id="288" r:id="rId10"/>
    <p:sldId id="264" r:id="rId11"/>
    <p:sldId id="281" r:id="rId12"/>
    <p:sldId id="278" r:id="rId13"/>
    <p:sldId id="270" r:id="rId14"/>
    <p:sldId id="282" r:id="rId15"/>
    <p:sldId id="271" r:id="rId16"/>
    <p:sldId id="260" r:id="rId17"/>
    <p:sldId id="277" r:id="rId18"/>
    <p:sldId id="286" r:id="rId19"/>
    <p:sldId id="284" r:id="rId20"/>
    <p:sldId id="276" r:id="rId21"/>
    <p:sldId id="275" r:id="rId22"/>
    <p:sldId id="274" r:id="rId23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7D9A-0ECB-4DCC-8866-7FD2CC9BD25F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F072-B8F4-4B93-9702-E14EC141611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514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0FDC-F8E1-4E8B-89CA-A8B42BAC8081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E5AC-BB91-4CDB-960E-70EE8E40A78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824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EDD1-A9E0-4CCB-9B26-BE875E9856E6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3201D-504F-4BAE-A240-00C302E6A6D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61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A5F2-EBF5-4107-9825-3F0052A4D3ED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ACEF4-8D1E-41FB-B88F-6616AAE2357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336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6618-D682-4C31-9989-928FC6AEBD91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F26B-D3B4-4458-93B4-66CE2656351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029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0DE9-A7F8-45A4-ABE0-99607188D865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E0CEF-6E45-4437-A916-98013F6A9CD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275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5113-C225-4F42-8712-FE1FA0CBEDEB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B2B7-BB3B-4D08-BB5C-3BA74FF6C78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62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6C101-CEAD-4636-96CC-E55C93BE7069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4765-82D8-4E21-90B3-35660D07E97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719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9EA7-6F52-413F-A08B-41441B83FA43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EA6D-D1E7-4381-99E1-4CC0422C19B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652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0FD55-5BEB-4590-98B5-6175FFBCDDFB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7930-7004-4FE6-A627-5F919DF2A0E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121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A0F4-1F9C-4BED-A05E-18FDFDD3C2A5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5C6B-0C34-4CCE-80EE-09CD7C7FB50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262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75EEA6-7CA2-4CEC-A21D-94025D1D2057}" type="datetimeFigureOut">
              <a:rPr lang="es-AR"/>
              <a:pPr>
                <a:defRPr/>
              </a:pPr>
              <a:t>22/05/2014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98BFDF-3422-4F03-9C78-13FB4C02689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.horowitz@ypf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2 CuadroTexto"/>
          <p:cNvSpPr txBox="1">
            <a:spLocks noChangeArrowheads="1"/>
          </p:cNvSpPr>
          <p:nvPr/>
        </p:nvSpPr>
        <p:spPr bwMode="auto">
          <a:xfrm>
            <a:off x="71438" y="2276475"/>
            <a:ext cx="8604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b="1">
                <a:latin typeface="Arial" charset="0"/>
              </a:rPr>
              <a:t>Diagnóstico de eventos anormales en pozos de producción de petróleo</a:t>
            </a:r>
            <a:endParaRPr lang="es-AR" altLang="es-AR">
              <a:latin typeface="Arial" charset="0"/>
            </a:endParaRPr>
          </a:p>
        </p:txBody>
      </p:sp>
      <p:sp>
        <p:nvSpPr>
          <p:cNvPr id="2053" name="3 CuadroTexto"/>
          <p:cNvSpPr txBox="1">
            <a:spLocks noChangeArrowheads="1"/>
          </p:cNvSpPr>
          <p:nvPr/>
        </p:nvSpPr>
        <p:spPr bwMode="auto">
          <a:xfrm>
            <a:off x="3170808" y="4653136"/>
            <a:ext cx="5626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6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dirty="0" smtClean="0">
                <a:latin typeface="Arial" charset="0"/>
              </a:rPr>
              <a:t>Gabriel </a:t>
            </a:r>
            <a:r>
              <a:rPr lang="es-AR" altLang="es-AR" sz="1600" dirty="0">
                <a:latin typeface="Arial" charset="0"/>
              </a:rPr>
              <a:t>Horowitz		</a:t>
            </a:r>
            <a:r>
              <a:rPr lang="es-AR" altLang="es-AR" sz="1600" dirty="0" smtClean="0">
                <a:latin typeface="Arial" charset="0"/>
              </a:rPr>
              <a:t>YPF-Tecnología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dirty="0" smtClean="0">
                <a:latin typeface="Arial" charset="0"/>
              </a:rPr>
              <a:t>Edgardo </a:t>
            </a:r>
            <a:r>
              <a:rPr lang="es-AR" altLang="es-AR" sz="1600" dirty="0">
                <a:latin typeface="Arial" charset="0"/>
              </a:rPr>
              <a:t>Ariel </a:t>
            </a:r>
            <a:r>
              <a:rPr lang="es-AR" altLang="es-AR" sz="1600" dirty="0" err="1">
                <a:latin typeface="Arial" charset="0"/>
              </a:rPr>
              <a:t>Faundez</a:t>
            </a:r>
            <a:r>
              <a:rPr lang="es-AR" altLang="es-AR" sz="1600" dirty="0">
                <a:latin typeface="Arial" charset="0"/>
              </a:rPr>
              <a:t> 	YPF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dirty="0">
                <a:latin typeface="Arial" charset="0"/>
              </a:rPr>
              <a:t>Mauricio </a:t>
            </a:r>
            <a:r>
              <a:rPr lang="es-AR" altLang="es-AR" sz="1600" dirty="0" err="1">
                <a:latin typeface="Arial" charset="0"/>
              </a:rPr>
              <a:t>Maestri</a:t>
            </a:r>
            <a:r>
              <a:rPr lang="es-AR" altLang="es-AR" sz="1600" dirty="0">
                <a:latin typeface="Arial" charset="0"/>
              </a:rPr>
              <a:t>		</a:t>
            </a:r>
            <a:r>
              <a:rPr lang="es-AR" altLang="es-AR" sz="1600" dirty="0" err="1">
                <a:latin typeface="Arial" charset="0"/>
              </a:rPr>
              <a:t>FCEyN</a:t>
            </a:r>
            <a:r>
              <a:rPr lang="es-AR" altLang="es-AR" sz="1600" dirty="0">
                <a:latin typeface="Arial" charset="0"/>
              </a:rPr>
              <a:t> UBA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dirty="0" err="1">
                <a:latin typeface="Arial" charset="0"/>
              </a:rPr>
              <a:t>Miryan</a:t>
            </a:r>
            <a:r>
              <a:rPr lang="es-AR" altLang="es-AR" sz="1600" dirty="0">
                <a:latin typeface="Arial" charset="0"/>
              </a:rPr>
              <a:t> </a:t>
            </a:r>
            <a:r>
              <a:rPr lang="es-AR" altLang="es-AR" sz="1600" dirty="0" err="1">
                <a:latin typeface="Arial" charset="0"/>
              </a:rPr>
              <a:t>Cassanello</a:t>
            </a:r>
            <a:r>
              <a:rPr lang="es-AR" altLang="es-AR" sz="1600" dirty="0">
                <a:latin typeface="Arial" charset="0"/>
              </a:rPr>
              <a:t>	 	</a:t>
            </a:r>
            <a:r>
              <a:rPr lang="es-AR" altLang="es-AR" sz="1600" dirty="0" err="1">
                <a:latin typeface="Arial" charset="0"/>
              </a:rPr>
              <a:t>FCEyN</a:t>
            </a:r>
            <a:r>
              <a:rPr lang="es-AR" altLang="es-AR" sz="1600" dirty="0">
                <a:latin typeface="Arial" charset="0"/>
              </a:rPr>
              <a:t> </a:t>
            </a:r>
            <a:r>
              <a:rPr lang="es-AR" altLang="es-AR" sz="1600" dirty="0" smtClean="0">
                <a:latin typeface="Arial" charset="0"/>
              </a:rPr>
              <a:t>UBA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6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s-AR" altLang="es-AR" sz="1600" dirty="0" smtClean="0">
                <a:latin typeface="Arial" charset="0"/>
                <a:hlinkClick r:id="rId3"/>
              </a:rPr>
              <a:t>gabriel.horowitz@ypf.com</a:t>
            </a:r>
            <a:endParaRPr lang="es-AR" altLang="es-AR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Método propuesto</a:t>
            </a:r>
          </a:p>
        </p:txBody>
      </p:sp>
      <p:sp>
        <p:nvSpPr>
          <p:cNvPr id="11269" name="2 Rectángulo"/>
          <p:cNvSpPr>
            <a:spLocks noChangeArrowheads="1"/>
          </p:cNvSpPr>
          <p:nvPr/>
        </p:nvSpPr>
        <p:spPr bwMode="auto">
          <a:xfrm>
            <a:off x="63500" y="5013325"/>
            <a:ext cx="3478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>
                <a:latin typeface="Arial" charset="0"/>
              </a:rPr>
              <a:t>Comparación con la situación actual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5413" y="1341438"/>
          <a:ext cx="8893177" cy="3435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186"/>
                <a:gridCol w="768998"/>
                <a:gridCol w="906856"/>
                <a:gridCol w="909668"/>
                <a:gridCol w="909668"/>
                <a:gridCol w="909668"/>
                <a:gridCol w="922797"/>
                <a:gridCol w="909668"/>
                <a:gridCol w="909668"/>
              </a:tblGrid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AR" sz="1400" dirty="0">
                        <a:effectLst/>
                        <a:latin typeface="Calibri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Tension motor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Corriente motor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Potencia</a:t>
                      </a:r>
                      <a:r>
                        <a:rPr lang="en-US" sz="1400" dirty="0">
                          <a:effectLst/>
                        </a:rPr>
                        <a:t> motor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Presión Pozo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Temp. Pozo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Frecuencia Motor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Velocidad Motor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Torque Motor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Falla 1 - Disminución de la velocidad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Falla 2 - Paro del </a:t>
                      </a:r>
                      <a:r>
                        <a:rPr lang="en-US" sz="1400">
                          <a:effectLst/>
                        </a:rPr>
                        <a:t>motor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Falla 3 - Semirrecirculación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Falla 4 - Obturación antes del manómetro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Falla 5 - Obturación luego del manómetro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49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Falla 6 - Ruptura vástago / </a:t>
                      </a:r>
                      <a:r>
                        <a:rPr lang="es-AR" sz="1400" dirty="0" err="1">
                          <a:effectLst/>
                        </a:rPr>
                        <a:t>Recirc</a:t>
                      </a:r>
                      <a:r>
                        <a:rPr lang="es-AR" sz="1400" dirty="0">
                          <a:effectLst/>
                        </a:rPr>
                        <a:t>. total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0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-1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  <p:sp>
        <p:nvSpPr>
          <p:cNvPr id="11352" name="12 Rectángulo"/>
          <p:cNvSpPr>
            <a:spLocks noChangeArrowheads="1"/>
          </p:cNvSpPr>
          <p:nvPr/>
        </p:nvSpPr>
        <p:spPr bwMode="auto">
          <a:xfrm>
            <a:off x="311150" y="947738"/>
            <a:ext cx="3690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>
                <a:latin typeface="Arial" charset="0"/>
              </a:rPr>
              <a:t>Biblioteca de huellas digitales de fallas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011363" y="5516563"/>
          <a:ext cx="6808784" cy="1081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098"/>
                <a:gridCol w="851098"/>
                <a:gridCol w="851098"/>
                <a:gridCol w="851098"/>
                <a:gridCol w="851098"/>
                <a:gridCol w="851098"/>
                <a:gridCol w="851098"/>
                <a:gridCol w="851098"/>
              </a:tblGrid>
              <a:tr h="707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Tensión motor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Corriente motor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Potencia motor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Presión pozo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Temperatura pozo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Frecuencia motor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Velocidad motor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Torque motor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3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-1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-1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-1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-1</a:t>
                      </a:r>
                      <a:endParaRPr lang="es-A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-1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3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Principales desafíos de la técnica utilizada</a:t>
            </a:r>
          </a:p>
        </p:txBody>
      </p:sp>
      <p:sp>
        <p:nvSpPr>
          <p:cNvPr id="7" name="6 Rectángulo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2569706"/>
            <a:ext cx="2954655" cy="369332"/>
          </a:xfrm>
          <a:prstGeom prst="rect">
            <a:avLst/>
          </a:prstGeom>
          <a:blipFill rotWithShape="1">
            <a:blip r:embed="rId3"/>
            <a:stretch>
              <a:fillRect b="-3333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900113" y="2938463"/>
            <a:ext cx="142875" cy="865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5835" y="1052736"/>
            <a:ext cx="8424936" cy="923330"/>
          </a:xfrm>
          <a:prstGeom prst="rect">
            <a:avLst/>
          </a:prstGeom>
          <a:blipFill rotWithShape="1">
            <a:blip r:embed="rId4"/>
            <a:stretch>
              <a:fillRect t="-3311" b="-9934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95288" y="3933825"/>
            <a:ext cx="4824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Valor en el tiempo que se detecta la falla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908175" y="2852738"/>
            <a:ext cx="1547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851275" y="2570163"/>
            <a:ext cx="4465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Valor antes de que comience la situación anómala.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61925" y="4797425"/>
            <a:ext cx="8820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charset="0"/>
              </a:rPr>
              <a:t>El principal problema que resuelve el algoritmo de diagnóstico propuesto es el de encontrar una referencia temporal para comparar el valor de cada variable antes y después de la falla.</a:t>
            </a:r>
            <a:endParaRPr lang="es-AR" altLang="es-AR" sz="1800">
              <a:latin typeface="Arial" charset="0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323850" y="6092825"/>
            <a:ext cx="396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Puede usarse la media histórica?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3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Principales desafíos de la técnica utilizada</a:t>
            </a:r>
          </a:p>
        </p:txBody>
      </p:sp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271463" y="1809750"/>
            <a:ext cx="828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Caso en que una variable está en un extremo del rango normal cuando la falla comienza a manifestarse.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430338" y="3344863"/>
            <a:ext cx="5922962" cy="2427287"/>
            <a:chOff x="0" y="0"/>
            <a:chExt cx="5924390" cy="2428155"/>
          </a:xfrm>
        </p:grpSpPr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4679577" y="345782"/>
              <a:ext cx="1244813" cy="2919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s-AR" sz="1100">
                  <a:ea typeface="Calibri" pitchFamily="34" charset="0"/>
                  <a:cs typeface="Times New Roman" pitchFamily="18" charset="0"/>
                </a:rPr>
                <a:t>Upper threshold</a:t>
              </a:r>
              <a:endParaRPr lang="es-AR" altLang="es-AR" sz="1100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3321" name="Group 12"/>
            <p:cNvGrpSpPr>
              <a:grpSpLocks/>
            </p:cNvGrpSpPr>
            <p:nvPr/>
          </p:nvGrpSpPr>
          <p:grpSpPr bwMode="auto">
            <a:xfrm>
              <a:off x="0" y="0"/>
              <a:ext cx="5878286" cy="2428155"/>
              <a:chOff x="0" y="0"/>
              <a:chExt cx="5878286" cy="2428155"/>
            </a:xfrm>
          </p:grpSpPr>
          <p:sp>
            <p:nvSpPr>
              <p:cNvPr id="10" name="Text Box 6"/>
              <p:cNvSpPr txBox="1"/>
              <p:nvPr/>
            </p:nvSpPr>
            <p:spPr>
              <a:xfrm>
                <a:off x="4771587" y="1129116"/>
                <a:ext cx="1068646" cy="29220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100">
                    <a:ea typeface="Calibri"/>
                    <a:cs typeface="Times New Roman"/>
                  </a:rPr>
                  <a:t>Historic mean</a:t>
                </a:r>
                <a:endParaRPr lang="es-AR" sz="1100">
                  <a:ea typeface="Calibri"/>
                  <a:cs typeface="Times New Roman"/>
                </a:endParaRPr>
              </a:p>
            </p:txBody>
          </p:sp>
          <p:grpSp>
            <p:nvGrpSpPr>
              <p:cNvPr id="13323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5878286" cy="2428155"/>
                <a:chOff x="0" y="0"/>
                <a:chExt cx="5878286" cy="2428155"/>
              </a:xfrm>
            </p:grpSpPr>
            <p:sp>
              <p:nvSpPr>
                <p:cNvPr id="1332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33473" y="1751960"/>
                  <a:ext cx="1244813" cy="29199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FontTx/>
                    <a:buNone/>
                  </a:pPr>
                  <a:r>
                    <a:rPr lang="en-US" altLang="es-AR" sz="1100">
                      <a:ea typeface="Calibri" pitchFamily="34" charset="0"/>
                      <a:cs typeface="Times New Roman" pitchFamily="18" charset="0"/>
                    </a:rPr>
                    <a:t>Lower threshold</a:t>
                  </a:r>
                  <a:endParaRPr lang="es-AR" altLang="es-AR" sz="1100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325" name="Group 1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625340" cy="2428155"/>
                  <a:chOff x="0" y="0"/>
                  <a:chExt cx="4625340" cy="2428155"/>
                </a:xfrm>
              </p:grpSpPr>
              <p:cxnSp>
                <p:nvCxnSpPr>
                  <p:cNvPr id="14" name="Straight Arrow Connector 1"/>
                  <p:cNvCxnSpPr/>
                  <p:nvPr/>
                </p:nvCxnSpPr>
                <p:spPr>
                  <a:xfrm flipV="1">
                    <a:off x="0" y="0"/>
                    <a:ext cx="30169" cy="242815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2"/>
                  <p:cNvCxnSpPr/>
                  <p:nvPr/>
                </p:nvCxnSpPr>
                <p:spPr>
                  <a:xfrm flipV="1">
                    <a:off x="0" y="2428155"/>
                    <a:ext cx="4625502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3"/>
                  <p:cNvCxnSpPr/>
                  <p:nvPr/>
                </p:nvCxnSpPr>
                <p:spPr>
                  <a:xfrm flipV="1">
                    <a:off x="30169" y="1206931"/>
                    <a:ext cx="4549285" cy="1429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4"/>
                  <p:cNvCxnSpPr/>
                  <p:nvPr/>
                </p:nvCxnSpPr>
                <p:spPr>
                  <a:xfrm>
                    <a:off x="30169" y="476420"/>
                    <a:ext cx="4549285" cy="15881"/>
                  </a:xfrm>
                  <a:prstGeom prst="line">
                    <a:avLst/>
                  </a:prstGeom>
                  <a:ln w="12700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0" name="Straight Connector 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736" y="1936377"/>
                    <a:ext cx="4549140" cy="15368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4A7EBB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9" name="Freeform 9"/>
                  <p:cNvSpPr/>
                  <p:nvPr/>
                </p:nvSpPr>
                <p:spPr>
                  <a:xfrm>
                    <a:off x="84157" y="1060829"/>
                    <a:ext cx="4465126" cy="848028"/>
                  </a:xfrm>
                  <a:custGeom>
                    <a:avLst/>
                    <a:gdLst>
                      <a:gd name="connsiteX0" fmla="*/ 0 w 4464423"/>
                      <a:gd name="connsiteY0" fmla="*/ 722314 h 847723"/>
                      <a:gd name="connsiteX1" fmla="*/ 61472 w 4464423"/>
                      <a:gd name="connsiteY1" fmla="*/ 591685 h 847723"/>
                      <a:gd name="connsiteX2" fmla="*/ 61472 w 4464423"/>
                      <a:gd name="connsiteY2" fmla="*/ 591685 h 847723"/>
                      <a:gd name="connsiteX3" fmla="*/ 145996 w 4464423"/>
                      <a:gd name="connsiteY3" fmla="*/ 776102 h 847723"/>
                      <a:gd name="connsiteX4" fmla="*/ 245889 w 4464423"/>
                      <a:gd name="connsiteY4" fmla="*/ 637789 h 847723"/>
                      <a:gd name="connsiteX5" fmla="*/ 338097 w 4464423"/>
                      <a:gd name="connsiteY5" fmla="*/ 737682 h 847723"/>
                      <a:gd name="connsiteX6" fmla="*/ 476410 w 4464423"/>
                      <a:gd name="connsiteY6" fmla="*/ 637789 h 847723"/>
                      <a:gd name="connsiteX7" fmla="*/ 522514 w 4464423"/>
                      <a:gd name="connsiteY7" fmla="*/ 791470 h 847723"/>
                      <a:gd name="connsiteX8" fmla="*/ 699247 w 4464423"/>
                      <a:gd name="connsiteY8" fmla="*/ 845258 h 847723"/>
                      <a:gd name="connsiteX9" fmla="*/ 768403 w 4464423"/>
                      <a:gd name="connsiteY9" fmla="*/ 722314 h 847723"/>
                      <a:gd name="connsiteX10" fmla="*/ 875979 w 4464423"/>
                      <a:gd name="connsiteY10" fmla="*/ 653157 h 847723"/>
                      <a:gd name="connsiteX11" fmla="*/ 945136 w 4464423"/>
                      <a:gd name="connsiteY11" fmla="*/ 760734 h 847723"/>
                      <a:gd name="connsiteX12" fmla="*/ 1083448 w 4464423"/>
                      <a:gd name="connsiteY12" fmla="*/ 660841 h 847723"/>
                      <a:gd name="connsiteX13" fmla="*/ 1229445 w 4464423"/>
                      <a:gd name="connsiteY13" fmla="*/ 783786 h 847723"/>
                      <a:gd name="connsiteX14" fmla="*/ 1329337 w 4464423"/>
                      <a:gd name="connsiteY14" fmla="*/ 614737 h 847723"/>
                      <a:gd name="connsiteX15" fmla="*/ 1513754 w 4464423"/>
                      <a:gd name="connsiteY15" fmla="*/ 699262 h 847723"/>
                      <a:gd name="connsiteX16" fmla="*/ 1728907 w 4464423"/>
                      <a:gd name="connsiteY16" fmla="*/ 514845 h 847723"/>
                      <a:gd name="connsiteX17" fmla="*/ 1851852 w 4464423"/>
                      <a:gd name="connsiteY17" fmla="*/ 591685 h 847723"/>
                      <a:gd name="connsiteX18" fmla="*/ 1982480 w 4464423"/>
                      <a:gd name="connsiteY18" fmla="*/ 445688 h 847723"/>
                      <a:gd name="connsiteX19" fmla="*/ 2120793 w 4464423"/>
                      <a:gd name="connsiteY19" fmla="*/ 522529 h 847723"/>
                      <a:gd name="connsiteX20" fmla="*/ 2205317 w 4464423"/>
                      <a:gd name="connsiteY20" fmla="*/ 353480 h 847723"/>
                      <a:gd name="connsiteX21" fmla="*/ 2405102 w 4464423"/>
                      <a:gd name="connsiteY21" fmla="*/ 430320 h 847723"/>
                      <a:gd name="connsiteX22" fmla="*/ 2481943 w 4464423"/>
                      <a:gd name="connsiteY22" fmla="*/ 238220 h 847723"/>
                      <a:gd name="connsiteX23" fmla="*/ 2643307 w 4464423"/>
                      <a:gd name="connsiteY23" fmla="*/ 315060 h 847723"/>
                      <a:gd name="connsiteX24" fmla="*/ 2743200 w 4464423"/>
                      <a:gd name="connsiteY24" fmla="*/ 122959 h 847723"/>
                      <a:gd name="connsiteX25" fmla="*/ 2919932 w 4464423"/>
                      <a:gd name="connsiteY25" fmla="*/ 215167 h 847723"/>
                      <a:gd name="connsiteX26" fmla="*/ 3112033 w 4464423"/>
                      <a:gd name="connsiteY26" fmla="*/ 23067 h 847723"/>
                      <a:gd name="connsiteX27" fmla="*/ 3265714 w 4464423"/>
                      <a:gd name="connsiteY27" fmla="*/ 84539 h 847723"/>
                      <a:gd name="connsiteX28" fmla="*/ 3473183 w 4464423"/>
                      <a:gd name="connsiteY28" fmla="*/ 30751 h 847723"/>
                      <a:gd name="connsiteX29" fmla="*/ 3596127 w 4464423"/>
                      <a:gd name="connsiteY29" fmla="*/ 107591 h 847723"/>
                      <a:gd name="connsiteX30" fmla="*/ 3842016 w 4464423"/>
                      <a:gd name="connsiteY30" fmla="*/ 30751 h 847723"/>
                      <a:gd name="connsiteX31" fmla="*/ 4164746 w 4464423"/>
                      <a:gd name="connsiteY31" fmla="*/ 107591 h 847723"/>
                      <a:gd name="connsiteX32" fmla="*/ 4333795 w 4464423"/>
                      <a:gd name="connsiteY32" fmla="*/ 14 h 847723"/>
                      <a:gd name="connsiteX33" fmla="*/ 4464423 w 4464423"/>
                      <a:gd name="connsiteY33" fmla="*/ 99907 h 847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4464423" h="847723">
                        <a:moveTo>
                          <a:pt x="0" y="722314"/>
                        </a:moveTo>
                        <a:lnTo>
                          <a:pt x="61472" y="591685"/>
                        </a:lnTo>
                        <a:lnTo>
                          <a:pt x="61472" y="591685"/>
                        </a:lnTo>
                        <a:cubicBezTo>
                          <a:pt x="75559" y="622421"/>
                          <a:pt x="115260" y="768418"/>
                          <a:pt x="145996" y="776102"/>
                        </a:cubicBezTo>
                        <a:cubicBezTo>
                          <a:pt x="176732" y="783786"/>
                          <a:pt x="213872" y="644192"/>
                          <a:pt x="245889" y="637789"/>
                        </a:cubicBezTo>
                        <a:cubicBezTo>
                          <a:pt x="277906" y="631386"/>
                          <a:pt x="299677" y="737682"/>
                          <a:pt x="338097" y="737682"/>
                        </a:cubicBezTo>
                        <a:cubicBezTo>
                          <a:pt x="376517" y="737682"/>
                          <a:pt x="445674" y="628824"/>
                          <a:pt x="476410" y="637789"/>
                        </a:cubicBezTo>
                        <a:cubicBezTo>
                          <a:pt x="507146" y="646754"/>
                          <a:pt x="485375" y="756892"/>
                          <a:pt x="522514" y="791470"/>
                        </a:cubicBezTo>
                        <a:cubicBezTo>
                          <a:pt x="559654" y="826048"/>
                          <a:pt x="658266" y="856784"/>
                          <a:pt x="699247" y="845258"/>
                        </a:cubicBezTo>
                        <a:cubicBezTo>
                          <a:pt x="740228" y="833732"/>
                          <a:pt x="738948" y="754331"/>
                          <a:pt x="768403" y="722314"/>
                        </a:cubicBezTo>
                        <a:cubicBezTo>
                          <a:pt x="797858" y="690297"/>
                          <a:pt x="846524" y="646754"/>
                          <a:pt x="875979" y="653157"/>
                        </a:cubicBezTo>
                        <a:cubicBezTo>
                          <a:pt x="905434" y="659560"/>
                          <a:pt x="910558" y="759453"/>
                          <a:pt x="945136" y="760734"/>
                        </a:cubicBezTo>
                        <a:cubicBezTo>
                          <a:pt x="979714" y="762015"/>
                          <a:pt x="1036063" y="656999"/>
                          <a:pt x="1083448" y="660841"/>
                        </a:cubicBezTo>
                        <a:cubicBezTo>
                          <a:pt x="1130833" y="664683"/>
                          <a:pt x="1188464" y="791470"/>
                          <a:pt x="1229445" y="783786"/>
                        </a:cubicBezTo>
                        <a:cubicBezTo>
                          <a:pt x="1270426" y="776102"/>
                          <a:pt x="1281952" y="628824"/>
                          <a:pt x="1329337" y="614737"/>
                        </a:cubicBezTo>
                        <a:cubicBezTo>
                          <a:pt x="1376722" y="600650"/>
                          <a:pt x="1447159" y="715911"/>
                          <a:pt x="1513754" y="699262"/>
                        </a:cubicBezTo>
                        <a:cubicBezTo>
                          <a:pt x="1580349" y="682613"/>
                          <a:pt x="1672557" y="532774"/>
                          <a:pt x="1728907" y="514845"/>
                        </a:cubicBezTo>
                        <a:cubicBezTo>
                          <a:pt x="1785257" y="496915"/>
                          <a:pt x="1809590" y="603211"/>
                          <a:pt x="1851852" y="591685"/>
                        </a:cubicBezTo>
                        <a:cubicBezTo>
                          <a:pt x="1894114" y="580159"/>
                          <a:pt x="1937657" y="457214"/>
                          <a:pt x="1982480" y="445688"/>
                        </a:cubicBezTo>
                        <a:cubicBezTo>
                          <a:pt x="2027303" y="434162"/>
                          <a:pt x="2083654" y="537897"/>
                          <a:pt x="2120793" y="522529"/>
                        </a:cubicBezTo>
                        <a:cubicBezTo>
                          <a:pt x="2157932" y="507161"/>
                          <a:pt x="2157932" y="368848"/>
                          <a:pt x="2205317" y="353480"/>
                        </a:cubicBezTo>
                        <a:cubicBezTo>
                          <a:pt x="2252702" y="338112"/>
                          <a:pt x="2358998" y="449530"/>
                          <a:pt x="2405102" y="430320"/>
                        </a:cubicBezTo>
                        <a:cubicBezTo>
                          <a:pt x="2451206" y="411110"/>
                          <a:pt x="2442242" y="257430"/>
                          <a:pt x="2481943" y="238220"/>
                        </a:cubicBezTo>
                        <a:cubicBezTo>
                          <a:pt x="2521644" y="219010"/>
                          <a:pt x="2599764" y="334270"/>
                          <a:pt x="2643307" y="315060"/>
                        </a:cubicBezTo>
                        <a:cubicBezTo>
                          <a:pt x="2686850" y="295850"/>
                          <a:pt x="2697096" y="139608"/>
                          <a:pt x="2743200" y="122959"/>
                        </a:cubicBezTo>
                        <a:cubicBezTo>
                          <a:pt x="2789304" y="106310"/>
                          <a:pt x="2858460" y="231816"/>
                          <a:pt x="2919932" y="215167"/>
                        </a:cubicBezTo>
                        <a:cubicBezTo>
                          <a:pt x="2981404" y="198518"/>
                          <a:pt x="3054403" y="44838"/>
                          <a:pt x="3112033" y="23067"/>
                        </a:cubicBezTo>
                        <a:cubicBezTo>
                          <a:pt x="3169663" y="1296"/>
                          <a:pt x="3205522" y="83258"/>
                          <a:pt x="3265714" y="84539"/>
                        </a:cubicBezTo>
                        <a:cubicBezTo>
                          <a:pt x="3325906" y="85820"/>
                          <a:pt x="3418114" y="26909"/>
                          <a:pt x="3473183" y="30751"/>
                        </a:cubicBezTo>
                        <a:cubicBezTo>
                          <a:pt x="3528252" y="34593"/>
                          <a:pt x="3534655" y="107591"/>
                          <a:pt x="3596127" y="107591"/>
                        </a:cubicBezTo>
                        <a:cubicBezTo>
                          <a:pt x="3657599" y="107591"/>
                          <a:pt x="3747246" y="30751"/>
                          <a:pt x="3842016" y="30751"/>
                        </a:cubicBezTo>
                        <a:cubicBezTo>
                          <a:pt x="3936786" y="30751"/>
                          <a:pt x="4082783" y="112714"/>
                          <a:pt x="4164746" y="107591"/>
                        </a:cubicBezTo>
                        <a:cubicBezTo>
                          <a:pt x="4246709" y="102468"/>
                          <a:pt x="4283849" y="1295"/>
                          <a:pt x="4333795" y="14"/>
                        </a:cubicBezTo>
                        <a:cubicBezTo>
                          <a:pt x="4383741" y="-1267"/>
                          <a:pt x="4432406" y="81977"/>
                          <a:pt x="4464423" y="99907"/>
                        </a:cubicBezTo>
                      </a:path>
                    </a:pathLst>
                  </a:cu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s-AR"/>
                  </a:p>
                </p:txBody>
              </p:sp>
            </p:grpSp>
          </p:grpSp>
        </p:grpSp>
      </p:grpSp>
      <p:sp>
        <p:nvSpPr>
          <p:cNvPr id="13319" name="19 CuadroTexto"/>
          <p:cNvSpPr txBox="1">
            <a:spLocks noChangeArrowheads="1"/>
          </p:cNvSpPr>
          <p:nvPr/>
        </p:nvSpPr>
        <p:spPr bwMode="auto">
          <a:xfrm>
            <a:off x="323850" y="1125538"/>
            <a:ext cx="396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Puede usarse la media histórica?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Principales desafíos de la técnica utilizada</a:t>
            </a:r>
          </a:p>
        </p:txBody>
      </p:sp>
      <p:pic>
        <p:nvPicPr>
          <p:cNvPr id="14341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24175"/>
            <a:ext cx="52562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1 Rectángulo"/>
          <p:cNvSpPr>
            <a:spLocks noChangeArrowheads="1"/>
          </p:cNvSpPr>
          <p:nvPr/>
        </p:nvSpPr>
        <p:spPr bwMode="auto">
          <a:xfrm>
            <a:off x="250825" y="1341438"/>
            <a:ext cx="828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Efecto de una mala elección del tiempo de referencia (diferencia de tiempo insuficiente)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3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Solución propuesta</a:t>
            </a:r>
          </a:p>
        </p:txBody>
      </p:sp>
      <p:pic>
        <p:nvPicPr>
          <p:cNvPr id="1536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481647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2 CuadroTexto"/>
          <p:cNvSpPr txBox="1">
            <a:spLocks noChangeArrowheads="1"/>
          </p:cNvSpPr>
          <p:nvPr/>
        </p:nvSpPr>
        <p:spPr bwMode="auto">
          <a:xfrm>
            <a:off x="179388" y="74930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Modelo local</a:t>
            </a:r>
          </a:p>
        </p:txBody>
      </p:sp>
      <p:sp>
        <p:nvSpPr>
          <p:cNvPr id="15367" name="7 Rectángulo"/>
          <p:cNvSpPr>
            <a:spLocks noChangeArrowheads="1"/>
          </p:cNvSpPr>
          <p:nvPr/>
        </p:nvSpPr>
        <p:spPr bwMode="auto">
          <a:xfrm>
            <a:off x="71438" y="4111625"/>
            <a:ext cx="828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charset="0"/>
              </a:rPr>
              <a:t>Dt</a:t>
            </a:r>
            <a:r>
              <a:rPr lang="es-ES" altLang="es-AR" sz="1800" baseline="-25000">
                <a:latin typeface="Arial" charset="0"/>
              </a:rPr>
              <a:t>1: </a:t>
            </a:r>
            <a:r>
              <a:rPr lang="es-ES" altLang="es-AR" sz="1800">
                <a:latin typeface="Arial" charset="0"/>
              </a:rPr>
              <a:t>periodo de tiempo en el que se registran los datos para el modelo local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charset="0"/>
              </a:rPr>
              <a:t>Dt</a:t>
            </a:r>
            <a:r>
              <a:rPr lang="es-ES" altLang="es-AR" sz="1800" baseline="-25000">
                <a:latin typeface="Arial" charset="0"/>
              </a:rPr>
              <a:t>2</a:t>
            </a:r>
            <a:r>
              <a:rPr lang="es-ES" altLang="es-AR" sz="1800">
                <a:latin typeface="Arial" charset="0"/>
              </a:rPr>
              <a:t>: periodo de tiempo entre el fin de Dt</a:t>
            </a:r>
            <a:r>
              <a:rPr lang="es-ES" altLang="es-AR" sz="1800" baseline="-25000">
                <a:latin typeface="Arial" charset="0"/>
              </a:rPr>
              <a:t>1</a:t>
            </a:r>
            <a:r>
              <a:rPr lang="es-ES" altLang="es-AR" sz="1800">
                <a:latin typeface="Arial" charset="0"/>
              </a:rPr>
              <a:t> y el tiempo de detección t</a:t>
            </a:r>
            <a:r>
              <a:rPr lang="es-ES" altLang="es-AR" sz="1800" baseline="-25000">
                <a:latin typeface="Arial" charset="0"/>
              </a:rPr>
              <a:t>d</a:t>
            </a:r>
            <a:endParaRPr lang="es-AR" altLang="es-A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3 CuadroTexto"/>
          <p:cNvSpPr txBox="1">
            <a:spLocks noChangeArrowheads="1"/>
          </p:cNvSpPr>
          <p:nvPr/>
        </p:nvSpPr>
        <p:spPr bwMode="auto">
          <a:xfrm>
            <a:off x="3527425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Condiciones del ensayo en campo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733425"/>
            <a:ext cx="25336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33425"/>
            <a:ext cx="27495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715963"/>
            <a:ext cx="2286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1 Rectángulo"/>
          <p:cNvSpPr>
            <a:spLocks noChangeArrowheads="1"/>
          </p:cNvSpPr>
          <p:nvPr/>
        </p:nvSpPr>
        <p:spPr bwMode="auto">
          <a:xfrm>
            <a:off x="179388" y="3441700"/>
            <a:ext cx="8785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 b="1">
                <a:latin typeface="Arial" charset="0"/>
              </a:rPr>
              <a:t>Sistema de extracción: </a:t>
            </a:r>
            <a:r>
              <a:rPr lang="es-ES" altLang="es-AR" sz="1800">
                <a:latin typeface="Arial" charset="0"/>
              </a:rPr>
              <a:t>PCP con variador de frecuencia.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 b="1">
                <a:latin typeface="Arial" charset="0"/>
              </a:rPr>
              <a:t>Equipamiento utilizado:  </a:t>
            </a:r>
            <a:endParaRPr lang="es-AR" altLang="es-AR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charset="0"/>
              </a:rPr>
              <a:t>Variador de velocidad Schneider altivar 71 y placa de E/S adicional</a:t>
            </a:r>
            <a:endParaRPr lang="es-AR" altLang="es-A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charset="0"/>
              </a:rPr>
              <a:t>Radio Ethernet</a:t>
            </a:r>
            <a:endParaRPr lang="es-AR" altLang="es-A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charset="0"/>
              </a:rPr>
              <a:t>Sensores de presión y temperatura Siemens. Sensor de flujo Kobold montados en puente de producción.</a:t>
            </a:r>
            <a:endParaRPr lang="es-AR" altLang="es-A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charset="0"/>
              </a:rPr>
              <a:t> </a:t>
            </a:r>
            <a:endParaRPr lang="es-AR" altLang="es-A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 b="1">
                <a:latin typeface="Arial" charset="0"/>
              </a:rPr>
              <a:t>Mediciones realizadas: </a:t>
            </a:r>
            <a:endParaRPr lang="es-AR" altLang="es-AR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Parámetros eléctricos ( I, V, P, Tq, Frec).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charset="0"/>
              </a:rPr>
              <a:t>Presión, temperatura.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Formato del registro: promedios de 5 minutos. </a:t>
            </a:r>
            <a:endParaRPr lang="es-ES" altLang="es-A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Fallas simuladas</a:t>
            </a:r>
          </a:p>
        </p:txBody>
      </p:sp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215900" y="1125538"/>
            <a:ext cx="88566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b="1">
                <a:latin typeface="Arial" charset="0"/>
              </a:rPr>
              <a:t>Falla 1 - Disminución de la velocidad de rotación del motor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6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b="1">
                <a:latin typeface="Arial" charset="0"/>
              </a:rPr>
              <a:t>Condiciones del ensayo: </a:t>
            </a:r>
            <a:r>
              <a:rPr lang="es-AR" altLang="es-AR" sz="1600">
                <a:latin typeface="Arial" charset="0"/>
              </a:rPr>
              <a:t>Reducción de la velocidad del motor de 617 RPM a 450 RPM.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b="1">
                <a:latin typeface="Arial" charset="0"/>
              </a:rPr>
              <a:t>Efecto esperado: </a:t>
            </a:r>
            <a:r>
              <a:rPr lang="es-AR" altLang="es-AR" sz="1600">
                <a:latin typeface="Arial" charset="0"/>
              </a:rPr>
              <a:t>Disminución de la velocidad de rotación, la tensión, corriente, frecuencia, torque y potencia del motor. La presión y la temperatura acusan una variación más o menos significativa en función del grado de disminución del caudal.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15900" y="3192463"/>
            <a:ext cx="8856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b="1">
                <a:latin typeface="Arial" charset="0"/>
              </a:rPr>
              <a:t>Falla 2 - Paro del motor por falla eléctrica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6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b="1">
                <a:latin typeface="Arial" charset="0"/>
              </a:rPr>
              <a:t>Condiciones del ensayo: </a:t>
            </a:r>
            <a:r>
              <a:rPr lang="es-AR" altLang="es-AR" sz="1600">
                <a:latin typeface="Arial" charset="0"/>
              </a:rPr>
              <a:t>Interrupción de la alimentación eléctrica del pozo.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b="1">
                <a:latin typeface="Arial" charset="0"/>
              </a:rPr>
              <a:t>Efecto esperado: </a:t>
            </a:r>
            <a:r>
              <a:rPr lang="es-AR" altLang="es-AR" sz="1600">
                <a:latin typeface="Arial" charset="0"/>
              </a:rPr>
              <a:t>Disminución del todas las variables medidas aunque la temperatura podría tardar en disminuir.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15900" y="5013325"/>
            <a:ext cx="88566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b="1">
                <a:latin typeface="Arial" charset="0"/>
              </a:rPr>
              <a:t>Falla 3 - Semirrecirculación: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6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b="1">
                <a:latin typeface="Arial" charset="0"/>
              </a:rPr>
              <a:t>Condiciones del ensayo: </a:t>
            </a:r>
            <a:r>
              <a:rPr lang="es-AR" altLang="es-AR" sz="1600">
                <a:latin typeface="Arial" charset="0"/>
              </a:rPr>
              <a:t>Apertura de la válvula de puente para simular una pinchadura del tubing.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600" b="1">
                <a:latin typeface="Arial" charset="0"/>
              </a:rPr>
              <a:t>Efecto esperado: </a:t>
            </a:r>
            <a:r>
              <a:rPr lang="es-AR" altLang="es-AR" sz="1600">
                <a:latin typeface="Arial" charset="0"/>
              </a:rPr>
              <a:t>Disminución de la corriente, la potencia y el torque mientras que la presión y la temperatura deberían descender proporcionalmente con el caudal de la semirrecirculación.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3 CuadroTexto"/>
          <p:cNvSpPr txBox="1">
            <a:spLocks noChangeArrowheads="1"/>
          </p:cNvSpPr>
          <p:nvPr/>
        </p:nvSpPr>
        <p:spPr bwMode="auto">
          <a:xfrm>
            <a:off x="2771775" y="11113"/>
            <a:ext cx="63007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Resultados: Disminución de la velocidad de rotación del motor</a:t>
            </a:r>
          </a:p>
        </p:txBody>
      </p: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204913"/>
            <a:ext cx="7300912" cy="56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7 CuadroTexto"/>
          <p:cNvSpPr txBox="1">
            <a:spLocks noChangeArrowheads="1"/>
          </p:cNvSpPr>
          <p:nvPr/>
        </p:nvSpPr>
        <p:spPr bwMode="auto">
          <a:xfrm>
            <a:off x="1008063" y="835025"/>
            <a:ext cx="712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Modelo global 			Modelo 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3 CuadroTexto"/>
          <p:cNvSpPr txBox="1">
            <a:spLocks noChangeArrowheads="1"/>
          </p:cNvSpPr>
          <p:nvPr/>
        </p:nvSpPr>
        <p:spPr bwMode="auto">
          <a:xfrm>
            <a:off x="2771775" y="11113"/>
            <a:ext cx="63007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Resultados: Paro del motor por falla eléctrica</a:t>
            </a:r>
          </a:p>
        </p:txBody>
      </p:sp>
      <p:sp>
        <p:nvSpPr>
          <p:cNvPr id="19461" name="7 CuadroTexto"/>
          <p:cNvSpPr txBox="1">
            <a:spLocks noChangeArrowheads="1"/>
          </p:cNvSpPr>
          <p:nvPr/>
        </p:nvSpPr>
        <p:spPr bwMode="auto">
          <a:xfrm>
            <a:off x="1008063" y="835025"/>
            <a:ext cx="712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Modelo global 			Modelo local</a:t>
            </a:r>
          </a:p>
        </p:txBody>
      </p:sp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04913"/>
            <a:ext cx="7010400" cy="561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3 CuadroTexto"/>
          <p:cNvSpPr txBox="1">
            <a:spLocks noChangeArrowheads="1"/>
          </p:cNvSpPr>
          <p:nvPr/>
        </p:nvSpPr>
        <p:spPr bwMode="auto">
          <a:xfrm>
            <a:off x="2771775" y="11113"/>
            <a:ext cx="63007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Resultados: Recirculación parcial</a:t>
            </a:r>
          </a:p>
        </p:txBody>
      </p:sp>
      <p:sp>
        <p:nvSpPr>
          <p:cNvPr id="20485" name="7 CuadroTexto"/>
          <p:cNvSpPr txBox="1">
            <a:spLocks noChangeArrowheads="1"/>
          </p:cNvSpPr>
          <p:nvPr/>
        </p:nvSpPr>
        <p:spPr bwMode="auto">
          <a:xfrm>
            <a:off x="1008063" y="835025"/>
            <a:ext cx="712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Modelo global 			Modelo local</a:t>
            </a:r>
          </a:p>
        </p:txBody>
      </p:sp>
      <p:pic>
        <p:nvPicPr>
          <p:cNvPr id="2048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38238"/>
            <a:ext cx="7056438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08000" y="1851214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2000" dirty="0">
                <a:latin typeface="Arial" charset="0"/>
              </a:rPr>
              <a:t>Pérdidas económicas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08000" y="2649632"/>
            <a:ext cx="438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2000">
                <a:latin typeface="Arial" charset="0"/>
              </a:rPr>
              <a:t>Efectos sobre el medio ambiente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08000" y="3448050"/>
            <a:ext cx="820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000">
                <a:latin typeface="Arial" charset="0"/>
              </a:rPr>
              <a:t>40 % de los accidentes ocurren por falta o mal uso de la información</a:t>
            </a:r>
            <a:endParaRPr lang="es-AR" altLang="es-AR" sz="2000">
              <a:latin typeface="Arial" charset="0"/>
            </a:endParaRPr>
          </a:p>
        </p:txBody>
      </p:sp>
      <p:sp>
        <p:nvSpPr>
          <p:cNvPr id="3079" name="7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Eventos anormales en la industria petrolera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08000" y="1052736"/>
            <a:ext cx="5464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2000" dirty="0" smtClean="0">
                <a:latin typeface="Arial" charset="0"/>
              </a:rPr>
              <a:t>Asociados a la integridad de las instalaciones</a:t>
            </a:r>
            <a:endParaRPr lang="es-AR" altLang="es-AR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3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Ventajas del método propuesto</a:t>
            </a:r>
          </a:p>
        </p:txBody>
      </p:sp>
      <p:sp>
        <p:nvSpPr>
          <p:cNvPr id="21509" name="1 CuadroTexto"/>
          <p:cNvSpPr txBox="1">
            <a:spLocks noChangeArrowheads="1"/>
          </p:cNvSpPr>
          <p:nvPr/>
        </p:nvSpPr>
        <p:spPr bwMode="auto">
          <a:xfrm>
            <a:off x="1258888" y="1773238"/>
            <a:ext cx="5113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Mejor capacidad de identificación</a:t>
            </a:r>
          </a:p>
        </p:txBody>
      </p:sp>
      <p:sp>
        <p:nvSpPr>
          <p:cNvPr id="21510" name="2 CuadroTexto"/>
          <p:cNvSpPr txBox="1">
            <a:spLocks noChangeArrowheads="1"/>
          </p:cNvSpPr>
          <p:nvPr/>
        </p:nvSpPr>
        <p:spPr bwMode="auto">
          <a:xfrm>
            <a:off x="1258888" y="2601913"/>
            <a:ext cx="648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Mayor sensibilidad para identificar el patrón de signos</a:t>
            </a:r>
          </a:p>
        </p:txBody>
      </p:sp>
      <p:sp>
        <p:nvSpPr>
          <p:cNvPr id="21511" name="6 CuadroTexto"/>
          <p:cNvSpPr txBox="1">
            <a:spLocks noChangeArrowheads="1"/>
          </p:cNvSpPr>
          <p:nvPr/>
        </p:nvSpPr>
        <p:spPr bwMode="auto">
          <a:xfrm>
            <a:off x="1258888" y="3429000"/>
            <a:ext cx="727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Permite priorizar la asignación de recursos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Acciones futuras</a:t>
            </a:r>
          </a:p>
        </p:txBody>
      </p:sp>
      <p:sp>
        <p:nvSpPr>
          <p:cNvPr id="22533" name="1 CuadroTexto"/>
          <p:cNvSpPr txBox="1">
            <a:spLocks noChangeArrowheads="1"/>
          </p:cNvSpPr>
          <p:nvPr/>
        </p:nvSpPr>
        <p:spPr bwMode="auto">
          <a:xfrm>
            <a:off x="1403350" y="1773238"/>
            <a:ext cx="676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Pruebas con una biblioteca mayor</a:t>
            </a:r>
          </a:p>
        </p:txBody>
      </p:sp>
      <p:sp>
        <p:nvSpPr>
          <p:cNvPr id="22534" name="2 CuadroTexto"/>
          <p:cNvSpPr txBox="1">
            <a:spLocks noChangeArrowheads="1"/>
          </p:cNvSpPr>
          <p:nvPr/>
        </p:nvSpPr>
        <p:spPr bwMode="auto">
          <a:xfrm>
            <a:off x="1420813" y="2708275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Gestión de falsos positivos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3 CuadroTexto"/>
          <p:cNvSpPr txBox="1">
            <a:spLocks noChangeArrowheads="1"/>
          </p:cNvSpPr>
          <p:nvPr/>
        </p:nvSpPr>
        <p:spPr bwMode="auto">
          <a:xfrm>
            <a:off x="3059113" y="3357563"/>
            <a:ext cx="26654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Rectangle 24"/>
          <p:cNvSpPr txBox="1">
            <a:spLocks noChangeArrowheads="1"/>
          </p:cNvSpPr>
          <p:nvPr/>
        </p:nvSpPr>
        <p:spPr bwMode="auto">
          <a:xfrm>
            <a:off x="649288" y="1949450"/>
            <a:ext cx="78105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</a:rPr>
              <a:t>Conjunto de herramientas informáticas destinadas a dar soporte a la </a:t>
            </a:r>
            <a:r>
              <a:rPr lang="es-AR" altLang="es-AR" sz="2000" b="1">
                <a:solidFill>
                  <a:srgbClr val="0033CC"/>
                </a:solidFill>
              </a:rPr>
              <a:t>gestión de eventos anormales </a:t>
            </a:r>
            <a:r>
              <a:rPr lang="es-AR" altLang="es-AR" sz="2000" b="1">
                <a:solidFill>
                  <a:schemeClr val="tx2"/>
                </a:solidFill>
              </a:rPr>
              <a:t>de un proceso</a:t>
            </a:r>
            <a:r>
              <a:rPr lang="es-AR" altLang="es-AR" sz="2000" b="1">
                <a:solidFill>
                  <a:srgbClr val="898989"/>
                </a:solidFill>
              </a:rPr>
              <a:t>.</a:t>
            </a:r>
          </a:p>
        </p:txBody>
      </p:sp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Monitoreo inteligente de procesos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513"/>
            <a:ext cx="78486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1 Rectángulo"/>
          <p:cNvSpPr>
            <a:spLocks noChangeArrowheads="1"/>
          </p:cNvSpPr>
          <p:nvPr/>
        </p:nvSpPr>
        <p:spPr bwMode="auto">
          <a:xfrm>
            <a:off x="2843213" y="-12700"/>
            <a:ext cx="630078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Desempeño eficiente de una herramienta de  monitoreo inteligente de procesos</a:t>
            </a: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39750" y="5013325"/>
            <a:ext cx="734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El objetivo es no solamente detectar sino diagnosticar para poder priorizar las acciones correctivas a tomar.</a:t>
            </a:r>
            <a:endParaRPr lang="en-US" altLang="es-A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3527425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Caso de aplicación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733425"/>
            <a:ext cx="25336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33425"/>
            <a:ext cx="27495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715963"/>
            <a:ext cx="2286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1 Rectángulo"/>
          <p:cNvSpPr>
            <a:spLocks noChangeArrowheads="1"/>
          </p:cNvSpPr>
          <p:nvPr/>
        </p:nvSpPr>
        <p:spPr bwMode="auto">
          <a:xfrm>
            <a:off x="179388" y="3441700"/>
            <a:ext cx="87852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 b="1">
                <a:latin typeface="Arial" charset="0"/>
              </a:rPr>
              <a:t>Sistema de extracción: </a:t>
            </a:r>
            <a:r>
              <a:rPr lang="es-ES" altLang="es-AR" sz="1800">
                <a:latin typeface="Arial" charset="0"/>
              </a:rPr>
              <a:t>PCP con variador de frecuencia.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charset="0"/>
              </a:rPr>
              <a:t> </a:t>
            </a:r>
            <a:endParaRPr lang="es-AR" altLang="es-A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 b="1">
                <a:latin typeface="Arial" charset="0"/>
              </a:rPr>
              <a:t>Mediciones realizadas: </a:t>
            </a:r>
            <a:endParaRPr lang="es-AR" altLang="es-AR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Parámetros eléctricos ( I, V, P, Tq, Frec).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latin typeface="Arial" charset="0"/>
              </a:rPr>
              <a:t>Presión, temperatura.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Formato del registro: promedios de 5 minutos. </a:t>
            </a:r>
            <a:endParaRPr lang="es-ES" altLang="es-A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060700" y="1860550"/>
            <a:ext cx="3314700" cy="3848100"/>
            <a:chOff x="3312" y="1728"/>
            <a:chExt cx="2088" cy="2424"/>
          </a:xfrm>
        </p:grpSpPr>
        <p:sp>
          <p:nvSpPr>
            <p:cNvPr id="7174" name="AutoShape 23"/>
            <p:cNvSpPr>
              <a:spLocks noChangeArrowheads="1"/>
            </p:cNvSpPr>
            <p:nvPr/>
          </p:nvSpPr>
          <p:spPr bwMode="auto">
            <a:xfrm>
              <a:off x="3312" y="2240"/>
              <a:ext cx="1648" cy="352"/>
            </a:xfrm>
            <a:prstGeom prst="flowChartAlternateProcess">
              <a:avLst/>
            </a:prstGeom>
            <a:solidFill>
              <a:schemeClr val="accent1"/>
            </a:solidFill>
            <a:ln w="19050">
              <a:solidFill>
                <a:srgbClr val="D7010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AR" altLang="es-AR" sz="1400" b="1">
                  <a:latin typeface="Arial Narrow" pitchFamily="34" charset="0"/>
                </a:rPr>
                <a:t>Obtiene los datos de cada pozo 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AR" altLang="es-AR" sz="1400" b="1">
                  <a:latin typeface="Arial Narrow" pitchFamily="34" charset="0"/>
                </a:rPr>
                <a:t> realiza un análisis</a:t>
              </a:r>
            </a:p>
          </p:txBody>
        </p:sp>
        <p:grpSp>
          <p:nvGrpSpPr>
            <p:cNvPr id="7175" name="Group 34"/>
            <p:cNvGrpSpPr>
              <a:grpSpLocks/>
            </p:cNvGrpSpPr>
            <p:nvPr/>
          </p:nvGrpSpPr>
          <p:grpSpPr bwMode="auto">
            <a:xfrm>
              <a:off x="3320" y="1728"/>
              <a:ext cx="2080" cy="2424"/>
              <a:chOff x="3320" y="1728"/>
              <a:chExt cx="2080" cy="2424"/>
            </a:xfrm>
          </p:grpSpPr>
          <p:sp>
            <p:nvSpPr>
              <p:cNvPr id="7176" name="AutoShape 22"/>
              <p:cNvSpPr>
                <a:spLocks noChangeArrowheads="1"/>
              </p:cNvSpPr>
              <p:nvPr/>
            </p:nvSpPr>
            <p:spPr bwMode="auto">
              <a:xfrm>
                <a:off x="3320" y="1728"/>
                <a:ext cx="1576" cy="336"/>
              </a:xfrm>
              <a:prstGeom prst="flowChartAlternateProcess">
                <a:avLst/>
              </a:prstGeom>
              <a:solidFill>
                <a:schemeClr val="accent1"/>
              </a:solidFill>
              <a:ln w="19050">
                <a:solidFill>
                  <a:srgbClr val="D7010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AR" altLang="es-AR" sz="1400" b="1">
                    <a:latin typeface="Arial Narrow" pitchFamily="34" charset="0"/>
                  </a:rPr>
                  <a:t>Se enciende solo una vez cada 5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AR" altLang="es-AR" sz="1400" b="1">
                    <a:latin typeface="Arial Narrow" pitchFamily="34" charset="0"/>
                  </a:rPr>
                  <a:t>minutos</a:t>
                </a:r>
              </a:p>
            </p:txBody>
          </p:sp>
          <p:sp>
            <p:nvSpPr>
              <p:cNvPr id="7177" name="AutoShape 24"/>
              <p:cNvSpPr>
                <a:spLocks noChangeArrowheads="1"/>
              </p:cNvSpPr>
              <p:nvPr/>
            </p:nvSpPr>
            <p:spPr bwMode="auto">
              <a:xfrm>
                <a:off x="3344" y="3832"/>
                <a:ext cx="1640" cy="320"/>
              </a:xfrm>
              <a:prstGeom prst="flowChartAlternateProcess">
                <a:avLst/>
              </a:prstGeom>
              <a:solidFill>
                <a:schemeClr val="accent1"/>
              </a:solidFill>
              <a:ln w="19050">
                <a:solidFill>
                  <a:srgbClr val="D7010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AR" altLang="es-AR" sz="1400" b="1">
                    <a:latin typeface="Arial Narrow" pitchFamily="34" charset="0"/>
                  </a:rPr>
                  <a:t>Comunica las conclusiones</a:t>
                </a:r>
              </a:p>
            </p:txBody>
          </p:sp>
          <p:sp>
            <p:nvSpPr>
              <p:cNvPr id="7178" name="AutoShape 25"/>
              <p:cNvSpPr>
                <a:spLocks noChangeArrowheads="1"/>
              </p:cNvSpPr>
              <p:nvPr/>
            </p:nvSpPr>
            <p:spPr bwMode="auto">
              <a:xfrm>
                <a:off x="3400" y="2944"/>
                <a:ext cx="1368" cy="632"/>
              </a:xfrm>
              <a:prstGeom prst="flowChartDecision">
                <a:avLst/>
              </a:prstGeom>
              <a:solidFill>
                <a:schemeClr val="accent1"/>
              </a:solidFill>
              <a:ln w="19050">
                <a:solidFill>
                  <a:srgbClr val="D7010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1400" b="1">
                  <a:latin typeface="Arial Narrow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AR" altLang="es-AR" sz="1400" b="1">
                    <a:latin typeface="Arial Narrow" pitchFamily="34" charset="0"/>
                  </a:rPr>
                  <a:t>¿Encontró algo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AR" altLang="es-AR" sz="1400" b="1">
                    <a:latin typeface="Arial Narrow" pitchFamily="34" charset="0"/>
                  </a:rPr>
                  <a:t>Anómalo?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s-AR" altLang="es-AR" sz="1400">
                  <a:solidFill>
                    <a:srgbClr val="003399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179" name="Line 26"/>
              <p:cNvSpPr>
                <a:spLocks noChangeShapeType="1"/>
              </p:cNvSpPr>
              <p:nvPr/>
            </p:nvSpPr>
            <p:spPr bwMode="auto">
              <a:xfrm>
                <a:off x="4080" y="2064"/>
                <a:ext cx="0" cy="176"/>
              </a:xfrm>
              <a:prstGeom prst="line">
                <a:avLst/>
              </a:prstGeom>
              <a:noFill/>
              <a:ln w="19050">
                <a:solidFill>
                  <a:srgbClr val="D7010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" name="Line 27"/>
              <p:cNvSpPr>
                <a:spLocks noChangeShapeType="1"/>
              </p:cNvSpPr>
              <p:nvPr/>
            </p:nvSpPr>
            <p:spPr bwMode="auto">
              <a:xfrm>
                <a:off x="4080" y="2616"/>
                <a:ext cx="0" cy="336"/>
              </a:xfrm>
              <a:prstGeom prst="line">
                <a:avLst/>
              </a:prstGeom>
              <a:noFill/>
              <a:ln w="19050">
                <a:solidFill>
                  <a:srgbClr val="D7010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1" name="Line 28"/>
              <p:cNvSpPr>
                <a:spLocks noChangeShapeType="1"/>
              </p:cNvSpPr>
              <p:nvPr/>
            </p:nvSpPr>
            <p:spPr bwMode="auto">
              <a:xfrm>
                <a:off x="4096" y="3568"/>
                <a:ext cx="0" cy="248"/>
              </a:xfrm>
              <a:prstGeom prst="line">
                <a:avLst/>
              </a:prstGeom>
              <a:noFill/>
              <a:ln w="19050">
                <a:solidFill>
                  <a:srgbClr val="D7010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2" name="Text Box 29"/>
              <p:cNvSpPr txBox="1">
                <a:spLocks noChangeArrowheads="1"/>
              </p:cNvSpPr>
              <p:nvPr/>
            </p:nvSpPr>
            <p:spPr bwMode="auto">
              <a:xfrm>
                <a:off x="4074" y="3600"/>
                <a:ext cx="3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s-AR" altLang="es-AR" sz="1400">
                    <a:latin typeface="Arial Narrow" pitchFamily="34" charset="0"/>
                  </a:rPr>
                  <a:t>si</a:t>
                </a:r>
              </a:p>
            </p:txBody>
          </p:sp>
          <p:sp>
            <p:nvSpPr>
              <p:cNvPr id="7183" name="Text Box 30"/>
              <p:cNvSpPr txBox="1">
                <a:spLocks noChangeArrowheads="1"/>
              </p:cNvSpPr>
              <p:nvPr/>
            </p:nvSpPr>
            <p:spPr bwMode="auto">
              <a:xfrm>
                <a:off x="4808" y="3056"/>
                <a:ext cx="3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s-AR" altLang="es-AR" sz="1400">
                    <a:latin typeface="Arial Narrow" pitchFamily="34" charset="0"/>
                  </a:rPr>
                  <a:t>no</a:t>
                </a:r>
              </a:p>
            </p:txBody>
          </p:sp>
          <p:sp>
            <p:nvSpPr>
              <p:cNvPr id="7184" name="Line 31"/>
              <p:cNvSpPr>
                <a:spLocks noChangeShapeType="1"/>
              </p:cNvSpPr>
              <p:nvPr/>
            </p:nvSpPr>
            <p:spPr bwMode="auto">
              <a:xfrm flipH="1">
                <a:off x="4888" y="1920"/>
                <a:ext cx="512" cy="0"/>
              </a:xfrm>
              <a:prstGeom prst="line">
                <a:avLst/>
              </a:prstGeom>
              <a:noFill/>
              <a:ln w="19050">
                <a:solidFill>
                  <a:srgbClr val="D7010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" name="Line 32"/>
              <p:cNvSpPr>
                <a:spLocks noChangeShapeType="1"/>
              </p:cNvSpPr>
              <p:nvPr/>
            </p:nvSpPr>
            <p:spPr bwMode="auto">
              <a:xfrm flipH="1">
                <a:off x="5392" y="1920"/>
                <a:ext cx="0" cy="1352"/>
              </a:xfrm>
              <a:prstGeom prst="line">
                <a:avLst/>
              </a:prstGeom>
              <a:noFill/>
              <a:ln w="19050">
                <a:solidFill>
                  <a:srgbClr val="D701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6" name="Line 33"/>
              <p:cNvSpPr>
                <a:spLocks noChangeShapeType="1"/>
              </p:cNvSpPr>
              <p:nvPr/>
            </p:nvSpPr>
            <p:spPr bwMode="auto">
              <a:xfrm>
                <a:off x="4744" y="3264"/>
                <a:ext cx="640" cy="0"/>
              </a:xfrm>
              <a:prstGeom prst="line">
                <a:avLst/>
              </a:prstGeom>
              <a:noFill/>
              <a:ln w="19050">
                <a:solidFill>
                  <a:srgbClr val="D701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73" name="18 CuadroTexto"/>
          <p:cNvSpPr txBox="1">
            <a:spLocks noChangeArrowheads="1"/>
          </p:cNvSpPr>
          <p:nvPr/>
        </p:nvSpPr>
        <p:spPr bwMode="auto">
          <a:xfrm>
            <a:off x="3527425" y="11113"/>
            <a:ext cx="56165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Funcionamiento de las herramienta de monitoreo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2 CuadroTexto"/>
          <p:cNvSpPr txBox="1">
            <a:spLocks noChangeArrowheads="1"/>
          </p:cNvSpPr>
          <p:nvPr/>
        </p:nvSpPr>
        <p:spPr bwMode="auto">
          <a:xfrm>
            <a:off x="2987675" y="-31750"/>
            <a:ext cx="61563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Dificultades para el monitoreo de pozos de producción de petróleo y gas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800225" y="1335088"/>
            <a:ext cx="5543550" cy="922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Gran dispersión geográfica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Altos costos de instrumentación en el fondo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4211638" y="2405063"/>
            <a:ext cx="720725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800225" y="3344863"/>
            <a:ext cx="5543550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Bajo nivel de instrumentación comparado con la industria petroquímica o de refino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4225925" y="4138613"/>
            <a:ext cx="719138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800225" y="5078413"/>
            <a:ext cx="5543550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Dificultad para aplicar las herramientas desarrolladas para otras industrias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3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Etapas del método propuesto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827213" y="1657350"/>
            <a:ext cx="5545137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Detección: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Utiliza un método estadístico multivariable.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Estadístico de Hotelling T2a y SPE.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4240213" y="3011488"/>
            <a:ext cx="719137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827213" y="3949700"/>
            <a:ext cx="5545137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Diagnóstico: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Identifica las fallas a partir del patrón de tendencias de cambio de las variables medidas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3455988" y="122238"/>
            <a:ext cx="56165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000" b="1">
                <a:solidFill>
                  <a:schemeClr val="tx2"/>
                </a:solidFill>
                <a:latin typeface="Arial" charset="0"/>
              </a:rPr>
              <a:t>Clasificación del cambio en las variables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23850" y="2973388"/>
            <a:ext cx="2303463" cy="136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2 Forma libre"/>
          <p:cNvSpPr/>
          <p:nvPr/>
        </p:nvSpPr>
        <p:spPr>
          <a:xfrm>
            <a:off x="342900" y="3519488"/>
            <a:ext cx="736600" cy="317500"/>
          </a:xfrm>
          <a:custGeom>
            <a:avLst/>
            <a:gdLst>
              <a:gd name="connsiteX0" fmla="*/ 0 w 736407"/>
              <a:gd name="connsiteY0" fmla="*/ 220521 h 317845"/>
              <a:gd name="connsiteX1" fmla="*/ 133350 w 736407"/>
              <a:gd name="connsiteY1" fmla="*/ 1446 h 317845"/>
              <a:gd name="connsiteX2" fmla="*/ 247650 w 736407"/>
              <a:gd name="connsiteY2" fmla="*/ 315771 h 317845"/>
              <a:gd name="connsiteX3" fmla="*/ 276225 w 736407"/>
              <a:gd name="connsiteY3" fmla="*/ 144321 h 317845"/>
              <a:gd name="connsiteX4" fmla="*/ 381000 w 736407"/>
              <a:gd name="connsiteY4" fmla="*/ 277671 h 317845"/>
              <a:gd name="connsiteX5" fmla="*/ 485775 w 736407"/>
              <a:gd name="connsiteY5" fmla="*/ 134796 h 317845"/>
              <a:gd name="connsiteX6" fmla="*/ 581025 w 736407"/>
              <a:gd name="connsiteY6" fmla="*/ 249096 h 317845"/>
              <a:gd name="connsiteX7" fmla="*/ 723900 w 736407"/>
              <a:gd name="connsiteY7" fmla="*/ 182421 h 317845"/>
              <a:gd name="connsiteX8" fmla="*/ 733425 w 736407"/>
              <a:gd name="connsiteY8" fmla="*/ 172896 h 31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407" h="317845">
                <a:moveTo>
                  <a:pt x="0" y="220521"/>
                </a:moveTo>
                <a:cubicBezTo>
                  <a:pt x="46037" y="103046"/>
                  <a:pt x="92075" y="-14429"/>
                  <a:pt x="133350" y="1446"/>
                </a:cubicBezTo>
                <a:cubicBezTo>
                  <a:pt x="174625" y="17321"/>
                  <a:pt x="223838" y="291959"/>
                  <a:pt x="247650" y="315771"/>
                </a:cubicBezTo>
                <a:cubicBezTo>
                  <a:pt x="271462" y="339583"/>
                  <a:pt x="254000" y="150671"/>
                  <a:pt x="276225" y="144321"/>
                </a:cubicBezTo>
                <a:cubicBezTo>
                  <a:pt x="298450" y="137971"/>
                  <a:pt x="346075" y="279259"/>
                  <a:pt x="381000" y="277671"/>
                </a:cubicBezTo>
                <a:cubicBezTo>
                  <a:pt x="415925" y="276083"/>
                  <a:pt x="452438" y="139558"/>
                  <a:pt x="485775" y="134796"/>
                </a:cubicBezTo>
                <a:cubicBezTo>
                  <a:pt x="519112" y="130034"/>
                  <a:pt x="541338" y="241159"/>
                  <a:pt x="581025" y="249096"/>
                </a:cubicBezTo>
                <a:cubicBezTo>
                  <a:pt x="620712" y="257033"/>
                  <a:pt x="698500" y="195121"/>
                  <a:pt x="723900" y="182421"/>
                </a:cubicBezTo>
                <a:cubicBezTo>
                  <a:pt x="749300" y="169721"/>
                  <a:pt x="727075" y="176071"/>
                  <a:pt x="733425" y="1728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5867400" y="876300"/>
            <a:ext cx="2305050" cy="136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10 Forma libre"/>
          <p:cNvSpPr/>
          <p:nvPr/>
        </p:nvSpPr>
        <p:spPr>
          <a:xfrm>
            <a:off x="5867400" y="1446213"/>
            <a:ext cx="736600" cy="319087"/>
          </a:xfrm>
          <a:custGeom>
            <a:avLst/>
            <a:gdLst>
              <a:gd name="connsiteX0" fmla="*/ 0 w 736407"/>
              <a:gd name="connsiteY0" fmla="*/ 220521 h 317845"/>
              <a:gd name="connsiteX1" fmla="*/ 133350 w 736407"/>
              <a:gd name="connsiteY1" fmla="*/ 1446 h 317845"/>
              <a:gd name="connsiteX2" fmla="*/ 247650 w 736407"/>
              <a:gd name="connsiteY2" fmla="*/ 315771 h 317845"/>
              <a:gd name="connsiteX3" fmla="*/ 276225 w 736407"/>
              <a:gd name="connsiteY3" fmla="*/ 144321 h 317845"/>
              <a:gd name="connsiteX4" fmla="*/ 381000 w 736407"/>
              <a:gd name="connsiteY4" fmla="*/ 277671 h 317845"/>
              <a:gd name="connsiteX5" fmla="*/ 485775 w 736407"/>
              <a:gd name="connsiteY5" fmla="*/ 134796 h 317845"/>
              <a:gd name="connsiteX6" fmla="*/ 581025 w 736407"/>
              <a:gd name="connsiteY6" fmla="*/ 249096 h 317845"/>
              <a:gd name="connsiteX7" fmla="*/ 723900 w 736407"/>
              <a:gd name="connsiteY7" fmla="*/ 182421 h 317845"/>
              <a:gd name="connsiteX8" fmla="*/ 733425 w 736407"/>
              <a:gd name="connsiteY8" fmla="*/ 172896 h 31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407" h="317845">
                <a:moveTo>
                  <a:pt x="0" y="220521"/>
                </a:moveTo>
                <a:cubicBezTo>
                  <a:pt x="46037" y="103046"/>
                  <a:pt x="92075" y="-14429"/>
                  <a:pt x="133350" y="1446"/>
                </a:cubicBezTo>
                <a:cubicBezTo>
                  <a:pt x="174625" y="17321"/>
                  <a:pt x="223838" y="291959"/>
                  <a:pt x="247650" y="315771"/>
                </a:cubicBezTo>
                <a:cubicBezTo>
                  <a:pt x="271462" y="339583"/>
                  <a:pt x="254000" y="150671"/>
                  <a:pt x="276225" y="144321"/>
                </a:cubicBezTo>
                <a:cubicBezTo>
                  <a:pt x="298450" y="137971"/>
                  <a:pt x="346075" y="279259"/>
                  <a:pt x="381000" y="277671"/>
                </a:cubicBezTo>
                <a:cubicBezTo>
                  <a:pt x="415925" y="276083"/>
                  <a:pt x="452438" y="139558"/>
                  <a:pt x="485775" y="134796"/>
                </a:cubicBezTo>
                <a:cubicBezTo>
                  <a:pt x="519112" y="130034"/>
                  <a:pt x="541338" y="241159"/>
                  <a:pt x="581025" y="249096"/>
                </a:cubicBezTo>
                <a:cubicBezTo>
                  <a:pt x="620712" y="257033"/>
                  <a:pt x="698500" y="195121"/>
                  <a:pt x="723900" y="182421"/>
                </a:cubicBezTo>
                <a:cubicBezTo>
                  <a:pt x="749300" y="169721"/>
                  <a:pt x="727075" y="176071"/>
                  <a:pt x="733425" y="1728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5867400" y="2973388"/>
            <a:ext cx="2305050" cy="136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12 Forma libre"/>
          <p:cNvSpPr/>
          <p:nvPr/>
        </p:nvSpPr>
        <p:spPr>
          <a:xfrm>
            <a:off x="5856288" y="3476625"/>
            <a:ext cx="736600" cy="319088"/>
          </a:xfrm>
          <a:custGeom>
            <a:avLst/>
            <a:gdLst>
              <a:gd name="connsiteX0" fmla="*/ 0 w 736407"/>
              <a:gd name="connsiteY0" fmla="*/ 220521 h 317845"/>
              <a:gd name="connsiteX1" fmla="*/ 133350 w 736407"/>
              <a:gd name="connsiteY1" fmla="*/ 1446 h 317845"/>
              <a:gd name="connsiteX2" fmla="*/ 247650 w 736407"/>
              <a:gd name="connsiteY2" fmla="*/ 315771 h 317845"/>
              <a:gd name="connsiteX3" fmla="*/ 276225 w 736407"/>
              <a:gd name="connsiteY3" fmla="*/ 144321 h 317845"/>
              <a:gd name="connsiteX4" fmla="*/ 381000 w 736407"/>
              <a:gd name="connsiteY4" fmla="*/ 277671 h 317845"/>
              <a:gd name="connsiteX5" fmla="*/ 485775 w 736407"/>
              <a:gd name="connsiteY5" fmla="*/ 134796 h 317845"/>
              <a:gd name="connsiteX6" fmla="*/ 581025 w 736407"/>
              <a:gd name="connsiteY6" fmla="*/ 249096 h 317845"/>
              <a:gd name="connsiteX7" fmla="*/ 723900 w 736407"/>
              <a:gd name="connsiteY7" fmla="*/ 182421 h 317845"/>
              <a:gd name="connsiteX8" fmla="*/ 733425 w 736407"/>
              <a:gd name="connsiteY8" fmla="*/ 172896 h 31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407" h="317845">
                <a:moveTo>
                  <a:pt x="0" y="220521"/>
                </a:moveTo>
                <a:cubicBezTo>
                  <a:pt x="46037" y="103046"/>
                  <a:pt x="92075" y="-14429"/>
                  <a:pt x="133350" y="1446"/>
                </a:cubicBezTo>
                <a:cubicBezTo>
                  <a:pt x="174625" y="17321"/>
                  <a:pt x="223838" y="291959"/>
                  <a:pt x="247650" y="315771"/>
                </a:cubicBezTo>
                <a:cubicBezTo>
                  <a:pt x="271462" y="339583"/>
                  <a:pt x="254000" y="150671"/>
                  <a:pt x="276225" y="144321"/>
                </a:cubicBezTo>
                <a:cubicBezTo>
                  <a:pt x="298450" y="137971"/>
                  <a:pt x="346075" y="279259"/>
                  <a:pt x="381000" y="277671"/>
                </a:cubicBezTo>
                <a:cubicBezTo>
                  <a:pt x="415925" y="276083"/>
                  <a:pt x="452438" y="139558"/>
                  <a:pt x="485775" y="134796"/>
                </a:cubicBezTo>
                <a:cubicBezTo>
                  <a:pt x="519112" y="130034"/>
                  <a:pt x="541338" y="241159"/>
                  <a:pt x="581025" y="249096"/>
                </a:cubicBezTo>
                <a:cubicBezTo>
                  <a:pt x="620712" y="257033"/>
                  <a:pt x="698500" y="195121"/>
                  <a:pt x="723900" y="182421"/>
                </a:cubicBezTo>
                <a:cubicBezTo>
                  <a:pt x="749300" y="169721"/>
                  <a:pt x="727075" y="176071"/>
                  <a:pt x="733425" y="1728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5895975" y="5126038"/>
            <a:ext cx="2305050" cy="1366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14 Forma libre"/>
          <p:cNvSpPr/>
          <p:nvPr/>
        </p:nvSpPr>
        <p:spPr>
          <a:xfrm>
            <a:off x="5884863" y="5629275"/>
            <a:ext cx="736600" cy="317500"/>
          </a:xfrm>
          <a:custGeom>
            <a:avLst/>
            <a:gdLst>
              <a:gd name="connsiteX0" fmla="*/ 0 w 736407"/>
              <a:gd name="connsiteY0" fmla="*/ 220521 h 317845"/>
              <a:gd name="connsiteX1" fmla="*/ 133350 w 736407"/>
              <a:gd name="connsiteY1" fmla="*/ 1446 h 317845"/>
              <a:gd name="connsiteX2" fmla="*/ 247650 w 736407"/>
              <a:gd name="connsiteY2" fmla="*/ 315771 h 317845"/>
              <a:gd name="connsiteX3" fmla="*/ 276225 w 736407"/>
              <a:gd name="connsiteY3" fmla="*/ 144321 h 317845"/>
              <a:gd name="connsiteX4" fmla="*/ 381000 w 736407"/>
              <a:gd name="connsiteY4" fmla="*/ 277671 h 317845"/>
              <a:gd name="connsiteX5" fmla="*/ 485775 w 736407"/>
              <a:gd name="connsiteY5" fmla="*/ 134796 h 317845"/>
              <a:gd name="connsiteX6" fmla="*/ 581025 w 736407"/>
              <a:gd name="connsiteY6" fmla="*/ 249096 h 317845"/>
              <a:gd name="connsiteX7" fmla="*/ 723900 w 736407"/>
              <a:gd name="connsiteY7" fmla="*/ 182421 h 317845"/>
              <a:gd name="connsiteX8" fmla="*/ 733425 w 736407"/>
              <a:gd name="connsiteY8" fmla="*/ 172896 h 31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407" h="317845">
                <a:moveTo>
                  <a:pt x="0" y="220521"/>
                </a:moveTo>
                <a:cubicBezTo>
                  <a:pt x="46037" y="103046"/>
                  <a:pt x="92075" y="-14429"/>
                  <a:pt x="133350" y="1446"/>
                </a:cubicBezTo>
                <a:cubicBezTo>
                  <a:pt x="174625" y="17321"/>
                  <a:pt x="223838" y="291959"/>
                  <a:pt x="247650" y="315771"/>
                </a:cubicBezTo>
                <a:cubicBezTo>
                  <a:pt x="271462" y="339583"/>
                  <a:pt x="254000" y="150671"/>
                  <a:pt x="276225" y="144321"/>
                </a:cubicBezTo>
                <a:cubicBezTo>
                  <a:pt x="298450" y="137971"/>
                  <a:pt x="346075" y="279259"/>
                  <a:pt x="381000" y="277671"/>
                </a:cubicBezTo>
                <a:cubicBezTo>
                  <a:pt x="415925" y="276083"/>
                  <a:pt x="452438" y="139558"/>
                  <a:pt x="485775" y="134796"/>
                </a:cubicBezTo>
                <a:cubicBezTo>
                  <a:pt x="519112" y="130034"/>
                  <a:pt x="541338" y="241159"/>
                  <a:pt x="581025" y="249096"/>
                </a:cubicBezTo>
                <a:cubicBezTo>
                  <a:pt x="620712" y="257033"/>
                  <a:pt x="698500" y="195121"/>
                  <a:pt x="723900" y="182421"/>
                </a:cubicBezTo>
                <a:cubicBezTo>
                  <a:pt x="749300" y="169721"/>
                  <a:pt x="727075" y="176071"/>
                  <a:pt x="733425" y="1728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3 Forma libre"/>
          <p:cNvSpPr/>
          <p:nvPr/>
        </p:nvSpPr>
        <p:spPr>
          <a:xfrm>
            <a:off x="6591300" y="971550"/>
            <a:ext cx="1533525" cy="639763"/>
          </a:xfrm>
          <a:custGeom>
            <a:avLst/>
            <a:gdLst>
              <a:gd name="connsiteX0" fmla="*/ 0 w 1534355"/>
              <a:gd name="connsiteY0" fmla="*/ 639992 h 639992"/>
              <a:gd name="connsiteX1" fmla="*/ 57150 w 1534355"/>
              <a:gd name="connsiteY1" fmla="*/ 439967 h 639992"/>
              <a:gd name="connsiteX2" fmla="*/ 123825 w 1534355"/>
              <a:gd name="connsiteY2" fmla="*/ 582842 h 639992"/>
              <a:gd name="connsiteX3" fmla="*/ 228600 w 1534355"/>
              <a:gd name="connsiteY3" fmla="*/ 268517 h 639992"/>
              <a:gd name="connsiteX4" fmla="*/ 314325 w 1534355"/>
              <a:gd name="connsiteY4" fmla="*/ 354242 h 639992"/>
              <a:gd name="connsiteX5" fmla="*/ 371475 w 1534355"/>
              <a:gd name="connsiteY5" fmla="*/ 239942 h 639992"/>
              <a:gd name="connsiteX6" fmla="*/ 485775 w 1534355"/>
              <a:gd name="connsiteY6" fmla="*/ 182792 h 639992"/>
              <a:gd name="connsiteX7" fmla="*/ 495300 w 1534355"/>
              <a:gd name="connsiteY7" fmla="*/ 97067 h 639992"/>
              <a:gd name="connsiteX8" fmla="*/ 638175 w 1534355"/>
              <a:gd name="connsiteY8" fmla="*/ 182792 h 639992"/>
              <a:gd name="connsiteX9" fmla="*/ 742950 w 1534355"/>
              <a:gd name="connsiteY9" fmla="*/ 97067 h 639992"/>
              <a:gd name="connsiteX10" fmla="*/ 800100 w 1534355"/>
              <a:gd name="connsiteY10" fmla="*/ 163742 h 639992"/>
              <a:gd name="connsiteX11" fmla="*/ 876300 w 1534355"/>
              <a:gd name="connsiteY11" fmla="*/ 106592 h 639992"/>
              <a:gd name="connsiteX12" fmla="*/ 923925 w 1534355"/>
              <a:gd name="connsiteY12" fmla="*/ 39917 h 639992"/>
              <a:gd name="connsiteX13" fmla="*/ 990600 w 1534355"/>
              <a:gd name="connsiteY13" fmla="*/ 106592 h 639992"/>
              <a:gd name="connsiteX14" fmla="*/ 1133475 w 1534355"/>
              <a:gd name="connsiteY14" fmla="*/ 39917 h 639992"/>
              <a:gd name="connsiteX15" fmla="*/ 1314450 w 1534355"/>
              <a:gd name="connsiteY15" fmla="*/ 1817 h 639992"/>
              <a:gd name="connsiteX16" fmla="*/ 1343025 w 1534355"/>
              <a:gd name="connsiteY16" fmla="*/ 97067 h 639992"/>
              <a:gd name="connsiteX17" fmla="*/ 1457325 w 1534355"/>
              <a:gd name="connsiteY17" fmla="*/ 20867 h 639992"/>
              <a:gd name="connsiteX18" fmla="*/ 1495425 w 1534355"/>
              <a:gd name="connsiteY18" fmla="*/ 68492 h 639992"/>
              <a:gd name="connsiteX19" fmla="*/ 1533525 w 1534355"/>
              <a:gd name="connsiteY19" fmla="*/ 68492 h 6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4355" h="639992">
                <a:moveTo>
                  <a:pt x="0" y="639992"/>
                </a:moveTo>
                <a:cubicBezTo>
                  <a:pt x="18256" y="544742"/>
                  <a:pt x="36513" y="449492"/>
                  <a:pt x="57150" y="439967"/>
                </a:cubicBezTo>
                <a:cubicBezTo>
                  <a:pt x="77787" y="430442"/>
                  <a:pt x="95250" y="611417"/>
                  <a:pt x="123825" y="582842"/>
                </a:cubicBezTo>
                <a:cubicBezTo>
                  <a:pt x="152400" y="554267"/>
                  <a:pt x="196850" y="306617"/>
                  <a:pt x="228600" y="268517"/>
                </a:cubicBezTo>
                <a:cubicBezTo>
                  <a:pt x="260350" y="230417"/>
                  <a:pt x="290513" y="359004"/>
                  <a:pt x="314325" y="354242"/>
                </a:cubicBezTo>
                <a:cubicBezTo>
                  <a:pt x="338137" y="349480"/>
                  <a:pt x="342900" y="268517"/>
                  <a:pt x="371475" y="239942"/>
                </a:cubicBezTo>
                <a:cubicBezTo>
                  <a:pt x="400050" y="211367"/>
                  <a:pt x="465138" y="206604"/>
                  <a:pt x="485775" y="182792"/>
                </a:cubicBezTo>
                <a:cubicBezTo>
                  <a:pt x="506412" y="158980"/>
                  <a:pt x="469900" y="97067"/>
                  <a:pt x="495300" y="97067"/>
                </a:cubicBezTo>
                <a:cubicBezTo>
                  <a:pt x="520700" y="97067"/>
                  <a:pt x="596900" y="182792"/>
                  <a:pt x="638175" y="182792"/>
                </a:cubicBezTo>
                <a:cubicBezTo>
                  <a:pt x="679450" y="182792"/>
                  <a:pt x="715962" y="100242"/>
                  <a:pt x="742950" y="97067"/>
                </a:cubicBezTo>
                <a:cubicBezTo>
                  <a:pt x="769938" y="93892"/>
                  <a:pt x="777875" y="162155"/>
                  <a:pt x="800100" y="163742"/>
                </a:cubicBezTo>
                <a:cubicBezTo>
                  <a:pt x="822325" y="165329"/>
                  <a:pt x="855663" y="127229"/>
                  <a:pt x="876300" y="106592"/>
                </a:cubicBezTo>
                <a:cubicBezTo>
                  <a:pt x="896937" y="85955"/>
                  <a:pt x="904875" y="39917"/>
                  <a:pt x="923925" y="39917"/>
                </a:cubicBezTo>
                <a:cubicBezTo>
                  <a:pt x="942975" y="39917"/>
                  <a:pt x="955675" y="106592"/>
                  <a:pt x="990600" y="106592"/>
                </a:cubicBezTo>
                <a:cubicBezTo>
                  <a:pt x="1025525" y="106592"/>
                  <a:pt x="1079500" y="57379"/>
                  <a:pt x="1133475" y="39917"/>
                </a:cubicBezTo>
                <a:cubicBezTo>
                  <a:pt x="1187450" y="22455"/>
                  <a:pt x="1279525" y="-7708"/>
                  <a:pt x="1314450" y="1817"/>
                </a:cubicBezTo>
                <a:cubicBezTo>
                  <a:pt x="1349375" y="11342"/>
                  <a:pt x="1319213" y="93892"/>
                  <a:pt x="1343025" y="97067"/>
                </a:cubicBezTo>
                <a:cubicBezTo>
                  <a:pt x="1366838" y="100242"/>
                  <a:pt x="1431925" y="25629"/>
                  <a:pt x="1457325" y="20867"/>
                </a:cubicBezTo>
                <a:cubicBezTo>
                  <a:pt x="1482725" y="16105"/>
                  <a:pt x="1482725" y="60555"/>
                  <a:pt x="1495425" y="68492"/>
                </a:cubicBezTo>
                <a:cubicBezTo>
                  <a:pt x="1508125" y="76429"/>
                  <a:pt x="1539875" y="60555"/>
                  <a:pt x="1533525" y="68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Forma libre"/>
          <p:cNvSpPr/>
          <p:nvPr/>
        </p:nvSpPr>
        <p:spPr>
          <a:xfrm>
            <a:off x="6610350" y="3579813"/>
            <a:ext cx="1514475" cy="200025"/>
          </a:xfrm>
          <a:custGeom>
            <a:avLst/>
            <a:gdLst>
              <a:gd name="connsiteX0" fmla="*/ 0 w 1514475"/>
              <a:gd name="connsiteY0" fmla="*/ 69674 h 199539"/>
              <a:gd name="connsiteX1" fmla="*/ 161925 w 1514475"/>
              <a:gd name="connsiteY1" fmla="*/ 164924 h 199539"/>
              <a:gd name="connsiteX2" fmla="*/ 266700 w 1514475"/>
              <a:gd name="connsiteY2" fmla="*/ 22049 h 199539"/>
              <a:gd name="connsiteX3" fmla="*/ 466725 w 1514475"/>
              <a:gd name="connsiteY3" fmla="*/ 107774 h 199539"/>
              <a:gd name="connsiteX4" fmla="*/ 647700 w 1514475"/>
              <a:gd name="connsiteY4" fmla="*/ 164924 h 199539"/>
              <a:gd name="connsiteX5" fmla="*/ 657225 w 1514475"/>
              <a:gd name="connsiteY5" fmla="*/ 2999 h 199539"/>
              <a:gd name="connsiteX6" fmla="*/ 838200 w 1514475"/>
              <a:gd name="connsiteY6" fmla="*/ 69674 h 199539"/>
              <a:gd name="connsiteX7" fmla="*/ 885825 w 1514475"/>
              <a:gd name="connsiteY7" fmla="*/ 193499 h 199539"/>
              <a:gd name="connsiteX8" fmla="*/ 1085850 w 1514475"/>
              <a:gd name="connsiteY8" fmla="*/ 164924 h 199539"/>
              <a:gd name="connsiteX9" fmla="*/ 1085850 w 1514475"/>
              <a:gd name="connsiteY9" fmla="*/ 31574 h 199539"/>
              <a:gd name="connsiteX10" fmla="*/ 1238250 w 1514475"/>
              <a:gd name="connsiteY10" fmla="*/ 69674 h 199539"/>
              <a:gd name="connsiteX11" fmla="*/ 1247775 w 1514475"/>
              <a:gd name="connsiteY11" fmla="*/ 174449 h 199539"/>
              <a:gd name="connsiteX12" fmla="*/ 1371600 w 1514475"/>
              <a:gd name="connsiteY12" fmla="*/ 174449 h 199539"/>
              <a:gd name="connsiteX13" fmla="*/ 1419225 w 1514475"/>
              <a:gd name="connsiteY13" fmla="*/ 60149 h 199539"/>
              <a:gd name="connsiteX14" fmla="*/ 1514475 w 1514475"/>
              <a:gd name="connsiteY14" fmla="*/ 79199 h 19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4475" h="199539">
                <a:moveTo>
                  <a:pt x="0" y="69674"/>
                </a:moveTo>
                <a:cubicBezTo>
                  <a:pt x="58737" y="121267"/>
                  <a:pt x="117475" y="172861"/>
                  <a:pt x="161925" y="164924"/>
                </a:cubicBezTo>
                <a:cubicBezTo>
                  <a:pt x="206375" y="156987"/>
                  <a:pt x="215900" y="31574"/>
                  <a:pt x="266700" y="22049"/>
                </a:cubicBezTo>
                <a:cubicBezTo>
                  <a:pt x="317500" y="12524"/>
                  <a:pt x="403225" y="83962"/>
                  <a:pt x="466725" y="107774"/>
                </a:cubicBezTo>
                <a:cubicBezTo>
                  <a:pt x="530225" y="131586"/>
                  <a:pt x="615950" y="182386"/>
                  <a:pt x="647700" y="164924"/>
                </a:cubicBezTo>
                <a:cubicBezTo>
                  <a:pt x="679450" y="147462"/>
                  <a:pt x="625475" y="18874"/>
                  <a:pt x="657225" y="2999"/>
                </a:cubicBezTo>
                <a:cubicBezTo>
                  <a:pt x="688975" y="-12876"/>
                  <a:pt x="800100" y="37924"/>
                  <a:pt x="838200" y="69674"/>
                </a:cubicBezTo>
                <a:cubicBezTo>
                  <a:pt x="876300" y="101424"/>
                  <a:pt x="844550" y="177624"/>
                  <a:pt x="885825" y="193499"/>
                </a:cubicBezTo>
                <a:cubicBezTo>
                  <a:pt x="927100" y="209374"/>
                  <a:pt x="1052513" y="191912"/>
                  <a:pt x="1085850" y="164924"/>
                </a:cubicBezTo>
                <a:cubicBezTo>
                  <a:pt x="1119188" y="137937"/>
                  <a:pt x="1060450" y="47449"/>
                  <a:pt x="1085850" y="31574"/>
                </a:cubicBezTo>
                <a:cubicBezTo>
                  <a:pt x="1111250" y="15699"/>
                  <a:pt x="1211263" y="45862"/>
                  <a:pt x="1238250" y="69674"/>
                </a:cubicBezTo>
                <a:cubicBezTo>
                  <a:pt x="1265237" y="93486"/>
                  <a:pt x="1225550" y="156987"/>
                  <a:pt x="1247775" y="174449"/>
                </a:cubicBezTo>
                <a:cubicBezTo>
                  <a:pt x="1270000" y="191911"/>
                  <a:pt x="1343025" y="193499"/>
                  <a:pt x="1371600" y="174449"/>
                </a:cubicBezTo>
                <a:cubicBezTo>
                  <a:pt x="1400175" y="155399"/>
                  <a:pt x="1395413" y="76024"/>
                  <a:pt x="1419225" y="60149"/>
                </a:cubicBezTo>
                <a:cubicBezTo>
                  <a:pt x="1443038" y="44274"/>
                  <a:pt x="1493838" y="66499"/>
                  <a:pt x="1514475" y="791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15 Forma libre"/>
          <p:cNvSpPr/>
          <p:nvPr/>
        </p:nvSpPr>
        <p:spPr>
          <a:xfrm>
            <a:off x="6619875" y="5776913"/>
            <a:ext cx="1562100" cy="666750"/>
          </a:xfrm>
          <a:custGeom>
            <a:avLst/>
            <a:gdLst>
              <a:gd name="connsiteX0" fmla="*/ 0 w 1562100"/>
              <a:gd name="connsiteY0" fmla="*/ 25276 h 666655"/>
              <a:gd name="connsiteX1" fmla="*/ 76200 w 1562100"/>
              <a:gd name="connsiteY1" fmla="*/ 6226 h 666655"/>
              <a:gd name="connsiteX2" fmla="*/ 123825 w 1562100"/>
              <a:gd name="connsiteY2" fmla="*/ 120526 h 666655"/>
              <a:gd name="connsiteX3" fmla="*/ 247650 w 1562100"/>
              <a:gd name="connsiteY3" fmla="*/ 168151 h 666655"/>
              <a:gd name="connsiteX4" fmla="*/ 333375 w 1562100"/>
              <a:gd name="connsiteY4" fmla="*/ 330076 h 666655"/>
              <a:gd name="connsiteX5" fmla="*/ 438150 w 1562100"/>
              <a:gd name="connsiteY5" fmla="*/ 291976 h 666655"/>
              <a:gd name="connsiteX6" fmla="*/ 561975 w 1562100"/>
              <a:gd name="connsiteY6" fmla="*/ 406276 h 666655"/>
              <a:gd name="connsiteX7" fmla="*/ 638175 w 1562100"/>
              <a:gd name="connsiteY7" fmla="*/ 358651 h 666655"/>
              <a:gd name="connsiteX8" fmla="*/ 781050 w 1562100"/>
              <a:gd name="connsiteY8" fmla="*/ 492001 h 666655"/>
              <a:gd name="connsiteX9" fmla="*/ 904875 w 1562100"/>
              <a:gd name="connsiteY9" fmla="*/ 472951 h 666655"/>
              <a:gd name="connsiteX10" fmla="*/ 971550 w 1562100"/>
              <a:gd name="connsiteY10" fmla="*/ 663451 h 666655"/>
              <a:gd name="connsiteX11" fmla="*/ 1076325 w 1562100"/>
              <a:gd name="connsiteY11" fmla="*/ 596776 h 666655"/>
              <a:gd name="connsiteX12" fmla="*/ 1228725 w 1562100"/>
              <a:gd name="connsiteY12" fmla="*/ 653926 h 666655"/>
              <a:gd name="connsiteX13" fmla="*/ 1371600 w 1562100"/>
              <a:gd name="connsiteY13" fmla="*/ 539626 h 666655"/>
              <a:gd name="connsiteX14" fmla="*/ 1447800 w 1562100"/>
              <a:gd name="connsiteY14" fmla="*/ 634876 h 666655"/>
              <a:gd name="connsiteX15" fmla="*/ 1562100 w 1562100"/>
              <a:gd name="connsiteY15" fmla="*/ 558676 h 66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2100" h="666655">
                <a:moveTo>
                  <a:pt x="0" y="25276"/>
                </a:moveTo>
                <a:cubicBezTo>
                  <a:pt x="27781" y="7813"/>
                  <a:pt x="55563" y="-9649"/>
                  <a:pt x="76200" y="6226"/>
                </a:cubicBezTo>
                <a:cubicBezTo>
                  <a:pt x="96838" y="22101"/>
                  <a:pt x="95250" y="93539"/>
                  <a:pt x="123825" y="120526"/>
                </a:cubicBezTo>
                <a:cubicBezTo>
                  <a:pt x="152400" y="147514"/>
                  <a:pt x="212725" y="133226"/>
                  <a:pt x="247650" y="168151"/>
                </a:cubicBezTo>
                <a:cubicBezTo>
                  <a:pt x="282575" y="203076"/>
                  <a:pt x="301625" y="309439"/>
                  <a:pt x="333375" y="330076"/>
                </a:cubicBezTo>
                <a:cubicBezTo>
                  <a:pt x="365125" y="350713"/>
                  <a:pt x="400050" y="279276"/>
                  <a:pt x="438150" y="291976"/>
                </a:cubicBezTo>
                <a:cubicBezTo>
                  <a:pt x="476250" y="304676"/>
                  <a:pt x="528638" y="395164"/>
                  <a:pt x="561975" y="406276"/>
                </a:cubicBezTo>
                <a:cubicBezTo>
                  <a:pt x="595312" y="417388"/>
                  <a:pt x="601663" y="344364"/>
                  <a:pt x="638175" y="358651"/>
                </a:cubicBezTo>
                <a:cubicBezTo>
                  <a:pt x="674687" y="372938"/>
                  <a:pt x="736600" y="472951"/>
                  <a:pt x="781050" y="492001"/>
                </a:cubicBezTo>
                <a:cubicBezTo>
                  <a:pt x="825500" y="511051"/>
                  <a:pt x="873125" y="444376"/>
                  <a:pt x="904875" y="472951"/>
                </a:cubicBezTo>
                <a:cubicBezTo>
                  <a:pt x="936625" y="501526"/>
                  <a:pt x="942975" y="642814"/>
                  <a:pt x="971550" y="663451"/>
                </a:cubicBezTo>
                <a:cubicBezTo>
                  <a:pt x="1000125" y="684088"/>
                  <a:pt x="1033463" y="598363"/>
                  <a:pt x="1076325" y="596776"/>
                </a:cubicBezTo>
                <a:cubicBezTo>
                  <a:pt x="1119187" y="595189"/>
                  <a:pt x="1179512" y="663451"/>
                  <a:pt x="1228725" y="653926"/>
                </a:cubicBezTo>
                <a:cubicBezTo>
                  <a:pt x="1277938" y="644401"/>
                  <a:pt x="1335088" y="542801"/>
                  <a:pt x="1371600" y="539626"/>
                </a:cubicBezTo>
                <a:cubicBezTo>
                  <a:pt x="1408112" y="536451"/>
                  <a:pt x="1416050" y="631701"/>
                  <a:pt x="1447800" y="634876"/>
                </a:cubicBezTo>
                <a:cubicBezTo>
                  <a:pt x="1479550" y="638051"/>
                  <a:pt x="1547812" y="563439"/>
                  <a:pt x="1562100" y="5586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8531225" y="1176338"/>
            <a:ext cx="34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1</a:t>
            </a:r>
            <a:endParaRPr lang="en-US" altLang="es-AR" sz="1800">
              <a:latin typeface="Arial" charset="0"/>
            </a:endParaRP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8510588" y="3395663"/>
            <a:ext cx="34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0</a:t>
            </a:r>
            <a:endParaRPr lang="en-US" altLang="es-AR" sz="1800">
              <a:latin typeface="Arial" charset="0"/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8510588" y="5513388"/>
            <a:ext cx="52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-1</a:t>
            </a:r>
            <a:endParaRPr lang="en-US" altLang="es-AR" sz="1800">
              <a:latin typeface="Arial" charset="0"/>
            </a:endParaRPr>
          </a:p>
        </p:txBody>
      </p:sp>
      <p:cxnSp>
        <p:nvCxnSpPr>
          <p:cNvPr id="19" name="18 Conector recto de flecha"/>
          <p:cNvCxnSpPr>
            <a:stCxn id="2" idx="3"/>
            <a:endCxn id="10" idx="1"/>
          </p:cNvCxnSpPr>
          <p:nvPr/>
        </p:nvCxnSpPr>
        <p:spPr>
          <a:xfrm flipV="1">
            <a:off x="2627313" y="1560513"/>
            <a:ext cx="3240087" cy="2097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2" idx="3"/>
            <a:endCxn id="13" idx="0"/>
          </p:cNvCxnSpPr>
          <p:nvPr/>
        </p:nvCxnSpPr>
        <p:spPr>
          <a:xfrm>
            <a:off x="2627313" y="3657600"/>
            <a:ext cx="3228975" cy="3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2" idx="3"/>
            <a:endCxn id="14" idx="1"/>
          </p:cNvCxnSpPr>
          <p:nvPr/>
        </p:nvCxnSpPr>
        <p:spPr>
          <a:xfrm>
            <a:off x="2627313" y="3657600"/>
            <a:ext cx="3268662" cy="2151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8199 CuadroTexto"/>
          <p:cNvSpPr txBox="1">
            <a:spLocks noChangeArrowheads="1"/>
          </p:cNvSpPr>
          <p:nvPr/>
        </p:nvSpPr>
        <p:spPr bwMode="auto">
          <a:xfrm>
            <a:off x="3059113" y="24241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>
                <a:latin typeface="Arial" charset="0"/>
              </a:rPr>
              <a:t>Falla</a:t>
            </a:r>
            <a:endParaRPr lang="en-US" altLang="es-A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7" grpId="0"/>
      <p:bldP spid="20" grpId="0"/>
      <p:bldP spid="21" grpId="0"/>
      <p:bldP spid="820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837</Words>
  <Application>Microsoft Office PowerPoint</Application>
  <PresentationFormat>Presentación en pantalla (4:3)</PresentationFormat>
  <Paragraphs>195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Ariel Sciuto</dc:creator>
  <cp:lastModifiedBy>HOROWITZ, GABRIEL IGNACIO</cp:lastModifiedBy>
  <cp:revision>45</cp:revision>
  <dcterms:created xsi:type="dcterms:W3CDTF">2014-03-31T13:25:00Z</dcterms:created>
  <dcterms:modified xsi:type="dcterms:W3CDTF">2014-05-22T10:38:42Z</dcterms:modified>
</cp:coreProperties>
</file>