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88" r:id="rId8"/>
    <p:sldId id="289" r:id="rId9"/>
    <p:sldId id="262" r:id="rId10"/>
    <p:sldId id="263" r:id="rId11"/>
    <p:sldId id="264" r:id="rId12"/>
    <p:sldId id="297" r:id="rId13"/>
    <p:sldId id="265" r:id="rId14"/>
    <p:sldId id="266" r:id="rId15"/>
    <p:sldId id="267" r:id="rId16"/>
    <p:sldId id="268" r:id="rId17"/>
    <p:sldId id="269" r:id="rId18"/>
    <p:sldId id="272" r:id="rId19"/>
    <p:sldId id="285" r:id="rId20"/>
    <p:sldId id="292" r:id="rId21"/>
    <p:sldId id="270" r:id="rId22"/>
    <p:sldId id="293" r:id="rId23"/>
    <p:sldId id="291" r:id="rId24"/>
    <p:sldId id="294" r:id="rId25"/>
    <p:sldId id="284" r:id="rId26"/>
    <p:sldId id="271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6" r:id="rId36"/>
    <p:sldId id="287" r:id="rId37"/>
    <p:sldId id="290" r:id="rId38"/>
    <p:sldId id="296" r:id="rId39"/>
    <p:sldId id="281" r:id="rId40"/>
    <p:sldId id="283" r:id="rId41"/>
    <p:sldId id="282" r:id="rId42"/>
  </p:sldIdLst>
  <p:sldSz cx="9144000" cy="6858000" type="screen4x3"/>
  <p:notesSz cx="6858000" cy="9144000"/>
  <p:defaultTextStyle>
    <a:defPPr>
      <a:defRPr lang="es-A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9DCB"/>
    <a:srgbClr val="0099FF"/>
    <a:srgbClr val="3278CC"/>
  </p:clrMru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925" autoAdjust="0"/>
  </p:normalViewPr>
  <p:slideViewPr>
    <p:cSldViewPr>
      <p:cViewPr>
        <p:scale>
          <a:sx n="100" d="100"/>
          <a:sy n="100" d="100"/>
        </p:scale>
        <p:origin x="-78" y="10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Petromark%201N\Documents\JJB\Capacitaciones\Paper%20IAPG%202014\Info%20basica\estadistica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chart>
    <c:title>
      <c:tx>
        <c:rich>
          <a:bodyPr/>
          <a:lstStyle/>
          <a:p>
            <a:pPr>
              <a:defRPr/>
            </a:pPr>
            <a:r>
              <a:rPr lang="en-US"/>
              <a:t>Velocidades de corrosión puntuales naturales</a:t>
            </a:r>
          </a:p>
        </c:rich>
      </c:tx>
      <c:layout>
        <c:manualLayout>
          <c:xMode val="edge"/>
          <c:yMode val="edge"/>
          <c:x val="0.13413548360287783"/>
          <c:y val="0"/>
        </c:manualLayout>
      </c:layout>
      <c:overlay val="1"/>
    </c:title>
    <c:plotArea>
      <c:layout>
        <c:manualLayout>
          <c:layoutTarget val="inner"/>
          <c:xMode val="edge"/>
          <c:yMode val="edge"/>
          <c:x val="9.0535337628251084E-2"/>
          <c:y val="0.10705721784776891"/>
          <c:w val="0.86695566690527415"/>
          <c:h val="0.76920614923134556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trendline>
            <c:spPr>
              <a:ln w="28575">
                <a:solidFill>
                  <a:srgbClr val="00B050"/>
                </a:solidFill>
              </a:ln>
            </c:spPr>
            <c:trendlineType val="linear"/>
            <c:backward val="1"/>
            <c:intercept val="0"/>
            <c:dispRSqr val="1"/>
            <c:dispEq val="1"/>
            <c:trendlineLbl>
              <c:layout>
                <c:manualLayout>
                  <c:x val="-0.16659882926842573"/>
                  <c:y val="6.3730728177337326E-2"/>
                </c:manualLayout>
              </c:layout>
              <c:numFmt formatCode="General" sourceLinked="0"/>
            </c:trendlineLbl>
          </c:trendline>
          <c:xVal>
            <c:numRef>
              <c:f>Unificado!$E$37:$E$46</c:f>
              <c:numCache>
                <c:formatCode>0.0</c:formatCode>
                <c:ptCount val="10"/>
                <c:pt idx="0">
                  <c:v>4.4876712328767105</c:v>
                </c:pt>
                <c:pt idx="1">
                  <c:v>4.1917808219178063</c:v>
                </c:pt>
                <c:pt idx="2">
                  <c:v>3.3917808219178083</c:v>
                </c:pt>
                <c:pt idx="3">
                  <c:v>2.9534246575342471</c:v>
                </c:pt>
                <c:pt idx="4">
                  <c:v>4.3945205479452012</c:v>
                </c:pt>
                <c:pt idx="5">
                  <c:v>4.5452054794520551</c:v>
                </c:pt>
                <c:pt idx="6">
                  <c:v>4.441095890410959</c:v>
                </c:pt>
                <c:pt idx="7">
                  <c:v>4.5945205479452023</c:v>
                </c:pt>
                <c:pt idx="8">
                  <c:v>4.3808219178082171</c:v>
                </c:pt>
                <c:pt idx="9">
                  <c:v>2.7315068493150685</c:v>
                </c:pt>
              </c:numCache>
            </c:numRef>
          </c:xVal>
          <c:yVal>
            <c:numRef>
              <c:f>Unificado!$H$37:$H$46</c:f>
              <c:numCache>
                <c:formatCode>General</c:formatCode>
                <c:ptCount val="10"/>
                <c:pt idx="0">
                  <c:v>4.3383199999999995</c:v>
                </c:pt>
                <c:pt idx="1">
                  <c:v>4.9580799999999998</c:v>
                </c:pt>
                <c:pt idx="2">
                  <c:v>3.2207200000000009</c:v>
                </c:pt>
                <c:pt idx="3">
                  <c:v>2.4155399999999991</c:v>
                </c:pt>
                <c:pt idx="4">
                  <c:v>4.0258999999999983</c:v>
                </c:pt>
                <c:pt idx="5">
                  <c:v>5.6362600000000018</c:v>
                </c:pt>
                <c:pt idx="6">
                  <c:v>6.0388500000000001</c:v>
                </c:pt>
                <c:pt idx="7">
                  <c:v>6.2865000000000002</c:v>
                </c:pt>
                <c:pt idx="8">
                  <c:v>4.3383199999999995</c:v>
                </c:pt>
                <c:pt idx="9">
                  <c:v>2.4155399999999991</c:v>
                </c:pt>
              </c:numCache>
            </c:numRef>
          </c:yVal>
        </c:ser>
        <c:axId val="95921280"/>
        <c:axId val="97595776"/>
      </c:scatterChart>
      <c:valAx>
        <c:axId val="9592128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Años de lnstalación</a:t>
                </a:r>
              </a:p>
            </c:rich>
          </c:tx>
          <c:layout/>
        </c:title>
        <c:numFmt formatCode="0.0" sourceLinked="1"/>
        <c:tickLblPos val="nextTo"/>
        <c:crossAx val="97595776"/>
        <c:crosses val="autoZero"/>
        <c:crossBetween val="midCat"/>
        <c:majorUnit val="1"/>
      </c:valAx>
      <c:valAx>
        <c:axId val="9759577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Pérdida de espesor en mm</a:t>
                </a:r>
              </a:p>
            </c:rich>
          </c:tx>
          <c:layout/>
        </c:title>
        <c:numFmt formatCode="General" sourceLinked="1"/>
        <c:tickLblPos val="nextTo"/>
        <c:crossAx val="95921280"/>
        <c:crosses val="autoZero"/>
        <c:crossBetween val="midCat"/>
      </c:valAx>
    </c:plotArea>
    <c:plotVisOnly val="1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AR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71A6DC-8E8A-41D6-A4A9-D8AB1EE287C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F06EBCAC-96E4-4350-A3E8-AA56D452CCDC}">
      <dgm:prSet phldrT="[Texto]"/>
      <dgm:spPr/>
      <dgm:t>
        <a:bodyPr/>
        <a:lstStyle/>
        <a:p>
          <a:r>
            <a:rPr lang="es-ES_tradnl" dirty="0" smtClean="0"/>
            <a:t>Diseño inicial</a:t>
          </a:r>
          <a:endParaRPr lang="es-AR" dirty="0"/>
        </a:p>
      </dgm:t>
    </dgm:pt>
    <dgm:pt modelId="{BEAF2919-8B1D-47DC-9704-BA03B24E2507}" type="parTrans" cxnId="{45E826AC-AD24-4D79-A72E-B73EDF2D8A17}">
      <dgm:prSet/>
      <dgm:spPr/>
      <dgm:t>
        <a:bodyPr/>
        <a:lstStyle/>
        <a:p>
          <a:endParaRPr lang="es-AR"/>
        </a:p>
      </dgm:t>
    </dgm:pt>
    <dgm:pt modelId="{CA92316D-117B-4238-BA31-3656D08C6AAF}" type="sibTrans" cxnId="{45E826AC-AD24-4D79-A72E-B73EDF2D8A17}">
      <dgm:prSet/>
      <dgm:spPr/>
      <dgm:t>
        <a:bodyPr/>
        <a:lstStyle/>
        <a:p>
          <a:endParaRPr lang="es-AR"/>
        </a:p>
      </dgm:t>
    </dgm:pt>
    <dgm:pt modelId="{D0E37863-6B58-45B9-9F99-B46731529EA9}">
      <dgm:prSet phldrT="[Texto]"/>
      <dgm:spPr/>
      <dgm:t>
        <a:bodyPr/>
        <a:lstStyle/>
        <a:p>
          <a:r>
            <a:rPr lang="es-ES_tradnl" dirty="0" smtClean="0"/>
            <a:t>Estudios</a:t>
          </a:r>
          <a:endParaRPr lang="es-AR" dirty="0"/>
        </a:p>
      </dgm:t>
    </dgm:pt>
    <dgm:pt modelId="{5B2076F9-522C-421D-AB53-4B031B7D7884}" type="parTrans" cxnId="{DF1996FB-8E56-4D70-B9B1-56D382DE75FC}">
      <dgm:prSet/>
      <dgm:spPr/>
      <dgm:t>
        <a:bodyPr/>
        <a:lstStyle/>
        <a:p>
          <a:endParaRPr lang="es-AR"/>
        </a:p>
      </dgm:t>
    </dgm:pt>
    <dgm:pt modelId="{EA3398F6-3C83-4612-99D7-EF4410570B32}" type="sibTrans" cxnId="{DF1996FB-8E56-4D70-B9B1-56D382DE75FC}">
      <dgm:prSet/>
      <dgm:spPr/>
      <dgm:t>
        <a:bodyPr/>
        <a:lstStyle/>
        <a:p>
          <a:endParaRPr lang="es-AR"/>
        </a:p>
      </dgm:t>
    </dgm:pt>
    <dgm:pt modelId="{D1577455-918F-4D54-A790-636A275EFDB3}">
      <dgm:prSet phldrT="[Texto]"/>
      <dgm:spPr/>
      <dgm:t>
        <a:bodyPr/>
        <a:lstStyle/>
        <a:p>
          <a:r>
            <a:rPr lang="es-ES_tradnl" dirty="0" smtClean="0"/>
            <a:t>Rediseño</a:t>
          </a:r>
          <a:endParaRPr lang="es-AR" dirty="0"/>
        </a:p>
      </dgm:t>
    </dgm:pt>
    <dgm:pt modelId="{A1A5D8A1-7765-447D-B3E4-63FFEB1A6647}" type="parTrans" cxnId="{57D98210-7EC8-45E9-BD56-8C112F86F93B}">
      <dgm:prSet/>
      <dgm:spPr/>
      <dgm:t>
        <a:bodyPr/>
        <a:lstStyle/>
        <a:p>
          <a:endParaRPr lang="es-AR"/>
        </a:p>
      </dgm:t>
    </dgm:pt>
    <dgm:pt modelId="{FDA8A296-ADAF-409A-8718-116F46B40635}" type="sibTrans" cxnId="{57D98210-7EC8-45E9-BD56-8C112F86F93B}">
      <dgm:prSet/>
      <dgm:spPr/>
      <dgm:t>
        <a:bodyPr/>
        <a:lstStyle/>
        <a:p>
          <a:endParaRPr lang="es-AR"/>
        </a:p>
      </dgm:t>
    </dgm:pt>
    <dgm:pt modelId="{12AB01AD-8CF6-4994-8242-B81C4FB95C5B}" type="pres">
      <dgm:prSet presAssocID="{0471A6DC-8E8A-41D6-A4A9-D8AB1EE287CF}" presName="Name0" presStyleCnt="0">
        <dgm:presLayoutVars>
          <dgm:dir/>
          <dgm:resizeHandles val="exact"/>
        </dgm:presLayoutVars>
      </dgm:prSet>
      <dgm:spPr/>
    </dgm:pt>
    <dgm:pt modelId="{51ECA213-84E8-4652-BD9F-814884BCD3A8}" type="pres">
      <dgm:prSet presAssocID="{F06EBCAC-96E4-4350-A3E8-AA56D452CCDC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F1A963AD-09BB-46D2-B847-136D4E943FB6}" type="pres">
      <dgm:prSet presAssocID="{CA92316D-117B-4238-BA31-3656D08C6AAF}" presName="parSpace" presStyleCnt="0"/>
      <dgm:spPr/>
    </dgm:pt>
    <dgm:pt modelId="{F5F91ECC-A1C0-49CE-AD16-9C091567EB15}" type="pres">
      <dgm:prSet presAssocID="{D0E37863-6B58-45B9-9F99-B46731529EA9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61C0C8C3-3D11-4C66-84D7-AAF2E0006A5A}" type="pres">
      <dgm:prSet presAssocID="{EA3398F6-3C83-4612-99D7-EF4410570B32}" presName="parSpace" presStyleCnt="0"/>
      <dgm:spPr/>
    </dgm:pt>
    <dgm:pt modelId="{57051693-DD7C-44B0-93DD-1EC7EC2C6273}" type="pres">
      <dgm:prSet presAssocID="{D1577455-918F-4D54-A790-636A275EFDB3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DF1996FB-8E56-4D70-B9B1-56D382DE75FC}" srcId="{0471A6DC-8E8A-41D6-A4A9-D8AB1EE287CF}" destId="{D0E37863-6B58-45B9-9F99-B46731529EA9}" srcOrd="1" destOrd="0" parTransId="{5B2076F9-522C-421D-AB53-4B031B7D7884}" sibTransId="{EA3398F6-3C83-4612-99D7-EF4410570B32}"/>
    <dgm:cxn modelId="{45E826AC-AD24-4D79-A72E-B73EDF2D8A17}" srcId="{0471A6DC-8E8A-41D6-A4A9-D8AB1EE287CF}" destId="{F06EBCAC-96E4-4350-A3E8-AA56D452CCDC}" srcOrd="0" destOrd="0" parTransId="{BEAF2919-8B1D-47DC-9704-BA03B24E2507}" sibTransId="{CA92316D-117B-4238-BA31-3656D08C6AAF}"/>
    <dgm:cxn modelId="{26B7FBF0-F764-483D-B650-1E96A39E8EDE}" type="presOf" srcId="{D0E37863-6B58-45B9-9F99-B46731529EA9}" destId="{F5F91ECC-A1C0-49CE-AD16-9C091567EB15}" srcOrd="0" destOrd="0" presId="urn:microsoft.com/office/officeart/2005/8/layout/hChevron3"/>
    <dgm:cxn modelId="{7E95572C-9EA1-4DE8-9180-9349A1836407}" type="presOf" srcId="{0471A6DC-8E8A-41D6-A4A9-D8AB1EE287CF}" destId="{12AB01AD-8CF6-4994-8242-B81C4FB95C5B}" srcOrd="0" destOrd="0" presId="urn:microsoft.com/office/officeart/2005/8/layout/hChevron3"/>
    <dgm:cxn modelId="{57D98210-7EC8-45E9-BD56-8C112F86F93B}" srcId="{0471A6DC-8E8A-41D6-A4A9-D8AB1EE287CF}" destId="{D1577455-918F-4D54-A790-636A275EFDB3}" srcOrd="2" destOrd="0" parTransId="{A1A5D8A1-7765-447D-B3E4-63FFEB1A6647}" sibTransId="{FDA8A296-ADAF-409A-8718-116F46B40635}"/>
    <dgm:cxn modelId="{3E0B0448-DEF9-4109-AA28-8696DE81147C}" type="presOf" srcId="{D1577455-918F-4D54-A790-636A275EFDB3}" destId="{57051693-DD7C-44B0-93DD-1EC7EC2C6273}" srcOrd="0" destOrd="0" presId="urn:microsoft.com/office/officeart/2005/8/layout/hChevron3"/>
    <dgm:cxn modelId="{35BFA85A-9603-4108-A84F-54B21B28DA96}" type="presOf" srcId="{F06EBCAC-96E4-4350-A3E8-AA56D452CCDC}" destId="{51ECA213-84E8-4652-BD9F-814884BCD3A8}" srcOrd="0" destOrd="0" presId="urn:microsoft.com/office/officeart/2005/8/layout/hChevron3"/>
    <dgm:cxn modelId="{4F532A74-7157-4C57-A3F5-B7B98364AE90}" type="presParOf" srcId="{12AB01AD-8CF6-4994-8242-B81C4FB95C5B}" destId="{51ECA213-84E8-4652-BD9F-814884BCD3A8}" srcOrd="0" destOrd="0" presId="urn:microsoft.com/office/officeart/2005/8/layout/hChevron3"/>
    <dgm:cxn modelId="{31684BE0-DE85-4944-8A1D-17224F1EF463}" type="presParOf" srcId="{12AB01AD-8CF6-4994-8242-B81C4FB95C5B}" destId="{F1A963AD-09BB-46D2-B847-136D4E943FB6}" srcOrd="1" destOrd="0" presId="urn:microsoft.com/office/officeart/2005/8/layout/hChevron3"/>
    <dgm:cxn modelId="{D6011EE9-A6AB-4BFF-82BD-35466F7DC0B3}" type="presParOf" srcId="{12AB01AD-8CF6-4994-8242-B81C4FB95C5B}" destId="{F5F91ECC-A1C0-49CE-AD16-9C091567EB15}" srcOrd="2" destOrd="0" presId="urn:microsoft.com/office/officeart/2005/8/layout/hChevron3"/>
    <dgm:cxn modelId="{502B5774-71B8-4CC4-8C19-C4DA6AEC63DB}" type="presParOf" srcId="{12AB01AD-8CF6-4994-8242-B81C4FB95C5B}" destId="{61C0C8C3-3D11-4C66-84D7-AAF2E0006A5A}" srcOrd="3" destOrd="0" presId="urn:microsoft.com/office/officeart/2005/8/layout/hChevron3"/>
    <dgm:cxn modelId="{C4836DBC-0F30-4B7F-994E-57509BF7EE72}" type="presParOf" srcId="{12AB01AD-8CF6-4994-8242-B81C4FB95C5B}" destId="{57051693-DD7C-44B0-93DD-1EC7EC2C627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ECA213-84E8-4652-BD9F-814884BCD3A8}">
      <dsp:nvSpPr>
        <dsp:cNvPr id="0" name=""/>
        <dsp:cNvSpPr/>
      </dsp:nvSpPr>
      <dsp:spPr>
        <a:xfrm>
          <a:off x="2678" y="295461"/>
          <a:ext cx="2342554" cy="9370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684" tIns="69342" rIns="34671" bIns="6934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600" kern="1200" dirty="0" smtClean="0"/>
            <a:t>Diseño inicial</a:t>
          </a:r>
          <a:endParaRPr lang="es-AR" sz="2600" kern="1200" dirty="0"/>
        </a:p>
      </dsp:txBody>
      <dsp:txXfrm>
        <a:off x="2678" y="295461"/>
        <a:ext cx="2342554" cy="937021"/>
      </dsp:txXfrm>
    </dsp:sp>
    <dsp:sp modelId="{F5F91ECC-A1C0-49CE-AD16-9C091567EB15}">
      <dsp:nvSpPr>
        <dsp:cNvPr id="0" name=""/>
        <dsp:cNvSpPr/>
      </dsp:nvSpPr>
      <dsp:spPr>
        <a:xfrm>
          <a:off x="1876722" y="295461"/>
          <a:ext cx="2342554" cy="9370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600" kern="1200" dirty="0" smtClean="0"/>
            <a:t>Estudios</a:t>
          </a:r>
          <a:endParaRPr lang="es-AR" sz="2600" kern="1200" dirty="0"/>
        </a:p>
      </dsp:txBody>
      <dsp:txXfrm>
        <a:off x="1876722" y="295461"/>
        <a:ext cx="2342554" cy="937021"/>
      </dsp:txXfrm>
    </dsp:sp>
    <dsp:sp modelId="{57051693-DD7C-44B0-93DD-1EC7EC2C6273}">
      <dsp:nvSpPr>
        <dsp:cNvPr id="0" name=""/>
        <dsp:cNvSpPr/>
      </dsp:nvSpPr>
      <dsp:spPr>
        <a:xfrm>
          <a:off x="3750766" y="295461"/>
          <a:ext cx="2342554" cy="9370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600" kern="1200" dirty="0" smtClean="0"/>
            <a:t>Rediseño</a:t>
          </a:r>
          <a:endParaRPr lang="es-AR" sz="2600" kern="1200" dirty="0"/>
        </a:p>
      </dsp:txBody>
      <dsp:txXfrm>
        <a:off x="3750766" y="295461"/>
        <a:ext cx="2342554" cy="937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0.1813</cdr:x>
      <cdr:y>0.29175</cdr:y>
    </cdr:from>
    <cdr:to>
      <cdr:x>0.53626</cdr:x>
      <cdr:y>0.53247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64559" y="1006949"/>
          <a:ext cx="2084295" cy="830824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>
            <a:alpha val="60000"/>
          </a:srgbClr>
        </a:solidFill>
      </cdr:spPr>
      <cdr:txBody>
        <a:bodyPr xmlns:a="http://schemas.openxmlformats.org/drawingml/2006/main" vertOverflow="clip" wrap="square" rtlCol="0" anchor="ctr" anchorCtr="0">
          <a:noAutofit/>
        </a:bodyPr>
        <a:lstStyle xmlns:a="http://schemas.openxmlformats.org/drawingml/2006/main"/>
        <a:p xmlns:a="http://schemas.openxmlformats.org/drawingml/2006/main">
          <a:r>
            <a:rPr lang="es-AR" sz="1100"/>
            <a:t>La velocidad</a:t>
          </a:r>
          <a:r>
            <a:rPr lang="es-AR" sz="1100" baseline="0"/>
            <a:t> de corrosión media corresponde a la pendiente de la recta, </a:t>
          </a:r>
          <a:r>
            <a:rPr lang="es-AR" sz="1100" b="1" baseline="0"/>
            <a:t>1,1 mm/yr.</a:t>
          </a:r>
          <a:endParaRPr lang="es-AR" sz="1100" b="1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5FB8337-E317-4AD0-99DF-3F16A2F7837F}" type="datetimeFigureOut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0D9718-646E-49E0-AB67-30D9254E4ECB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97EC3A5-ED1F-4B4D-89BA-2A91CDC6470A}" type="datetimeFigureOut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AR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AR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E405453-941A-47EA-B363-376509220291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smtClean="0"/>
          </a:p>
        </p:txBody>
      </p:sp>
      <p:sp>
        <p:nvSpPr>
          <p:cNvPr id="471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14C6AB-563B-4D94-B325-12E6420BEE5B}" type="slidenum">
              <a:rPr lang="es-AR" smtClean="0"/>
              <a:pPr/>
              <a:t>2</a:t>
            </a:fld>
            <a:endParaRPr lang="es-A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smtClean="0"/>
          </a:p>
        </p:txBody>
      </p:sp>
      <p:sp>
        <p:nvSpPr>
          <p:cNvPr id="583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E145F1-B657-4A92-AB28-5173E1FB0F8A}" type="slidenum">
              <a:rPr lang="es-AR" smtClean="0"/>
              <a:pPr/>
              <a:t>11</a:t>
            </a:fld>
            <a:endParaRPr lang="es-A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smtClean="0"/>
          </a:p>
        </p:txBody>
      </p:sp>
      <p:sp>
        <p:nvSpPr>
          <p:cNvPr id="593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1CE8F2-A8CF-4A90-92D1-782D4545164C}" type="slidenum">
              <a:rPr lang="es-AR" smtClean="0"/>
              <a:pPr/>
              <a:t>12</a:t>
            </a:fld>
            <a:endParaRPr lang="es-A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smtClean="0"/>
          </a:p>
        </p:txBody>
      </p:sp>
      <p:sp>
        <p:nvSpPr>
          <p:cNvPr id="604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ED381A-C339-4C66-8561-264352203D1B}" type="slidenum">
              <a:rPr lang="es-AR" smtClean="0"/>
              <a:pPr/>
              <a:t>13</a:t>
            </a:fld>
            <a:endParaRPr lang="es-A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smtClean="0"/>
          </a:p>
        </p:txBody>
      </p:sp>
      <p:sp>
        <p:nvSpPr>
          <p:cNvPr id="614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76E970-12FA-41EC-859C-2BDCFBE02A93}" type="slidenum">
              <a:rPr lang="es-AR" smtClean="0"/>
              <a:pPr/>
              <a:t>14</a:t>
            </a:fld>
            <a:endParaRPr lang="es-A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smtClean="0"/>
          </a:p>
        </p:txBody>
      </p:sp>
      <p:sp>
        <p:nvSpPr>
          <p:cNvPr id="624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2FA485-C74C-4B68-882F-8F239E65C54E}" type="slidenum">
              <a:rPr lang="es-AR" smtClean="0"/>
              <a:pPr/>
              <a:t>15</a:t>
            </a:fld>
            <a:endParaRPr lang="es-A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5B6660-C39D-4381-8428-05905D842069}" type="slidenum">
              <a:rPr lang="es-AR" smtClean="0"/>
              <a:pPr/>
              <a:t>16</a:t>
            </a:fld>
            <a:endParaRPr lang="es-A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07ED9F-00D9-4534-A3B3-83C6A96B48C6}" type="slidenum">
              <a:rPr lang="es-AR" smtClean="0"/>
              <a:pPr/>
              <a:t>17</a:t>
            </a:fld>
            <a:endParaRPr lang="es-A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655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0400452-C9E8-4B94-A89A-D9B643B5D914}" type="slidenum">
              <a:rPr lang="es-AR" smtClean="0"/>
              <a:pPr/>
              <a:t>18</a:t>
            </a:fld>
            <a:endParaRPr lang="es-A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665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02F97D8-9FB1-4163-ADF7-C61D4BADC6B5}" type="slidenum">
              <a:rPr lang="es-AR" smtClean="0"/>
              <a:pPr/>
              <a:t>19</a:t>
            </a:fld>
            <a:endParaRPr lang="es-A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C1E402-EF12-4DF2-B7B2-A7BA3ACAFBBD}" type="slidenum">
              <a:rPr lang="es-AR" smtClean="0"/>
              <a:pPr/>
              <a:t>20</a:t>
            </a:fld>
            <a:endParaRPr lang="es-A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96A183-1B50-4847-B121-97BDD6B270B2}" type="slidenum">
              <a:rPr lang="es-AR" smtClean="0"/>
              <a:pPr/>
              <a:t>3</a:t>
            </a:fld>
            <a:endParaRPr lang="es-A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686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B11777-D1DD-474E-BB0C-7FA97EB9CFA1}" type="slidenum">
              <a:rPr lang="es-AR" smtClean="0"/>
              <a:pPr/>
              <a:t>21</a:t>
            </a:fld>
            <a:endParaRPr lang="es-A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696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764B86-A913-4A19-B7A9-7D54193AA1A6}" type="slidenum">
              <a:rPr lang="es-AR" smtClean="0"/>
              <a:pPr/>
              <a:t>22</a:t>
            </a:fld>
            <a:endParaRPr lang="es-A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706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AF39DE-E9EB-440D-850C-7CCECDCE97F9}" type="slidenum">
              <a:rPr lang="es-AR" smtClean="0"/>
              <a:pPr/>
              <a:t>23</a:t>
            </a:fld>
            <a:endParaRPr lang="es-A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716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02337F-B51E-4F96-BC18-FCD7432CC4FB}" type="slidenum">
              <a:rPr lang="es-AR" smtClean="0"/>
              <a:pPr/>
              <a:t>24</a:t>
            </a:fld>
            <a:endParaRPr lang="es-A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727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4F97DC7-F317-4297-AAF6-CD0920A2339F}" type="slidenum">
              <a:rPr lang="es-AR" smtClean="0"/>
              <a:pPr/>
              <a:t>25</a:t>
            </a:fld>
            <a:endParaRPr lang="es-A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737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E533A1-AD5F-4AE7-977F-2B4CCFBADD42}" type="slidenum">
              <a:rPr lang="es-AR" smtClean="0"/>
              <a:pPr/>
              <a:t>26</a:t>
            </a:fld>
            <a:endParaRPr lang="es-A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747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2D6E9F-271A-4C55-9013-B04C8EA79D81}" type="slidenum">
              <a:rPr lang="es-AR" smtClean="0"/>
              <a:pPr/>
              <a:t>27</a:t>
            </a:fld>
            <a:endParaRPr lang="es-A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757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760DF7-370E-453B-BEB9-5D4A4C81FD8D}" type="slidenum">
              <a:rPr lang="es-AR" smtClean="0"/>
              <a:pPr/>
              <a:t>28</a:t>
            </a:fld>
            <a:endParaRPr lang="es-A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768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DE25DEF-0D34-417F-BBD4-F60733B1D254}" type="slidenum">
              <a:rPr lang="es-AR" smtClean="0"/>
              <a:pPr/>
              <a:t>29</a:t>
            </a:fld>
            <a:endParaRPr lang="es-A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778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00494E-AC5E-4843-A607-F7F7DFB9059A}" type="slidenum">
              <a:rPr lang="es-AR" smtClean="0"/>
              <a:pPr/>
              <a:t>30</a:t>
            </a:fld>
            <a:endParaRPr lang="es-A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smtClean="0"/>
          </a:p>
        </p:txBody>
      </p:sp>
      <p:sp>
        <p:nvSpPr>
          <p:cNvPr id="491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C8DFD3-ECC2-4E5C-A48B-216C54BDE12D}" type="slidenum">
              <a:rPr lang="es-AR" smtClean="0"/>
              <a:pPr/>
              <a:t>4</a:t>
            </a:fld>
            <a:endParaRPr lang="es-A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788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437C24-CB3D-438A-88E7-A84C460418BB}" type="slidenum">
              <a:rPr lang="es-AR" smtClean="0"/>
              <a:pPr/>
              <a:t>31</a:t>
            </a:fld>
            <a:endParaRPr lang="es-A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798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3F35C3-9417-4ABC-87A3-2DE3DFBA1E79}" type="slidenum">
              <a:rPr lang="es-AR" smtClean="0"/>
              <a:pPr/>
              <a:t>32</a:t>
            </a:fld>
            <a:endParaRPr lang="es-A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809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F91875-87EF-48AF-8A84-08FD0D16A4B4}" type="slidenum">
              <a:rPr lang="es-AR" smtClean="0"/>
              <a:pPr/>
              <a:t>33</a:t>
            </a:fld>
            <a:endParaRPr lang="es-A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819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A906B7-CA47-4EE8-9069-AF97E452D478}" type="slidenum">
              <a:rPr lang="es-AR" smtClean="0"/>
              <a:pPr/>
              <a:t>34</a:t>
            </a:fld>
            <a:endParaRPr lang="es-A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829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C6F0A5-51A8-49C8-A06E-094B0D260932}" type="slidenum">
              <a:rPr lang="es-AR" smtClean="0"/>
              <a:pPr/>
              <a:t>35</a:t>
            </a:fld>
            <a:endParaRPr lang="es-A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839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BF8196-67AD-485D-9847-0BDD31766944}" type="slidenum">
              <a:rPr lang="es-AR" smtClean="0"/>
              <a:pPr/>
              <a:t>36</a:t>
            </a:fld>
            <a:endParaRPr lang="es-A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849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EA622-622E-43C1-93F2-DC52D290DE89}" type="slidenum">
              <a:rPr lang="es-AR" smtClean="0"/>
              <a:pPr/>
              <a:t>37</a:t>
            </a:fld>
            <a:endParaRPr lang="es-A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860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153D2F-0B84-4708-A188-543F3950ED31}" type="slidenum">
              <a:rPr lang="es-AR" smtClean="0"/>
              <a:pPr/>
              <a:t>38</a:t>
            </a:fld>
            <a:endParaRPr lang="es-AR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870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48B83AE-CF25-4EDA-847D-BA3C0BE21312}" type="slidenum">
              <a:rPr lang="es-AR" smtClean="0"/>
              <a:pPr/>
              <a:t>39</a:t>
            </a:fld>
            <a:endParaRPr lang="es-A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412432-160E-4FCF-AC5C-6072C755D205}" type="slidenum">
              <a:rPr lang="es-AR" smtClean="0"/>
              <a:pPr/>
              <a:t>40</a:t>
            </a:fld>
            <a:endParaRPr lang="es-A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smtClean="0"/>
          </a:p>
        </p:txBody>
      </p:sp>
      <p:sp>
        <p:nvSpPr>
          <p:cNvPr id="501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54E78B-7677-4F51-BA89-AE606F5639E9}" type="slidenum">
              <a:rPr lang="es-AR" smtClean="0"/>
              <a:pPr/>
              <a:t>5</a:t>
            </a:fld>
            <a:endParaRPr lang="es-A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smtClean="0"/>
              <a:t>American Wire Gauge</a:t>
            </a:r>
            <a:endParaRPr lang="es-AR" smtClean="0"/>
          </a:p>
        </p:txBody>
      </p:sp>
      <p:sp>
        <p:nvSpPr>
          <p:cNvPr id="890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9644E54-26B8-47CE-946E-3F6C7993DCA5}" type="slidenum">
              <a:rPr lang="es-AR" smtClean="0"/>
              <a:pPr/>
              <a:t>41</a:t>
            </a:fld>
            <a:endParaRPr lang="es-A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smtClean="0"/>
          </a:p>
        </p:txBody>
      </p:sp>
      <p:sp>
        <p:nvSpPr>
          <p:cNvPr id="522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A274F3-280F-4508-BB6E-88D9DBC63091}" type="slidenum">
              <a:rPr lang="es-AR" smtClean="0"/>
              <a:pPr/>
              <a:t>6</a:t>
            </a:fld>
            <a:endParaRPr lang="es-A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smtClean="0"/>
          </a:p>
        </p:txBody>
      </p:sp>
      <p:sp>
        <p:nvSpPr>
          <p:cNvPr id="532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39B46E-4FFD-4FEC-B5F6-6D02C23CF784}" type="slidenum">
              <a:rPr lang="es-AR" smtClean="0"/>
              <a:pPr/>
              <a:t>7</a:t>
            </a:fld>
            <a:endParaRPr lang="es-A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smtClean="0"/>
          </a:p>
        </p:txBody>
      </p:sp>
      <p:sp>
        <p:nvSpPr>
          <p:cNvPr id="542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6E81DF-F828-4A7F-B9C5-5A8A896504E8}" type="slidenum">
              <a:rPr lang="es-AR" smtClean="0"/>
              <a:pPr/>
              <a:t>8</a:t>
            </a:fld>
            <a:endParaRPr lang="es-A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smtClean="0"/>
          </a:p>
        </p:txBody>
      </p:sp>
      <p:sp>
        <p:nvSpPr>
          <p:cNvPr id="563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F4D7A1-6409-462A-A4C3-83EC2EBAD3A6}" type="slidenum">
              <a:rPr lang="es-AR" smtClean="0"/>
              <a:pPr/>
              <a:t>9</a:t>
            </a:fld>
            <a:endParaRPr lang="es-A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smtClean="0"/>
          </a:p>
        </p:txBody>
      </p:sp>
      <p:sp>
        <p:nvSpPr>
          <p:cNvPr id="573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8643E2-A95D-492B-BA33-7B31B241FC5B}" type="slidenum">
              <a:rPr lang="es-AR" smtClean="0"/>
              <a:pPr/>
              <a:t>10</a:t>
            </a:fld>
            <a:endParaRPr lang="es-A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E20E9-146E-439B-AC23-E36583A7BF39}" type="datetime1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1C3CF-5FCC-4A44-A640-33FB169B16D6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F4631-1D1D-47DE-8F7F-D95ECF02D355}" type="datetime1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7A3FF-C5D5-4057-AB98-62B0D6279721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90274-1177-4F82-ACDE-929F2B8754FF}" type="datetime1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46D4F-A005-436B-AFAA-D46746901331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72D4C-0E12-4E72-9418-27D83A303C6D}" type="datetime1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960A2-2927-4E42-BEF6-20D6EB0F70F5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A5F8D-182E-4BE8-BEFE-BA03AC721A33}" type="datetime1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08F0B-227A-4078-BE85-65A8E127C4CD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F5A4B-FACC-4D68-85A8-F144D6282196}" type="datetime1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5E809-3B48-4FEB-8D09-0DAA167D7156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9F0EF-4A04-47C8-B1B6-F07CDB631B8C}" type="datetime1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92F60-FD2F-4750-B3A2-46DF64621C97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19BDD-A890-4FCD-A95A-106C4F788819}" type="datetime1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D5A29-A697-4A02-A125-56CF1EC01168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C85A5-9858-430F-926D-4890B6AD9FF2}" type="datetime1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9170D-4683-4011-B2AE-C9C2B39492AA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9CF5D-F7CE-42A1-8967-C6170593A7C0}" type="datetime1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FC972-3FDA-41B9-BC78-140A5872E776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3B5AC-0A69-4B10-B59B-C96AFADD772B}" type="datetime1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2ECD-A09F-448F-935D-D8A74A83AEBD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tx2">
                <a:lumMod val="60000"/>
                <a:lumOff val="40000"/>
              </a:schemeClr>
            </a:gs>
            <a:gs pos="51000">
              <a:schemeClr val="tx2">
                <a:lumMod val="40000"/>
                <a:lumOff val="60000"/>
              </a:schemeClr>
            </a:gs>
            <a:gs pos="2000">
              <a:schemeClr val="tx2">
                <a:lumMod val="60000"/>
                <a:lumOff val="40000"/>
              </a:schemeClr>
            </a:gs>
            <a:gs pos="26000">
              <a:schemeClr val="tx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A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C8CA54-AFF5-473C-8C47-FEB8D39ABB0B}" type="datetime1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5CE9F6-A2F3-4ADB-A792-E4BDDCAD157B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wmv"/><Relationship Id="rId6" Type="http://schemas.openxmlformats.org/officeDocument/2006/relationships/image" Target="../media/image7.png"/><Relationship Id="rId5" Type="http://schemas.microsoft.com/office/2007/relationships/media" Target="../media/media4.wmv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5.wmv"/><Relationship Id="rId6" Type="http://schemas.openxmlformats.org/officeDocument/2006/relationships/image" Target="../media/image8.png"/><Relationship Id="rId5" Type="http://schemas.microsoft.com/office/2007/relationships/media" Target="../media/media5.wmv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wmv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microsoft.com/office/2007/relationships/media" Target="../media/media3.wm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3 Imagen" descr="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Aspectos para el diseño, operación y optimización de sistemas de protección catódica de casings</a:t>
            </a:r>
            <a:endParaRPr lang="es-AR" sz="2800" smtClean="0"/>
          </a:p>
        </p:txBody>
      </p:sp>
      <p:sp>
        <p:nvSpPr>
          <p:cNvPr id="2053" name="4 Marcador de contenido"/>
          <p:cNvSpPr>
            <a:spLocks noGrp="1"/>
          </p:cNvSpPr>
          <p:nvPr>
            <p:ph idx="1"/>
          </p:nvPr>
        </p:nvSpPr>
        <p:spPr>
          <a:xfrm>
            <a:off x="457200" y="2636838"/>
            <a:ext cx="8229600" cy="1728787"/>
          </a:xfrm>
        </p:spPr>
        <p:txBody>
          <a:bodyPr/>
          <a:lstStyle/>
          <a:p>
            <a:r>
              <a:rPr lang="es-ES" sz="2800" dirty="0" smtClean="0"/>
              <a:t>Ing. Marcos Jouli: Pluspetrol S.A.</a:t>
            </a:r>
            <a:endParaRPr lang="es-AR" sz="2800" dirty="0" smtClean="0"/>
          </a:p>
          <a:p>
            <a:r>
              <a:rPr lang="es-ES" sz="2800" dirty="0" smtClean="0"/>
              <a:t>Ing. Jorge Luna: Petromark</a:t>
            </a:r>
            <a:endParaRPr lang="es-AR" sz="2800" dirty="0" smtClean="0"/>
          </a:p>
          <a:p>
            <a:r>
              <a:rPr lang="es-ES" sz="2800" dirty="0" smtClean="0"/>
              <a:t>Ing. José Brion: Petromark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F6370-A416-4AF0-8A9F-72BEA7562DBA}" type="slidenum">
              <a:rPr lang="es-AR" smtClean="0"/>
              <a:pPr>
                <a:defRPr/>
              </a:pPr>
              <a:t>1</a:t>
            </a:fld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1" presetClass="entr" presetSubtype="8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1" presetClass="entr" presetSubtype="8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9" dur="2000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1" presetClass="entr" presetSubtype="8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3" dur="2000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build="p"/>
      <p:bldP spid="205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6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Velocidad de corrosión</a:t>
            </a:r>
            <a:endParaRPr lang="es-AR" sz="2800" smtClean="0"/>
          </a:p>
        </p:txBody>
      </p:sp>
      <p:sp>
        <p:nvSpPr>
          <p:cNvPr id="13317" name="4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576262"/>
          </a:xfrm>
        </p:spPr>
        <p:txBody>
          <a:bodyPr/>
          <a:lstStyle/>
          <a:p>
            <a:r>
              <a:rPr lang="es-ES" sz="2800" smtClean="0"/>
              <a:t>Aproximadamente 1mm/Año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F358D-16CF-4135-A783-D7D0E1B5BE1F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10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graphicFrame>
        <p:nvGraphicFramePr>
          <p:cNvPr id="9" name="Chart 6"/>
          <p:cNvGraphicFramePr/>
          <p:nvPr/>
        </p:nvGraphicFramePr>
        <p:xfrm>
          <a:off x="1547664" y="2636912"/>
          <a:ext cx="5871884" cy="3451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3 Imagen" descr="log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0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dirty="0" smtClean="0"/>
              <a:t>Sistema de Protección catódica</a:t>
            </a:r>
            <a:endParaRPr lang="es-AR" sz="2800" dirty="0" smtClean="0"/>
          </a:p>
        </p:txBody>
      </p:sp>
      <p:sp>
        <p:nvSpPr>
          <p:cNvPr id="14341" name="4 Marcador de contenido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576263"/>
          </a:xfrm>
        </p:spPr>
        <p:txBody>
          <a:bodyPr/>
          <a:lstStyle/>
          <a:p>
            <a:r>
              <a:rPr lang="es-ES" sz="2800" smtClean="0"/>
              <a:t>Como complemento al revestimiento cemento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9288A9-FDD9-4B50-99A3-275DEFBBDCB4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11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pic>
        <p:nvPicPr>
          <p:cNvPr id="9" name="casing AIB 6 disperso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57200" y="1603400"/>
            <a:ext cx="822960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3 Imagen" descr="log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4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Sistema de Protección catódica</a:t>
            </a:r>
            <a:endParaRPr lang="es-AR" sz="2800" smtClean="0"/>
          </a:p>
        </p:txBody>
      </p:sp>
      <p:sp>
        <p:nvSpPr>
          <p:cNvPr id="15365" name="4 Marcador de contenido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144462"/>
          </a:xfrm>
        </p:spPr>
        <p:txBody>
          <a:bodyPr/>
          <a:lstStyle/>
          <a:p>
            <a:r>
              <a:rPr lang="es-ES" sz="2800" smtClean="0"/>
              <a:t>Como complemento al revestimiento cemento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EB8518-40F0-47D3-8A67-B432E202482C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12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pic>
        <p:nvPicPr>
          <p:cNvPr id="10" name="casing AIB 6 dispersor 3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57200" y="1819424"/>
            <a:ext cx="822960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8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Sistema de Protección catódica</a:t>
            </a:r>
            <a:endParaRPr lang="es-AR" sz="2800" smtClean="0"/>
          </a:p>
        </p:txBody>
      </p:sp>
      <p:sp>
        <p:nvSpPr>
          <p:cNvPr id="16389" name="4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103687"/>
          </a:xfrm>
        </p:spPr>
        <p:txBody>
          <a:bodyPr/>
          <a:lstStyle/>
          <a:p>
            <a:r>
              <a:rPr lang="es-ES" sz="2800" smtClean="0"/>
              <a:t>20 años de vida útil</a:t>
            </a:r>
          </a:p>
          <a:p>
            <a:r>
              <a:rPr lang="es-ES" sz="2800" smtClean="0"/>
              <a:t>Dispersor profundo</a:t>
            </a:r>
          </a:p>
          <a:p>
            <a:r>
              <a:rPr lang="es-ES" sz="2800" smtClean="0"/>
              <a:t>10 amperes por cada pozo</a:t>
            </a:r>
          </a:p>
          <a:p>
            <a:r>
              <a:rPr lang="es-ES" sz="2800" smtClean="0"/>
              <a:t>Agrupamiento de pozos productores e inyectores</a:t>
            </a:r>
          </a:p>
          <a:p>
            <a:pPr lvl="1"/>
            <a:r>
              <a:rPr lang="es-ES" sz="2400" smtClean="0"/>
              <a:t>Minimizar apantallamientos e interferencias</a:t>
            </a:r>
          </a:p>
          <a:p>
            <a:pPr lvl="1"/>
            <a:r>
              <a:rPr lang="es-ES" sz="2400" smtClean="0"/>
              <a:t>Respetar Grilla seven spots</a:t>
            </a:r>
          </a:p>
          <a:p>
            <a:pPr lvl="1"/>
            <a:r>
              <a:rPr lang="es-ES" sz="2400" smtClean="0"/>
              <a:t>Minimizar caída ómica en conductores</a:t>
            </a:r>
          </a:p>
          <a:p>
            <a:pPr lvl="1"/>
            <a:r>
              <a:rPr lang="es-ES" sz="2400" smtClean="0"/>
              <a:t>Minimizar cantidad de equipos rectificadores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16CB86-C60D-4F13-AD20-CA1E30B93685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13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2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Sistema de Protección catódica</a:t>
            </a:r>
            <a:endParaRPr lang="es-AR" sz="2800" smtClean="0"/>
          </a:p>
        </p:txBody>
      </p:sp>
      <p:sp>
        <p:nvSpPr>
          <p:cNvPr id="17413" name="4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863600"/>
          </a:xfrm>
        </p:spPr>
        <p:txBody>
          <a:bodyPr/>
          <a:lstStyle/>
          <a:p>
            <a:r>
              <a:rPr lang="es-ES" sz="2800" smtClean="0"/>
              <a:t>Grilla seven spots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053BD9-6202-45DD-8D11-C5B6313753EB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14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pic>
        <p:nvPicPr>
          <p:cNvPr id="17416" name="9 Imagen" descr="seven spot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420938"/>
            <a:ext cx="7289800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6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Sistema de Protección catódica</a:t>
            </a:r>
            <a:endParaRPr lang="es-AR" sz="2800" smtClean="0"/>
          </a:p>
        </p:txBody>
      </p:sp>
      <p:sp>
        <p:nvSpPr>
          <p:cNvPr id="18437" name="4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1079500"/>
          </a:xfrm>
        </p:spPr>
        <p:txBody>
          <a:bodyPr/>
          <a:lstStyle/>
          <a:p>
            <a:r>
              <a:rPr lang="es-ES" sz="2800" smtClean="0"/>
              <a:t>CPP (Perfil de Potencial de Casing)</a:t>
            </a:r>
          </a:p>
          <a:p>
            <a:r>
              <a:rPr lang="es-ES" sz="2800" smtClean="0"/>
              <a:t>Cálculo de corriente (NACE SP 0186)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9F2AA-0EDC-418D-853B-0946BA0AFD89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15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1042988" y="3068638"/>
          <a:ext cx="7344818" cy="105156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427609"/>
                <a:gridCol w="1750683"/>
                <a:gridCol w="1140710"/>
                <a:gridCol w="1442553"/>
                <a:gridCol w="1140710"/>
                <a:gridCol w="1442553"/>
              </a:tblGrid>
              <a:tr h="342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/>
                        <a:t> </a:t>
                      </a:r>
                      <a:endParaRPr lang="es-AR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Nombre Legal</a:t>
                      </a:r>
                      <a:endParaRPr lang="es-AR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Diámetro Aislación</a:t>
                      </a:r>
                      <a:endParaRPr lang="es-AR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/>
                        <a:t>Profundidad Aislación</a:t>
                      </a:r>
                      <a:endParaRPr lang="es-AR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Diámetro Guía</a:t>
                      </a:r>
                      <a:endParaRPr lang="es-AR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Profundidad Guía</a:t>
                      </a:r>
                      <a:endParaRPr lang="es-AR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1</a:t>
                      </a:r>
                      <a:endParaRPr lang="es-AR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/>
                        <a:t>ECN-171</a:t>
                      </a:r>
                      <a:endParaRPr lang="es-AR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5 ½”</a:t>
                      </a:r>
                      <a:endParaRPr lang="es-AR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700m</a:t>
                      </a:r>
                      <a:endParaRPr lang="es-AR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9 5/8”</a:t>
                      </a:r>
                      <a:endParaRPr lang="es-AR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/>
                        <a:t>321m</a:t>
                      </a:r>
                      <a:endParaRPr lang="es-AR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1042988" y="4365625"/>
          <a:ext cx="7344814" cy="115212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52219"/>
                <a:gridCol w="1544587"/>
                <a:gridCol w="1779744"/>
                <a:gridCol w="2346405"/>
                <a:gridCol w="1321859"/>
              </a:tblGrid>
              <a:tr h="768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/>
                        <a:t> </a:t>
                      </a:r>
                      <a:endParaRPr lang="es-AR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/>
                        <a:t>Nombre Legal</a:t>
                      </a:r>
                      <a:endParaRPr lang="es-AR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Área expuesta </a:t>
                      </a:r>
                      <a:endParaRPr lang="es-AR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Densidad de corriente</a:t>
                      </a:r>
                      <a:endParaRPr lang="es-AR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/>
                        <a:t>Corriente</a:t>
                      </a:r>
                      <a:endParaRPr lang="es-AR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840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1</a:t>
                      </a:r>
                      <a:endParaRPr lang="es-AR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ECN-171 </a:t>
                      </a:r>
                      <a:endParaRPr lang="es-AR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413 m2</a:t>
                      </a:r>
                      <a:endParaRPr lang="es-AR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20.00 mA/m2</a:t>
                      </a:r>
                      <a:endParaRPr lang="es-AR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/>
                        <a:t>8.26 A</a:t>
                      </a:r>
                      <a:endParaRPr lang="es-AR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1848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0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dirty="0" smtClean="0"/>
              <a:t>Características del dispersor</a:t>
            </a:r>
            <a:endParaRPr lang="es-AR" sz="2800" dirty="0" smtClean="0"/>
          </a:p>
        </p:txBody>
      </p:sp>
      <p:sp>
        <p:nvSpPr>
          <p:cNvPr id="19461" name="4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679950"/>
          </a:xfrm>
        </p:spPr>
        <p:txBody>
          <a:bodyPr/>
          <a:lstStyle/>
          <a:p>
            <a:r>
              <a:rPr lang="es-ES" sz="2800" dirty="0" smtClean="0"/>
              <a:t>40 Amperes total</a:t>
            </a:r>
          </a:p>
          <a:p>
            <a:r>
              <a:rPr lang="es-ES" sz="2800" dirty="0" smtClean="0"/>
              <a:t>85m </a:t>
            </a:r>
            <a:r>
              <a:rPr lang="es-ES" sz="2800" dirty="0" smtClean="0"/>
              <a:t>profundidad</a:t>
            </a:r>
          </a:p>
          <a:p>
            <a:r>
              <a:rPr lang="es-ES" sz="2800" dirty="0" smtClean="0"/>
              <a:t>35m </a:t>
            </a:r>
            <a:r>
              <a:rPr lang="es-ES" sz="2800" dirty="0" smtClean="0"/>
              <a:t>columna activa</a:t>
            </a:r>
          </a:p>
          <a:p>
            <a:r>
              <a:rPr lang="es-ES" sz="2800" dirty="0" smtClean="0"/>
              <a:t>Diámetro 8 ¾”</a:t>
            </a:r>
          </a:p>
          <a:p>
            <a:r>
              <a:rPr lang="es-ES" sz="2800" dirty="0" smtClean="0"/>
              <a:t>Encamisado 10” PVC 50m</a:t>
            </a:r>
          </a:p>
          <a:p>
            <a:r>
              <a:rPr lang="es-ES" sz="2800" dirty="0" smtClean="0"/>
              <a:t>Electrodos MMO 1”x60” (garantía 7 años, 20 </a:t>
            </a:r>
            <a:r>
              <a:rPr lang="es-ES" sz="2800" dirty="0" err="1" smtClean="0"/>
              <a:t>v.u.</a:t>
            </a:r>
            <a:r>
              <a:rPr lang="es-ES" sz="2800" dirty="0" smtClean="0"/>
              <a:t>)</a:t>
            </a:r>
          </a:p>
          <a:p>
            <a:r>
              <a:rPr lang="es-ES" sz="2800" dirty="0" smtClean="0"/>
              <a:t>8 amperes por electrodo</a:t>
            </a:r>
          </a:p>
          <a:p>
            <a:r>
              <a:rPr lang="es-ES" sz="2800" dirty="0" smtClean="0"/>
              <a:t>Conductor Kynar AWG #8 (8.36 diámetro)</a:t>
            </a:r>
          </a:p>
          <a:p>
            <a:r>
              <a:rPr lang="es-ES" sz="2800" dirty="0" smtClean="0"/>
              <a:t>Doble venteo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F8C8B0-BA4D-4CD9-B58A-6972EBA731F2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16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19464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4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Desarrollo: perforación</a:t>
            </a:r>
            <a:endParaRPr lang="es-AR" sz="2800" smtClean="0"/>
          </a:p>
        </p:txBody>
      </p:sp>
      <p:sp>
        <p:nvSpPr>
          <p:cNvPr id="20485" name="4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1223962"/>
          </a:xfrm>
        </p:spPr>
        <p:txBody>
          <a:bodyPr/>
          <a:lstStyle/>
          <a:p>
            <a:r>
              <a:rPr lang="es-ES" sz="2800" smtClean="0"/>
              <a:t>Formaciones areno-arcillosas. No se observó la presencia de aportes  de agua significativos. 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8C726-307C-4DDD-ABF8-20C686DC93AD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17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20488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  <p:pic>
        <p:nvPicPr>
          <p:cNvPr id="10" name="9 Imagen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9552" y="2852936"/>
            <a:ext cx="7848872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8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Desarrollo: perforación</a:t>
            </a:r>
            <a:endParaRPr lang="es-AR" sz="2800" smtClean="0"/>
          </a:p>
        </p:txBody>
      </p:sp>
      <p:sp>
        <p:nvSpPr>
          <p:cNvPr id="21509" name="4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1295400"/>
          </a:xfrm>
        </p:spPr>
        <p:txBody>
          <a:bodyPr/>
          <a:lstStyle/>
          <a:p>
            <a:r>
              <a:rPr lang="es-ES" sz="2800" smtClean="0"/>
              <a:t>Arenas no consolidadas.</a:t>
            </a:r>
          </a:p>
          <a:p>
            <a:r>
              <a:rPr lang="es-ES" sz="2800" smtClean="0"/>
              <a:t>Capas de basalto (5 a 24m).</a:t>
            </a:r>
            <a:endParaRPr lang="es-AR" sz="280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FB0C76-0A0D-43CE-BF10-61443854E7AB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18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21512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  <p:pic>
        <p:nvPicPr>
          <p:cNvPr id="9" name="2 Imagen" descr="GEDC0011.JPG"/>
          <p:cNvPicPr/>
          <p:nvPr/>
        </p:nvPicPr>
        <p:blipFill>
          <a:blip r:embed="rId4" cstate="screen"/>
          <a:stretch>
            <a:fillRect/>
          </a:stretch>
        </p:blipFill>
        <p:spPr>
          <a:xfrm>
            <a:off x="611560" y="2996952"/>
            <a:ext cx="7560840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2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Desarrollo: perforación</a:t>
            </a:r>
            <a:endParaRPr lang="es-AR" sz="2800" smtClean="0"/>
          </a:p>
        </p:txBody>
      </p:sp>
      <p:sp>
        <p:nvSpPr>
          <p:cNvPr id="22533" name="4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935037"/>
          </a:xfrm>
        </p:spPr>
        <p:txBody>
          <a:bodyPr/>
          <a:lstStyle/>
          <a:p>
            <a:r>
              <a:rPr lang="es-ES" sz="2800" smtClean="0"/>
              <a:t>Estructura de obra</a:t>
            </a:r>
            <a:endParaRPr lang="es-AR" sz="280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9BCA1D-2D6A-4060-9F4B-9FC46A3A8A24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19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2253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  <p:pic>
        <p:nvPicPr>
          <p:cNvPr id="10" name="9 Imagen" descr="C:\PMK Compartido\Fotos 17-8-13 PC 65\100_35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2420938"/>
            <a:ext cx="3384550" cy="2843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10 Imagen" descr="F:\Fotos\0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2420938"/>
            <a:ext cx="4032250" cy="2879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RESUMEN</a:t>
            </a:r>
            <a:endParaRPr lang="es-AR" sz="2800" smtClean="0"/>
          </a:p>
        </p:txBody>
      </p:sp>
      <p:sp>
        <p:nvSpPr>
          <p:cNvPr id="3077" name="4 Marcador de contenido"/>
          <p:cNvSpPr>
            <a:spLocks noGrp="1"/>
          </p:cNvSpPr>
          <p:nvPr>
            <p:ph idx="1"/>
          </p:nvPr>
        </p:nvSpPr>
        <p:spPr>
          <a:xfrm>
            <a:off x="457200" y="2420938"/>
            <a:ext cx="8229600" cy="2232025"/>
          </a:xfrm>
        </p:spPr>
        <p:txBody>
          <a:bodyPr/>
          <a:lstStyle/>
          <a:p>
            <a:r>
              <a:rPr lang="es-ES_tradnl" sz="2800" smtClean="0"/>
              <a:t>El Corcobo Norte y Jagüel Casa de Piedra</a:t>
            </a:r>
          </a:p>
          <a:p>
            <a:r>
              <a:rPr lang="es-ES_tradnl" sz="2800" smtClean="0"/>
              <a:t>Altísima velocidad de corrosión</a:t>
            </a:r>
          </a:p>
          <a:p>
            <a:r>
              <a:rPr lang="es-ES_tradnl" sz="2800" smtClean="0"/>
              <a:t>4 años de experiencia en PC casings</a:t>
            </a:r>
          </a:p>
          <a:p>
            <a:r>
              <a:rPr lang="es-ES_tradnl" sz="2800" smtClean="0"/>
              <a:t>+260 casings protegidos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6C6B7-3CC0-487C-830E-BA4A18C43AB9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2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graphicFrame>
        <p:nvGraphicFramePr>
          <p:cNvPr id="10" name="9 Diagrama"/>
          <p:cNvGraphicFramePr/>
          <p:nvPr/>
        </p:nvGraphicFramePr>
        <p:xfrm>
          <a:off x="1331640" y="4725144"/>
          <a:ext cx="6096000" cy="1527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6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dirty="0" smtClean="0"/>
              <a:t>Desarrollo: Perforación</a:t>
            </a:r>
            <a:endParaRPr lang="es-AR" sz="2800" dirty="0" smtClean="0"/>
          </a:p>
        </p:txBody>
      </p:sp>
      <p:sp>
        <p:nvSpPr>
          <p:cNvPr id="23557" name="4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719137"/>
          </a:xfrm>
        </p:spPr>
        <p:txBody>
          <a:bodyPr/>
          <a:lstStyle/>
          <a:p>
            <a:r>
              <a:rPr lang="es-ES_tradnl" sz="2800" smtClean="0"/>
              <a:t>50m Encamisado PVC 10” </a:t>
            </a:r>
            <a:endParaRPr lang="es-ES" sz="280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6067C-B158-4B1A-9083-F5C082340873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20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23560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2565400"/>
            <a:ext cx="4103687" cy="3078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0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Desarrollo: superficie</a:t>
            </a:r>
            <a:endParaRPr lang="es-AR" sz="2800" smtClean="0"/>
          </a:p>
        </p:txBody>
      </p:sp>
      <p:sp>
        <p:nvSpPr>
          <p:cNvPr id="24581" name="4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2808287"/>
          </a:xfrm>
        </p:spPr>
        <p:txBody>
          <a:bodyPr/>
          <a:lstStyle/>
          <a:p>
            <a:r>
              <a:rPr lang="es-ES_tradnl" sz="2800" dirty="0" smtClean="0"/>
              <a:t>Rectificador en locación con energía</a:t>
            </a:r>
          </a:p>
          <a:p>
            <a:r>
              <a:rPr lang="es-ES_tradnl" sz="2800" dirty="0" smtClean="0"/>
              <a:t>Cerco olímpico con candado y platea </a:t>
            </a:r>
            <a:r>
              <a:rPr lang="es-ES_tradnl" sz="2800" dirty="0" err="1" smtClean="0"/>
              <a:t>HºAº</a:t>
            </a:r>
            <a:endParaRPr lang="es-ES_tradnl" sz="2800" dirty="0" smtClean="0"/>
          </a:p>
          <a:p>
            <a:r>
              <a:rPr lang="es-ES_tradnl" sz="2800" dirty="0" smtClean="0"/>
              <a:t>Cableados soterrados (catódicos 10, anódicos 25)</a:t>
            </a:r>
          </a:p>
          <a:p>
            <a:r>
              <a:rPr lang="es-ES" sz="2800" dirty="0" smtClean="0"/>
              <a:t>Vinculación a </a:t>
            </a:r>
            <a:r>
              <a:rPr lang="es-ES" sz="2800" dirty="0" err="1" smtClean="0"/>
              <a:t>casing</a:t>
            </a:r>
            <a:endParaRPr lang="es-ES" sz="2800" dirty="0" smtClean="0"/>
          </a:p>
          <a:p>
            <a:r>
              <a:rPr lang="es-ES" sz="2800" dirty="0" err="1" smtClean="0"/>
              <a:t>PaT</a:t>
            </a:r>
            <a:endParaRPr lang="es-ES" sz="2800" dirty="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0276C-2913-470E-8C13-3AFFF9B17EAD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21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24584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  <p:pic>
        <p:nvPicPr>
          <p:cNvPr id="10" name="9 Imagen" descr="F:\Fotos\GEDC017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3284538"/>
            <a:ext cx="4681538" cy="3168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4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Desarrollo: superficie</a:t>
            </a:r>
            <a:endParaRPr lang="es-AR" sz="2800" smtClean="0"/>
          </a:p>
        </p:txBody>
      </p:sp>
      <p:sp>
        <p:nvSpPr>
          <p:cNvPr id="25605" name="4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1079500"/>
          </a:xfrm>
        </p:spPr>
        <p:txBody>
          <a:bodyPr/>
          <a:lstStyle/>
          <a:p>
            <a:r>
              <a:rPr lang="es-ES_tradnl" sz="2800" smtClean="0"/>
              <a:t>Cableados soterrados (catódicos 10, anódicos 25)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328F66-49AD-4F55-9180-B793E8D2C1B5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22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25608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2492375"/>
            <a:ext cx="2970212" cy="3960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10 Imag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3933825"/>
            <a:ext cx="2862263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3 Imagen" descr="log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9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dirty="0" smtClean="0"/>
              <a:t>Desarrollo: Equipos rectificadores</a:t>
            </a:r>
            <a:endParaRPr lang="es-AR" sz="2800" dirty="0" smtClean="0"/>
          </a:p>
        </p:txBody>
      </p:sp>
      <p:sp>
        <p:nvSpPr>
          <p:cNvPr id="26630" name="4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2808287"/>
          </a:xfrm>
        </p:spPr>
        <p:txBody>
          <a:bodyPr/>
          <a:lstStyle/>
          <a:p>
            <a:r>
              <a:rPr lang="es-ES" sz="1800" dirty="0" smtClean="0"/>
              <a:t>Bajo </a:t>
            </a:r>
            <a:r>
              <a:rPr lang="es-ES" sz="1800" dirty="0" err="1" smtClean="0"/>
              <a:t>ripple</a:t>
            </a:r>
            <a:r>
              <a:rPr lang="es-ES" sz="1800" dirty="0" smtClean="0"/>
              <a:t>, 5% del voltaje de salida </a:t>
            </a:r>
            <a:r>
              <a:rPr lang="es-ES" sz="1800" dirty="0" err="1" smtClean="0"/>
              <a:t>switching</a:t>
            </a:r>
            <a:r>
              <a:rPr lang="es-ES" sz="1800" dirty="0" smtClean="0"/>
              <a:t> digital.</a:t>
            </a:r>
            <a:endParaRPr lang="es-AR" sz="1800" dirty="0" smtClean="0"/>
          </a:p>
          <a:p>
            <a:r>
              <a:rPr lang="es-ES" sz="1800" dirty="0" smtClean="0"/>
              <a:t>Satélite/GPRS/radio MODEM/SNMP/Ethernet/RS485 </a:t>
            </a:r>
            <a:endParaRPr lang="es-AR" sz="1800" dirty="0" smtClean="0"/>
          </a:p>
          <a:p>
            <a:r>
              <a:rPr lang="es-ES" sz="1800" dirty="0" smtClean="0"/>
              <a:t>ON, OFF, Voltaje o corriente constante.</a:t>
            </a:r>
            <a:endParaRPr lang="es-AR" sz="1800" dirty="0" smtClean="0"/>
          </a:p>
          <a:p>
            <a:r>
              <a:rPr lang="es-ES" sz="1800" dirty="0" smtClean="0"/>
              <a:t>ON-OFF GPS/ Potencial Natural / Despolarización.</a:t>
            </a:r>
            <a:endParaRPr lang="es-AR" sz="1800" dirty="0" smtClean="0"/>
          </a:p>
          <a:p>
            <a:r>
              <a:rPr lang="es-ES" sz="1800" dirty="0" smtClean="0"/>
              <a:t>Auto </a:t>
            </a:r>
            <a:r>
              <a:rPr lang="es-AR" sz="1800" dirty="0" err="1" smtClean="0"/>
              <a:t>parametrización</a:t>
            </a:r>
            <a:r>
              <a:rPr lang="es-AR" sz="1800" dirty="0" smtClean="0"/>
              <a:t> </a:t>
            </a:r>
            <a:r>
              <a:rPr lang="es-ES" sz="1800" dirty="0" smtClean="0"/>
              <a:t>de Sets Point (criterios NACE SP0169-2007).</a:t>
            </a:r>
            <a:endParaRPr lang="es-AR" sz="1800" dirty="0" smtClean="0"/>
          </a:p>
          <a:p>
            <a:r>
              <a:rPr lang="es-ES" sz="1800" dirty="0" smtClean="0"/>
              <a:t>Modo prueba: protección </a:t>
            </a:r>
            <a:r>
              <a:rPr lang="es-ES" sz="1800" dirty="0" err="1" smtClean="0"/>
              <a:t>blackout</a:t>
            </a:r>
            <a:r>
              <a:rPr lang="es-ES" sz="1800" dirty="0" smtClean="0"/>
              <a:t> detecta errores en la polaridad de conexiones.</a:t>
            </a:r>
            <a:endParaRPr lang="es-AR" sz="1800" dirty="0" smtClean="0"/>
          </a:p>
          <a:p>
            <a:r>
              <a:rPr lang="es-ES" sz="1800" dirty="0" smtClean="0"/>
              <a:t>Medición de energía de entrada (V/I/P/</a:t>
            </a:r>
            <a:r>
              <a:rPr lang="es-ES" sz="1800" dirty="0" err="1" smtClean="0"/>
              <a:t>KWh</a:t>
            </a:r>
            <a:r>
              <a:rPr lang="es-ES" sz="1800" dirty="0" smtClean="0"/>
              <a:t>).</a:t>
            </a:r>
            <a:endParaRPr lang="es-AR" sz="1800" dirty="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7F0B35-7952-4D41-A58A-1E308BF912BD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23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2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dirty="0" smtClean="0"/>
              <a:t>Desarrollo: Equipos rectificadores</a:t>
            </a:r>
            <a:endParaRPr lang="es-AR" sz="2800" dirty="0" smtClean="0"/>
          </a:p>
        </p:txBody>
      </p:sp>
      <p:sp>
        <p:nvSpPr>
          <p:cNvPr id="27653" name="4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2808287"/>
          </a:xfrm>
        </p:spPr>
        <p:txBody>
          <a:bodyPr/>
          <a:lstStyle/>
          <a:p>
            <a:r>
              <a:rPr lang="es-ES" sz="1800" smtClean="0"/>
              <a:t>Protección contra descargas atmosféricas.</a:t>
            </a:r>
            <a:endParaRPr lang="es-AR" sz="1800" smtClean="0"/>
          </a:p>
          <a:p>
            <a:r>
              <a:rPr lang="es-ES" sz="1800" smtClean="0"/>
              <a:t>Medicion de potenciales remotos a través de periféricos MSR.</a:t>
            </a:r>
            <a:endParaRPr lang="es-AR" sz="1800" smtClean="0"/>
          </a:p>
          <a:p>
            <a:r>
              <a:rPr lang="es-ES" sz="1800" smtClean="0"/>
              <a:t>Almacenamiento de eventos históricos.</a:t>
            </a:r>
            <a:endParaRPr lang="es-AR" sz="1800" smtClean="0"/>
          </a:p>
          <a:p>
            <a:r>
              <a:rPr lang="es-ES" sz="1800" smtClean="0"/>
              <a:t>Avanzado de sistema antivandalismo.</a:t>
            </a:r>
            <a:endParaRPr lang="es-AR" sz="1800" smtClean="0"/>
          </a:p>
          <a:p>
            <a:r>
              <a:rPr lang="es-ES" sz="1800" smtClean="0"/>
              <a:t>Envíos automáticos de email y SMS.</a:t>
            </a:r>
            <a:endParaRPr lang="es-AR" sz="1800" smtClean="0"/>
          </a:p>
          <a:p>
            <a:r>
              <a:rPr lang="es-ES" sz="1800" smtClean="0"/>
              <a:t>Avanzado sistema autodiagnóstico.</a:t>
            </a:r>
            <a:endParaRPr lang="es-AR" sz="1800" smtClean="0"/>
          </a:p>
          <a:p>
            <a:r>
              <a:rPr lang="es-ES" sz="1800" smtClean="0"/>
              <a:t>Múltiples alarmas (fuera set point, falla alimentación, corriente anódica alta/baja, temperatura, corriente/tensión alta/baja de salida, puerta abierta, batería baja).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47E6F-2F51-4411-B3BE-F1F21B420915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24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2765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6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Desarrollo: superficie</a:t>
            </a:r>
            <a:endParaRPr lang="es-AR" sz="2800" smtClean="0"/>
          </a:p>
        </p:txBody>
      </p:sp>
      <p:sp>
        <p:nvSpPr>
          <p:cNvPr id="28677" name="4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935682"/>
          </a:xfrm>
        </p:spPr>
        <p:txBody>
          <a:bodyPr/>
          <a:lstStyle/>
          <a:p>
            <a:r>
              <a:rPr lang="es-ES_tradnl" sz="2800" dirty="0" err="1" smtClean="0"/>
              <a:t>Shunt</a:t>
            </a:r>
            <a:r>
              <a:rPr lang="es-ES_tradnl" sz="2800" dirty="0" smtClean="0"/>
              <a:t> para medición de </a:t>
            </a:r>
            <a:r>
              <a:rPr lang="es-ES_tradnl" sz="2800" dirty="0" smtClean="0"/>
              <a:t>corriente</a:t>
            </a:r>
          </a:p>
          <a:p>
            <a:r>
              <a:rPr lang="es-ES" sz="2800" dirty="0" smtClean="0"/>
              <a:t>Boca de pozo</a:t>
            </a:r>
          </a:p>
          <a:p>
            <a:pPr>
              <a:buNone/>
            </a:pPr>
            <a:endParaRPr lang="es-ES" sz="2800" dirty="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82704A-BB29-4D0A-BD73-A27DCF09DDE9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25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28680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  <p:pic>
        <p:nvPicPr>
          <p:cNvPr id="9" name="8 Imagen" descr="C:\Users\Petromark 1N\Documents\JJB\Obra corcobo\Fotos\GEDC0167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71550" y="2781300"/>
            <a:ext cx="4105275" cy="3024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10 Imagen" descr="C:\PMK Compartido\Fotos 17-8-13 PC 65\100_35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3141663"/>
            <a:ext cx="2990850" cy="2119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Desarrollo: armado dispersor</a:t>
            </a:r>
            <a:endParaRPr lang="es-AR" sz="2800" smtClean="0"/>
          </a:p>
        </p:txBody>
      </p:sp>
      <p:sp>
        <p:nvSpPr>
          <p:cNvPr id="29701" name="4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1584325"/>
          </a:xfrm>
        </p:spPr>
        <p:txBody>
          <a:bodyPr/>
          <a:lstStyle/>
          <a:p>
            <a:r>
              <a:rPr lang="es-ES_tradnl" sz="2800" smtClean="0"/>
              <a:t>Perfil geo-eléctrico</a:t>
            </a:r>
          </a:p>
          <a:p>
            <a:r>
              <a:rPr lang="es-ES_tradnl" sz="2800" smtClean="0"/>
              <a:t>Electrodos livianos sujetos a cañería de venteo</a:t>
            </a:r>
          </a:p>
          <a:p>
            <a:r>
              <a:rPr lang="es-ES_tradnl" sz="2800" smtClean="0"/>
              <a:t>Uso de centralizadores</a:t>
            </a:r>
          </a:p>
          <a:p>
            <a:endParaRPr lang="es-ES" sz="280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91DEF4-D89D-4F42-98A0-5FBA4E6031CF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26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29704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  <p:pic>
        <p:nvPicPr>
          <p:cNvPr id="9" name="8 Imagen" descr="C:\Users\Petromark 1N\Documents\JJB\Obra corcobo\Fotos\Foto02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3284538"/>
            <a:ext cx="2520950" cy="3313112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4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Desarrollo: armado dispersor</a:t>
            </a:r>
            <a:endParaRPr lang="es-AR" sz="2800" smtClean="0"/>
          </a:p>
        </p:txBody>
      </p:sp>
      <p:sp>
        <p:nvSpPr>
          <p:cNvPr id="30725" name="4 Marcador de contenido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719138"/>
          </a:xfrm>
        </p:spPr>
        <p:txBody>
          <a:bodyPr/>
          <a:lstStyle/>
          <a:p>
            <a:r>
              <a:rPr lang="es-ES_tradnl" sz="2800" smtClean="0"/>
              <a:t>Perfil geo-eléctrico PC-06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4B73F7-72E5-4B48-AA79-C05516A5B845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27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30728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  <p:pic>
        <p:nvPicPr>
          <p:cNvPr id="30729" name="8 Ima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2198688"/>
            <a:ext cx="4457700" cy="461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9 Imag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2565400"/>
            <a:ext cx="1655762" cy="2232025"/>
          </a:xfrm>
          <a:prstGeom prst="rect">
            <a:avLst/>
          </a:prstGeom>
          <a:noFill/>
          <a:ln w="3175" cap="sq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8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Desarrollo</a:t>
            </a:r>
            <a:endParaRPr lang="es-AR" sz="2800" smtClean="0"/>
          </a:p>
        </p:txBody>
      </p:sp>
      <p:sp>
        <p:nvSpPr>
          <p:cNvPr id="31749" name="4 Marcador de contenido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719138"/>
          </a:xfrm>
        </p:spPr>
        <p:txBody>
          <a:bodyPr/>
          <a:lstStyle/>
          <a:p>
            <a:r>
              <a:rPr lang="es-ES_tradnl" sz="2800" smtClean="0"/>
              <a:t>Puesta en servicio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EEF95-C2FC-4099-8E81-57F697C9A7EB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28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31752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1908175" y="2492375"/>
          <a:ext cx="4752528" cy="1860043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152835"/>
                <a:gridCol w="998750"/>
                <a:gridCol w="600943"/>
              </a:tblGrid>
              <a:tr h="2862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/>
                        <a:t>Resistencia de lecho 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0.39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kern="1200" dirty="0" smtClean="0">
                          <a:solidFill>
                            <a:schemeClr val="tx1"/>
                          </a:solidFill>
                          <a:latin typeface="Symbol" pitchFamily="18" charset="2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L="68580" marR="68580" marT="0" marB="0"/>
                </a:tc>
              </a:tr>
              <a:tr h="2862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V rectificador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7.94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V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79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/>
                        <a:t>V </a:t>
                      </a:r>
                      <a:r>
                        <a:rPr lang="es-AR" sz="2000" dirty="0" err="1"/>
                        <a:t>backvoltage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2.00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/>
                        <a:t>V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62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/>
                        <a:t>Resistencia Total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0.62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 smtClean="0">
                          <a:latin typeface="Symbol" pitchFamily="18" charset="2"/>
                          <a:ea typeface="+mn-ea"/>
                          <a:cs typeface="+mn-cs"/>
                        </a:rPr>
                        <a:t>W</a:t>
                      </a:r>
                      <a:endParaRPr lang="es-AR" sz="2000" dirty="0">
                        <a:latin typeface="Symbol" pitchFamily="18" charset="2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62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Resistencia Cátodo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0.22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kern="1200" dirty="0" smtClean="0">
                          <a:solidFill>
                            <a:schemeClr val="tx1"/>
                          </a:solidFill>
                          <a:latin typeface="Symbol" pitchFamily="18" charset="2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2411413" y="4581525"/>
          <a:ext cx="3672407" cy="175260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436281"/>
                <a:gridCol w="771761"/>
                <a:gridCol w="464365"/>
              </a:tblGrid>
              <a:tr h="316835"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/>
                        <a:t>Mediciones sobre lecho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3168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V ON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4.66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/>
                        <a:t>V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68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V OFF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0.89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V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68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DV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3.77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V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68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Corriente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9.65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/>
                        <a:t>A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2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Desarrollo</a:t>
            </a:r>
            <a:endParaRPr lang="es-AR" sz="2800" smtClean="0"/>
          </a:p>
        </p:txBody>
      </p:sp>
      <p:sp>
        <p:nvSpPr>
          <p:cNvPr id="32773" name="4 Marcador de contenido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719138"/>
          </a:xfrm>
        </p:spPr>
        <p:txBody>
          <a:bodyPr/>
          <a:lstStyle/>
          <a:p>
            <a:r>
              <a:rPr lang="es-ES_tradnl" sz="2800" smtClean="0"/>
              <a:t>Puesta en servicio. Densidad de corriente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C481D-C13D-4435-BF46-7D8A575B97F1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29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3277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  <p:graphicFrame>
        <p:nvGraphicFramePr>
          <p:cNvPr id="13" name="12 Tabla"/>
          <p:cNvGraphicFramePr>
            <a:graphicFrameLocks noGrp="1"/>
          </p:cNvGraphicFramePr>
          <p:nvPr/>
        </p:nvGraphicFramePr>
        <p:xfrm>
          <a:off x="1331913" y="2754313"/>
          <a:ext cx="6264696" cy="245364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800899"/>
                <a:gridCol w="1051084"/>
                <a:gridCol w="1403435"/>
                <a:gridCol w="1009278"/>
              </a:tblGrid>
              <a:tr h="1619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Profundidad zona inactiva: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       50 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m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619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Largo zona activa: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       37 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m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619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Profundidad total: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       87 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m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Diámetro: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10”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    0.25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m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Diámetro: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8 ¾”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    0.22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m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619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Área zona activa: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 25.83 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m2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619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Densidad de corriente sobre lecho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    1.55 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/>
                        <a:t>A/m2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0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Marco Legal</a:t>
            </a:r>
            <a:endParaRPr lang="es-AR" sz="2800" smtClean="0"/>
          </a:p>
        </p:txBody>
      </p:sp>
      <p:sp>
        <p:nvSpPr>
          <p:cNvPr id="4101" name="4 Marcador de contenido"/>
          <p:cNvSpPr>
            <a:spLocks noGrp="1"/>
          </p:cNvSpPr>
          <p:nvPr>
            <p:ph idx="1"/>
          </p:nvPr>
        </p:nvSpPr>
        <p:spPr>
          <a:xfrm>
            <a:off x="457200" y="2349500"/>
            <a:ext cx="8229600" cy="4032250"/>
          </a:xfrm>
        </p:spPr>
        <p:txBody>
          <a:bodyPr/>
          <a:lstStyle/>
          <a:p>
            <a:r>
              <a:rPr lang="es-ES" sz="2800" smtClean="0"/>
              <a:t>Resolución 105/92 de la SE de la Nación.</a:t>
            </a:r>
          </a:p>
          <a:p>
            <a:r>
              <a:rPr lang="es-ES" sz="2800" smtClean="0"/>
              <a:t>Ley Nº 5.961/92 “Preservación, Conservación, Defensa y Mejoramiento del Ambiente” (MZA) </a:t>
            </a:r>
          </a:p>
          <a:p>
            <a:r>
              <a:rPr lang="es-ES" sz="2800" smtClean="0"/>
              <a:t>Decreto Nº 170/08 (Impacto Ambiental)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70477-C855-40A6-9474-7524519F8F72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3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6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Desarrollo</a:t>
            </a:r>
            <a:endParaRPr lang="es-AR" sz="2800" smtClean="0"/>
          </a:p>
        </p:txBody>
      </p:sp>
      <p:sp>
        <p:nvSpPr>
          <p:cNvPr id="33797" name="4 Marcador de contenido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936625"/>
          </a:xfrm>
        </p:spPr>
        <p:txBody>
          <a:bodyPr/>
          <a:lstStyle/>
          <a:p>
            <a:r>
              <a:rPr lang="es-ES_tradnl" sz="2800" dirty="0" smtClean="0"/>
              <a:t>Puesta en servicio. Densidad de corriente</a:t>
            </a:r>
          </a:p>
          <a:p>
            <a:r>
              <a:rPr lang="es-ES" sz="2800" dirty="0" smtClean="0"/>
              <a:t>NACE </a:t>
            </a:r>
            <a:r>
              <a:rPr lang="es-ES" sz="2800" dirty="0" smtClean="0"/>
              <a:t>1.6A/m2</a:t>
            </a:r>
            <a:endParaRPr lang="es-ES_tradnl" sz="2800" dirty="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C8579-E898-49B0-AB50-212FA3A8D6D7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30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33800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  <p:graphicFrame>
        <p:nvGraphicFramePr>
          <p:cNvPr id="13" name="12 Tabla"/>
          <p:cNvGraphicFramePr>
            <a:graphicFrameLocks noGrp="1"/>
          </p:cNvGraphicFramePr>
          <p:nvPr/>
        </p:nvGraphicFramePr>
        <p:xfrm>
          <a:off x="1331913" y="2754313"/>
          <a:ext cx="6264696" cy="245364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800899"/>
                <a:gridCol w="1051084"/>
                <a:gridCol w="1403435"/>
                <a:gridCol w="1009278"/>
              </a:tblGrid>
              <a:tr h="1619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Profundidad zona inactiva: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       50 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m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619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Largo zona activa: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       37 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m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619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Profundidad total: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       87 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m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Diámetro: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10”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    0.25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m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Diámetro: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8 ¾”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    0.22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m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619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Área zona activa: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 25.83 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m2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619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Densidad de corriente sobre lecho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    1.55 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/>
                        <a:t>A/m2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0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Rediseño</a:t>
            </a:r>
            <a:endParaRPr lang="es-AR" sz="2800" smtClean="0"/>
          </a:p>
        </p:txBody>
      </p:sp>
      <p:sp>
        <p:nvSpPr>
          <p:cNvPr id="34821" name="4 Marcador de contenido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032250"/>
          </a:xfrm>
        </p:spPr>
        <p:txBody>
          <a:bodyPr/>
          <a:lstStyle/>
          <a:p>
            <a:r>
              <a:rPr lang="es-ES" sz="2800" smtClean="0"/>
              <a:t>Aumento en la R dispersores</a:t>
            </a:r>
          </a:p>
          <a:p>
            <a:r>
              <a:rPr lang="es-ES" sz="2800" smtClean="0"/>
              <a:t>Humectación cuatrimestral</a:t>
            </a:r>
          </a:p>
          <a:p>
            <a:r>
              <a:rPr lang="es-ES" sz="2800" smtClean="0"/>
              <a:t>Costo humectación vs rediseño</a:t>
            </a:r>
          </a:p>
          <a:p>
            <a:r>
              <a:rPr lang="es-ES" sz="2800" smtClean="0"/>
              <a:t>E Log i NACE SP 0186 Application of Cathodic Protection for External Surfaces of Steel Well Casing</a:t>
            </a:r>
          </a:p>
          <a:p>
            <a:r>
              <a:rPr lang="es-ES" sz="2800" smtClean="0"/>
              <a:t>Task Group T-10A-10 de NACE elaboró un reporte denominado “Impressed Current Anodes for Underground Cathodic Protection Systems” </a:t>
            </a:r>
            <a:endParaRPr lang="es-ES_tradnl" sz="280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E3147-8027-4C67-BCBB-1E06C1B65236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31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34824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4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Rediseño</a:t>
            </a:r>
            <a:endParaRPr lang="es-AR" sz="2800" smtClean="0"/>
          </a:p>
        </p:txBody>
      </p:sp>
      <p:sp>
        <p:nvSpPr>
          <p:cNvPr id="35845" name="4 Marcador de contenido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792163"/>
          </a:xfrm>
        </p:spPr>
        <p:txBody>
          <a:bodyPr/>
          <a:lstStyle/>
          <a:p>
            <a:r>
              <a:rPr lang="es-ES" sz="2800" smtClean="0"/>
              <a:t>Aumento en la R dispersores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A156CA-B904-4D9F-AEA7-1DA3F81CF06D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32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35848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971600" y="2204864"/>
          <a:ext cx="7272808" cy="367241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690939"/>
                <a:gridCol w="945465"/>
                <a:gridCol w="1866687"/>
                <a:gridCol w="1769717"/>
              </a:tblGrid>
              <a:tr h="262315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/>
                        <a:t> 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/>
                        <a:t>Unidad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 dirty="0"/>
                        <a:t>Diseño </a:t>
                      </a:r>
                      <a:r>
                        <a:rPr lang="es-AR" sz="1600" u="none" strike="noStrike" dirty="0" smtClean="0"/>
                        <a:t>inicial</a:t>
                      </a:r>
                      <a:endParaRPr lang="es-AR" sz="1600" b="0" i="0" u="none" strike="noStrike" dirty="0"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u="none" strike="noStrike"/>
                        <a:t>Nuevo diseño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524630"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u="none" strike="noStrike"/>
                        <a:t>Corriente a drenar por el lecho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 dirty="0"/>
                        <a:t>A</a:t>
                      </a:r>
                      <a:endParaRPr lang="es-AR" sz="1600" b="0" i="0" u="none" strike="noStrike" dirty="0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 dirty="0"/>
                        <a:t>                          40 </a:t>
                      </a:r>
                      <a:endParaRPr lang="es-AR" sz="1600" b="0" i="0" u="none" strike="noStrike" dirty="0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/>
                        <a:t>                         40 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524630"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u="none" strike="noStrike"/>
                        <a:t>Profundidad zona inactiva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/>
                        <a:t>m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 dirty="0"/>
                        <a:t>                          50 </a:t>
                      </a:r>
                      <a:endParaRPr lang="es-AR" sz="1600" b="0" i="0" u="none" strike="noStrike" dirty="0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 dirty="0"/>
                        <a:t>                         50 </a:t>
                      </a:r>
                      <a:endParaRPr lang="es-AR" sz="1600" b="0" i="0" u="none" strike="noStrike" dirty="0"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62315"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u="none" strike="noStrike"/>
                        <a:t>Largo zona activa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/>
                        <a:t>m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/>
                        <a:t>                          37 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 dirty="0"/>
                        <a:t>                         55 </a:t>
                      </a:r>
                      <a:endParaRPr lang="es-AR" sz="1600" b="0" i="0" u="none" strike="noStrike" dirty="0"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62315"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u="none" strike="noStrike"/>
                        <a:t>Profundidad total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/>
                        <a:t>m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/>
                        <a:t>                          87 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 dirty="0"/>
                        <a:t>                      105 </a:t>
                      </a:r>
                      <a:endParaRPr lang="es-AR" sz="1600" b="0" i="0" u="none" strike="noStrike" dirty="0"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62315"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u="none" strike="noStrike"/>
                        <a:t>Largo cañería de venteo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/>
                        <a:t>m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 dirty="0"/>
                        <a:t>                          37 </a:t>
                      </a:r>
                      <a:endParaRPr lang="es-AR" sz="1600" b="0" i="0" u="none" strike="noStrike" dirty="0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/>
                        <a:t>                         55 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524630"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u="none" strike="noStrike"/>
                        <a:t>Diámetro cañería de venteo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/>
                        <a:t>"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 dirty="0"/>
                        <a:t>                             1 </a:t>
                      </a:r>
                      <a:endParaRPr lang="es-AR" sz="1600" b="0" i="0" u="none" strike="noStrike" dirty="0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 dirty="0"/>
                        <a:t>                           1 </a:t>
                      </a:r>
                      <a:endParaRPr lang="es-AR" sz="1600" b="0" i="0" u="none" strike="noStrike" dirty="0"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62315"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u="none" strike="noStrike"/>
                        <a:t>Tramos de venteo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/>
                        <a:t> 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/>
                        <a:t>                             2 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 dirty="0"/>
                        <a:t>                           2 </a:t>
                      </a:r>
                      <a:endParaRPr lang="es-AR" sz="1600" b="0" i="0" u="none" strike="noStrike" dirty="0"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62315"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u="none" strike="noStrike"/>
                        <a:t>Diámetro zona activa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/>
                        <a:t>"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/>
                        <a:t>8 3/4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 dirty="0"/>
                        <a:t>8 3/4</a:t>
                      </a:r>
                      <a:endParaRPr lang="es-AR" sz="1600" b="0" i="0" u="none" strike="noStrike" dirty="0"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62315"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u="none" strike="noStrike"/>
                        <a:t>Diámetro zona activa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/>
                        <a:t>m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/>
                        <a:t>                       0.22 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 dirty="0"/>
                        <a:t>                     0.22 </a:t>
                      </a:r>
                      <a:endParaRPr lang="es-AR" sz="1600" b="0" i="0" u="none" strike="noStrike" dirty="0"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62315"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u="none" strike="noStrike"/>
                        <a:t>Area zona activa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/>
                        <a:t>m2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/>
                        <a:t>                     25.83 </a:t>
                      </a:r>
                      <a:endParaRPr lang="es-AR" sz="1600" b="0" i="0" u="none" strike="noStrike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u="none" strike="noStrike" dirty="0"/>
                        <a:t>                   38.40 </a:t>
                      </a:r>
                      <a:endParaRPr lang="es-AR" sz="1600" b="0" i="0" u="none" strike="noStrike" dirty="0"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8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Rediseño</a:t>
            </a:r>
            <a:endParaRPr lang="es-AR" sz="2800" smtClean="0"/>
          </a:p>
        </p:txBody>
      </p:sp>
      <p:sp>
        <p:nvSpPr>
          <p:cNvPr id="36869" name="4 Marcador de contenido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792163"/>
          </a:xfrm>
        </p:spPr>
        <p:txBody>
          <a:bodyPr/>
          <a:lstStyle/>
          <a:p>
            <a:r>
              <a:rPr lang="es-ES" sz="2800" smtClean="0"/>
              <a:t>Aumento en la R dispersores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E7B5C-A5BE-477B-B8D1-25B25C19FF13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33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36872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539551" y="2204864"/>
          <a:ext cx="8352929" cy="3273149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992932"/>
                <a:gridCol w="1098533"/>
                <a:gridCol w="1704778"/>
                <a:gridCol w="1432013"/>
                <a:gridCol w="1124673"/>
              </a:tblGrid>
              <a:tr h="380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800" dirty="0"/>
                        <a:t> Parámetro</a:t>
                      </a:r>
                      <a:endParaRPr lang="es-AR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/>
                        <a:t>Unidad</a:t>
                      </a:r>
                      <a:endParaRPr lang="es-AR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/>
                        <a:t>Diseño inicial</a:t>
                      </a:r>
                      <a:endParaRPr lang="es-AR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/>
                        <a:t>Nuevo diseño</a:t>
                      </a:r>
                      <a:endParaRPr lang="es-AR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/>
                        <a:t>Diferencia</a:t>
                      </a:r>
                      <a:endParaRPr lang="es-AR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ctr"/>
                </a:tc>
              </a:tr>
              <a:tr h="413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dirty="0"/>
                        <a:t>Densidad de corriente</a:t>
                      </a:r>
                      <a:endParaRPr lang="es-AR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dirty="0"/>
                        <a:t>A/m2</a:t>
                      </a:r>
                      <a:endParaRPr lang="es-AR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800" b="0" i="0" u="none" strike="noStrike" dirty="0" smtClean="0">
                          <a:latin typeface="Calibri"/>
                        </a:rPr>
                        <a:t>1.60 </a:t>
                      </a:r>
                      <a:endParaRPr lang="es-AR" sz="1800" b="0" i="0" u="none" strike="noStrike" dirty="0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800" b="0" i="0" u="none" strike="noStrike" dirty="0" smtClean="0">
                          <a:latin typeface="Calibri"/>
                        </a:rPr>
                        <a:t>1.08 </a:t>
                      </a:r>
                      <a:endParaRPr lang="es-AR" sz="1800" b="0" i="0" u="none" strike="noStrike" dirty="0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8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413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dirty="0"/>
                        <a:t>Densidad </a:t>
                      </a:r>
                      <a:r>
                        <a:rPr lang="es-ES" sz="1800" dirty="0" smtClean="0"/>
                        <a:t>máxima (norma)</a:t>
                      </a:r>
                      <a:endParaRPr lang="es-AR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/>
                        <a:t>A/m2</a:t>
                      </a:r>
                      <a:endParaRPr lang="es-AR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800" b="0" i="0" u="none" strike="noStrike" dirty="0" smtClean="0">
                          <a:latin typeface="Calibri"/>
                        </a:rPr>
                        <a:t>1.44 </a:t>
                      </a:r>
                      <a:endParaRPr lang="es-AR" sz="1800" b="0" i="0" u="none" strike="noStrike" dirty="0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800" b="0" i="0" u="none" strike="noStrike" dirty="0" smtClean="0">
                          <a:latin typeface="Calibri"/>
                        </a:rPr>
                        <a:t>2.13 </a:t>
                      </a:r>
                      <a:endParaRPr lang="es-AR" sz="1800" b="0" i="0" u="none" strike="noStrike" dirty="0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800" b="0" i="0" u="none" strike="noStrike" dirty="0" smtClean="0">
                          <a:latin typeface="Calibri"/>
                        </a:rPr>
                        <a:t>0.70 </a:t>
                      </a:r>
                      <a:endParaRPr lang="es-AR" sz="1800" b="0" i="0" u="none" strike="noStrike" dirty="0"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13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/>
                        <a:t>Volumen zona activa</a:t>
                      </a:r>
                      <a:endParaRPr lang="es-AR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/>
                        <a:t>m3</a:t>
                      </a:r>
                      <a:endParaRPr lang="es-AR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800" b="0" i="0" u="none" strike="noStrike" dirty="0" smtClean="0">
                          <a:latin typeface="Calibri"/>
                        </a:rPr>
                        <a:t>1 </a:t>
                      </a:r>
                      <a:r>
                        <a:rPr lang="es-AR" sz="1800" b="0" i="0" u="none" strike="noStrike" dirty="0">
                          <a:latin typeface="Calibri"/>
                        </a:rPr>
                        <a:t>608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800" b="0" i="0" u="none" strike="noStrike" dirty="0" smtClean="0">
                          <a:latin typeface="Calibri"/>
                        </a:rPr>
                        <a:t>2 </a:t>
                      </a:r>
                      <a:r>
                        <a:rPr lang="es-AR" sz="1800" b="0" i="0" u="none" strike="noStrike" dirty="0">
                          <a:latin typeface="Calibri"/>
                        </a:rPr>
                        <a:t>390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800" b="0" i="0" u="none" strike="noStrike" dirty="0" smtClean="0">
                          <a:latin typeface="Calibri"/>
                        </a:rPr>
                        <a:t>782 </a:t>
                      </a:r>
                      <a:endParaRPr lang="es-AR" sz="1800" b="0" i="0" u="none" strike="noStrike" dirty="0"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13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/>
                        <a:t>Masa coke</a:t>
                      </a:r>
                      <a:endParaRPr lang="es-AR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/>
                        <a:t>kg</a:t>
                      </a:r>
                      <a:endParaRPr lang="es-AR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800" b="0" i="0" u="none" strike="noStrike" dirty="0" smtClean="0">
                          <a:latin typeface="Calibri"/>
                        </a:rPr>
                        <a:t>1 </a:t>
                      </a:r>
                      <a:r>
                        <a:rPr lang="es-AR" sz="1800" b="0" i="0" u="none" strike="noStrike" dirty="0">
                          <a:latin typeface="Calibri"/>
                        </a:rPr>
                        <a:t>768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800" b="0" i="0" u="none" strike="noStrike" dirty="0" smtClean="0">
                          <a:latin typeface="Calibri"/>
                        </a:rPr>
                        <a:t>2 </a:t>
                      </a:r>
                      <a:r>
                        <a:rPr lang="es-AR" sz="1800" b="0" i="0" u="none" strike="noStrike" dirty="0">
                          <a:latin typeface="Calibri"/>
                        </a:rPr>
                        <a:t>629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800" b="0" i="0" u="none" strike="noStrike" dirty="0" smtClean="0">
                          <a:latin typeface="Calibri"/>
                        </a:rPr>
                        <a:t>860 </a:t>
                      </a:r>
                      <a:endParaRPr lang="es-AR" sz="1800" b="0" i="0" u="none" strike="noStrike" dirty="0"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13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dirty="0"/>
                        <a:t>Bolsas </a:t>
                      </a:r>
                      <a:r>
                        <a:rPr lang="es-ES" sz="1800" dirty="0" err="1"/>
                        <a:t>coke</a:t>
                      </a:r>
                      <a:r>
                        <a:rPr lang="es-ES" sz="1800" dirty="0"/>
                        <a:t> (25kg c/u)</a:t>
                      </a:r>
                      <a:endParaRPr lang="es-AR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/>
                        <a:t>u</a:t>
                      </a:r>
                      <a:endParaRPr lang="es-AR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800" b="0" i="0" u="none" strike="noStrike" dirty="0" smtClean="0">
                          <a:latin typeface="Calibri"/>
                        </a:rPr>
                        <a:t>71 </a:t>
                      </a:r>
                      <a:endParaRPr lang="es-AR" sz="1800" b="0" i="0" u="none" strike="noStrike" dirty="0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800" b="0" i="0" u="none" strike="noStrike" dirty="0">
                          <a:latin typeface="Calibri"/>
                        </a:rPr>
                        <a:t>   </a:t>
                      </a:r>
                      <a:r>
                        <a:rPr lang="es-AR" sz="1800" b="0" i="0" u="none" strike="noStrike" dirty="0" smtClean="0">
                          <a:latin typeface="Calibri"/>
                        </a:rPr>
                        <a:t>105 </a:t>
                      </a:r>
                      <a:endParaRPr lang="es-AR" sz="1800" b="0" i="0" u="none" strike="noStrike" dirty="0"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800" b="0" i="0" u="none" strike="noStrike" dirty="0" smtClean="0">
                          <a:latin typeface="Calibri"/>
                        </a:rPr>
                        <a:t>34 </a:t>
                      </a:r>
                      <a:endParaRPr lang="es-AR" sz="1800" b="0" i="0" u="none" strike="noStrike" dirty="0"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528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dirty="0" smtClean="0"/>
                        <a:t>Cañería </a:t>
                      </a:r>
                      <a:r>
                        <a:rPr lang="es-ES" sz="1800" dirty="0"/>
                        <a:t>venteo </a:t>
                      </a:r>
                      <a:r>
                        <a:rPr lang="es-ES" sz="1800" dirty="0" err="1"/>
                        <a:t>ranurada</a:t>
                      </a:r>
                      <a:endParaRPr lang="es-AR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dirty="0" smtClean="0"/>
                        <a:t>u</a:t>
                      </a:r>
                      <a:endParaRPr lang="es-AR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dirty="0"/>
                        <a:t>14,00</a:t>
                      </a:r>
                      <a:endParaRPr lang="es-AR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dirty="0"/>
                        <a:t>20,00</a:t>
                      </a:r>
                      <a:endParaRPr lang="es-AR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dirty="0"/>
                        <a:t>6,00</a:t>
                      </a:r>
                      <a:endParaRPr lang="es-AR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b"/>
                </a:tc>
              </a:tr>
              <a:tr h="264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/>
                        <a:t>Días de equipo</a:t>
                      </a:r>
                      <a:endParaRPr lang="es-AR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/>
                        <a:t> días</a:t>
                      </a:r>
                      <a:endParaRPr lang="es-AR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/>
                        <a:t>4,07</a:t>
                      </a:r>
                      <a:endParaRPr lang="es-AR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/>
                        <a:t>4,30</a:t>
                      </a:r>
                      <a:endParaRPr lang="es-AR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dirty="0"/>
                        <a:t>0,23</a:t>
                      </a:r>
                      <a:endParaRPr lang="es-AR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131" marR="32131" marT="0" marB="0" anchor="b"/>
                </a:tc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2339752" y="5661248"/>
          <a:ext cx="4464496" cy="701040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2835273"/>
                <a:gridCol w="1629223"/>
              </a:tblGrid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b="1" dirty="0"/>
                        <a:t>Costo del dispersor</a:t>
                      </a:r>
                      <a:endParaRPr lang="es-AR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b="1" dirty="0"/>
                        <a:t>Valor</a:t>
                      </a:r>
                      <a:endParaRPr lang="es-AR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b="1" dirty="0"/>
                        <a:t>Diferencia por re-diseño</a:t>
                      </a:r>
                      <a:endParaRPr lang="es-AR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b="1" dirty="0"/>
                        <a:t>2,70%</a:t>
                      </a:r>
                      <a:endParaRPr lang="es-AR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2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Rediseño</a:t>
            </a:r>
            <a:endParaRPr lang="es-AR" sz="2800" smtClean="0"/>
          </a:p>
        </p:txBody>
      </p:sp>
      <p:sp>
        <p:nvSpPr>
          <p:cNvPr id="37893" name="4 Marcador de contenido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792163"/>
          </a:xfrm>
        </p:spPr>
        <p:txBody>
          <a:bodyPr/>
          <a:lstStyle/>
          <a:p>
            <a:r>
              <a:rPr lang="es-ES" sz="2800" smtClean="0"/>
              <a:t>Costo humectación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F8A285-E01C-4617-BAD6-2A33B0CDEEE2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34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3789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1042988" y="2565400"/>
          <a:ext cx="6624737" cy="280416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4373315"/>
                <a:gridCol w="1189079"/>
                <a:gridCol w="1062343"/>
              </a:tblGrid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2000" b="1" dirty="0" smtClean="0">
                          <a:latin typeface="Calibri"/>
                          <a:ea typeface="Times New Roman"/>
                          <a:cs typeface="Times New Roman"/>
                        </a:rPr>
                        <a:t>Ítem</a:t>
                      </a:r>
                      <a:endParaRPr lang="es-AR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2000" b="1" dirty="0" smtClean="0">
                          <a:latin typeface="Calibri"/>
                          <a:ea typeface="Times New Roman"/>
                          <a:cs typeface="Times New Roman"/>
                        </a:rPr>
                        <a:t>Actual</a:t>
                      </a:r>
                      <a:endParaRPr lang="es-AR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2000" b="1" dirty="0" smtClean="0">
                          <a:latin typeface="Calibri"/>
                          <a:ea typeface="Times New Roman"/>
                          <a:cs typeface="Times New Roman"/>
                        </a:rPr>
                        <a:t>Rediseño </a:t>
                      </a:r>
                      <a:endParaRPr lang="es-AR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/>
                        <a:t>Precio jornada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/>
                        <a:t>$   X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/>
                        <a:t>$   X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/>
                        <a:t>Cantidad dispersores humectados/jornada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/>
                        <a:t>3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/>
                        <a:t>3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/>
                        <a:t>Costo MO por dispersor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/>
                        <a:t>$   X/3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/>
                        <a:t>$   X/3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/>
                        <a:t>Periodo humectación meses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/>
                        <a:t>4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/>
                        <a:t>12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/>
                        <a:t>Humectaciones al año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/>
                        <a:t>3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/>
                        <a:t>1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/>
                        <a:t>Costo humectación por dispersor anual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/>
                        <a:t>$   X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/>
                        <a:t>$   X/3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6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Rediseño</a:t>
            </a:r>
            <a:endParaRPr lang="es-AR" sz="2800" smtClean="0"/>
          </a:p>
        </p:txBody>
      </p:sp>
      <p:sp>
        <p:nvSpPr>
          <p:cNvPr id="38917" name="4 Marcador de contenido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792163"/>
          </a:xfrm>
        </p:spPr>
        <p:txBody>
          <a:bodyPr/>
          <a:lstStyle/>
          <a:p>
            <a:r>
              <a:rPr lang="es-ES" sz="2800" smtClean="0"/>
              <a:t>E Log i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54EEF4-CDE4-4B5F-A024-9712B4B1EF1D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35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38920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  <p:pic>
        <p:nvPicPr>
          <p:cNvPr id="38921" name="9 Ima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2420938"/>
            <a:ext cx="2592387" cy="3095625"/>
          </a:xfrm>
          <a:prstGeom prst="rect">
            <a:avLst/>
          </a:prstGeom>
          <a:noFill/>
          <a:ln w="3175" cap="sq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2" name="11 Imagen"/>
          <p:cNvPicPr/>
          <p:nvPr/>
        </p:nvPicPr>
        <p:blipFill>
          <a:blip r:embed="rId5" cstate="screen">
            <a:lum bright="10000"/>
          </a:blip>
          <a:stretch>
            <a:fillRect/>
          </a:stretch>
        </p:blipFill>
        <p:spPr>
          <a:xfrm>
            <a:off x="4067944" y="2348880"/>
            <a:ext cx="4464496" cy="31683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0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Rediseño</a:t>
            </a:r>
            <a:endParaRPr lang="es-AR" sz="2800" smtClean="0"/>
          </a:p>
        </p:txBody>
      </p:sp>
      <p:sp>
        <p:nvSpPr>
          <p:cNvPr id="39941" name="4 Marcador de contenido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792163"/>
          </a:xfrm>
        </p:spPr>
        <p:txBody>
          <a:bodyPr/>
          <a:lstStyle/>
          <a:p>
            <a:r>
              <a:rPr lang="es-ES" sz="2800" smtClean="0"/>
              <a:t>E Log i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9F1BD-3B0F-488A-94C2-DB3CB1135F17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36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39944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  <p:pic>
        <p:nvPicPr>
          <p:cNvPr id="39945" name="10 Ima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2276475"/>
            <a:ext cx="25209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/>
          <p:cNvPicPr/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4283968" y="2276872"/>
            <a:ext cx="4104456" cy="30243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4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Rediseño</a:t>
            </a:r>
            <a:endParaRPr lang="es-AR" sz="2800" smtClean="0"/>
          </a:p>
        </p:txBody>
      </p:sp>
      <p:sp>
        <p:nvSpPr>
          <p:cNvPr id="40965" name="4 Marcador de contenido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792163"/>
          </a:xfrm>
        </p:spPr>
        <p:txBody>
          <a:bodyPr/>
          <a:lstStyle/>
          <a:p>
            <a:r>
              <a:rPr lang="es-ES" sz="2800" smtClean="0"/>
              <a:t>E Log i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AC8C06-221B-482A-A575-3781FABC778C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37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40968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2195513" y="2420938"/>
          <a:ext cx="4680520" cy="350520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355845"/>
                <a:gridCol w="1324675"/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/>
                        <a:t>POZO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AR" sz="2000" dirty="0" smtClean="0"/>
                        <a:t>ECN-039 </a:t>
                      </a:r>
                      <a:endParaRPr lang="es-AR" sz="2000" dirty="0">
                        <a:latin typeface="Calibri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Fecha de terminación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/>
                        <a:t>16/04/2007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Fecha de Vertilog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/>
                        <a:t>05/09/2010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Diámetro de tubería guía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/>
                        <a:t>9 5/8”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Longitud de tubería guía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/>
                        <a:t>206m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Diámetro de casing expuesto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/>
                        <a:t>7m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Longitud de casing expuesto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/>
                        <a:t>475m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Área total expuesta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/>
                        <a:t>423m2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smtClean="0"/>
                        <a:t>I requerida (E log I)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 smtClean="0"/>
                        <a:t>4A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/>
                        <a:t>Densidad de I requerida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/>
                        <a:t>9.4 </a:t>
                      </a:r>
                      <a:r>
                        <a:rPr lang="es-ES" sz="2000" dirty="0" err="1"/>
                        <a:t>mA</a:t>
                      </a:r>
                      <a:r>
                        <a:rPr lang="es-ES" sz="2000" dirty="0"/>
                        <a:t>/m2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8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Rediseño</a:t>
            </a:r>
            <a:endParaRPr lang="es-AR" sz="2800" smtClean="0"/>
          </a:p>
        </p:txBody>
      </p:sp>
      <p:sp>
        <p:nvSpPr>
          <p:cNvPr id="41989" name="4 Marcador de contenido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792163"/>
          </a:xfrm>
        </p:spPr>
        <p:txBody>
          <a:bodyPr/>
          <a:lstStyle/>
          <a:p>
            <a:r>
              <a:rPr lang="es-ES" sz="2800" smtClean="0"/>
              <a:t>Nuevas corrientes de protección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A1AF85-0C00-4DAC-BBD0-E7E089FE236E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38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41992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323850" y="2349500"/>
          <a:ext cx="8568956" cy="3816442"/>
        </p:xfrm>
        <a:graphic>
          <a:graphicData uri="http://schemas.openxmlformats.org/drawingml/2006/table">
            <a:tbl>
              <a:tblPr/>
              <a:tblGrid>
                <a:gridCol w="797711"/>
                <a:gridCol w="810577"/>
                <a:gridCol w="849175"/>
                <a:gridCol w="823444"/>
                <a:gridCol w="823444"/>
                <a:gridCol w="723729"/>
                <a:gridCol w="771978"/>
                <a:gridCol w="723729"/>
                <a:gridCol w="797711"/>
                <a:gridCol w="723729"/>
                <a:gridCol w="723729"/>
              </a:tblGrid>
              <a:tr h="57910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POZO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Fecha de terminación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Fecha de Vertilog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Diámetro guía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Longitud guía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Diametro casing expuesto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Longitud  casing expuesto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Área total expuesta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 requerida (E log I)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Densidad I requerida (mA/m2)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 inyectada (A)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873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ECN-0006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09/02/2006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05/08/2010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 5/8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 1/2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376.12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89873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ECN-0015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03/07/2006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10/09/2010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 5/8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 1/2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365.59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89873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ECN-0039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16/04/2007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05/09/2010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 5/8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 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423.54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89873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ECN-0096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20/08/2007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02/08/2010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 5/8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 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431.36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89873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ECN-0209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19/04/2008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09/09/2012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 5/8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 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420.47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89873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ECN-0214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24/05/2008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08/12/2012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 5/8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 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428.92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89873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ECN-0239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01/07/2008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08/12/2012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 5/8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 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402.31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89873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ECN-0284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03/10/2008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07/05/2013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 5/8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 1/2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363.83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89873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ECN-0008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21/04/2006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06/09/2010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 5/8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 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420.54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89873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ECN-100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05/12/2007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28/08/2010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 5/8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 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415.37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89873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ECN-0217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17/04/2008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 5/8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 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434.85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89873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ECN-0181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14/02/2008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 5/8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 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425.63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89873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ECN-0022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12/10/2006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 5/8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 1/2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366.68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89873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ECN-0097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09/08/2007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 5/8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 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426.12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89873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ECN-0365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03/07/2009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 5/8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 1/2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365.04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89873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ECN-0017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01/08/2006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 5/8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 1/2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391.70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99366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ECN-0161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15/01/2008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 5/8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185.95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 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429.37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2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Conclusiones </a:t>
            </a:r>
            <a:endParaRPr lang="es-AR" sz="2800" smtClean="0"/>
          </a:p>
        </p:txBody>
      </p:sp>
      <p:sp>
        <p:nvSpPr>
          <p:cNvPr id="43013" name="4 Marcador de contenido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3960813"/>
          </a:xfrm>
        </p:spPr>
        <p:txBody>
          <a:bodyPr/>
          <a:lstStyle/>
          <a:p>
            <a:r>
              <a:rPr lang="es-ES" sz="2800" dirty="0" smtClean="0"/>
              <a:t>Se detuvo el avance de la corrosión externa en cañerías guía y </a:t>
            </a:r>
            <a:r>
              <a:rPr lang="es-ES" sz="2800" dirty="0" err="1" smtClean="0"/>
              <a:t>casings</a:t>
            </a:r>
            <a:r>
              <a:rPr lang="es-ES" sz="2800" dirty="0" smtClean="0"/>
              <a:t>.</a:t>
            </a:r>
          </a:p>
          <a:p>
            <a:r>
              <a:rPr lang="es-ES" sz="2800" dirty="0" smtClean="0"/>
              <a:t>Prolongando su vida útil.</a:t>
            </a:r>
          </a:p>
          <a:p>
            <a:r>
              <a:rPr lang="es-ES" sz="2800" dirty="0" smtClean="0"/>
              <a:t>Minimizando los costos de mantenimientos por reparaciones y cementaciones.</a:t>
            </a:r>
          </a:p>
          <a:p>
            <a:r>
              <a:rPr lang="es-ES" sz="2800" dirty="0" smtClean="0"/>
              <a:t>Tasa de falla de 0.08 equipos por mes.</a:t>
            </a:r>
          </a:p>
          <a:p>
            <a:r>
              <a:rPr lang="es-ES" sz="2800" dirty="0" smtClean="0"/>
              <a:t>A la fecha van 98 dispersores perforados para proteger +380 </a:t>
            </a:r>
            <a:r>
              <a:rPr lang="es-ES" sz="2800" dirty="0" err="1" smtClean="0"/>
              <a:t>casings</a:t>
            </a:r>
            <a:r>
              <a:rPr lang="es-ES" sz="2800" dirty="0" smtClean="0"/>
              <a:t>.</a:t>
            </a:r>
            <a:endParaRPr lang="es-AR" sz="2800" dirty="0" smtClean="0"/>
          </a:p>
          <a:p>
            <a:endParaRPr lang="es-AR" sz="2800" dirty="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5F3A7F-5CE7-494A-9261-979E73A75A77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430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4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Ubicación</a:t>
            </a:r>
            <a:endParaRPr lang="es-AR" sz="2800" smtClean="0"/>
          </a:p>
        </p:txBody>
      </p:sp>
      <p:sp>
        <p:nvSpPr>
          <p:cNvPr id="5125" name="4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1295400"/>
          </a:xfrm>
        </p:spPr>
        <p:txBody>
          <a:bodyPr/>
          <a:lstStyle/>
          <a:p>
            <a:r>
              <a:rPr lang="es-ES" sz="2800" smtClean="0"/>
              <a:t>Pozos productores e inyectores Nuevos y existentes</a:t>
            </a:r>
          </a:p>
          <a:p>
            <a:r>
              <a:rPr lang="es-ES" sz="2800" smtClean="0"/>
              <a:t>Formación Centenario de la Cuenca Neuquina</a:t>
            </a:r>
            <a:endParaRPr lang="es-ES_tradnl" sz="280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677AC6-859C-4D1D-BEE1-73677C0081B5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4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pic>
        <p:nvPicPr>
          <p:cNvPr id="5128" name="8 Imagen" descr="ubicaci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2932113"/>
            <a:ext cx="3671887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Forma libre"/>
          <p:cNvSpPr/>
          <p:nvPr/>
        </p:nvSpPr>
        <p:spPr>
          <a:xfrm>
            <a:off x="2493963" y="2944813"/>
            <a:ext cx="1235075" cy="1247775"/>
          </a:xfrm>
          <a:custGeom>
            <a:avLst/>
            <a:gdLst>
              <a:gd name="connsiteX0" fmla="*/ 1235034 w 1235034"/>
              <a:gd name="connsiteY0" fmla="*/ 1246909 h 1246909"/>
              <a:gd name="connsiteX1" fmla="*/ 1163782 w 1235034"/>
              <a:gd name="connsiteY1" fmla="*/ 0 h 1246909"/>
              <a:gd name="connsiteX2" fmla="*/ 0 w 1235034"/>
              <a:gd name="connsiteY2" fmla="*/ 0 h 1246909"/>
              <a:gd name="connsiteX3" fmla="*/ 0 w 1235034"/>
              <a:gd name="connsiteY3" fmla="*/ 831272 h 1246909"/>
              <a:gd name="connsiteX4" fmla="*/ 118753 w 1235034"/>
              <a:gd name="connsiteY4" fmla="*/ 795646 h 1246909"/>
              <a:gd name="connsiteX5" fmla="*/ 249382 w 1235034"/>
              <a:gd name="connsiteY5" fmla="*/ 831272 h 1246909"/>
              <a:gd name="connsiteX6" fmla="*/ 486888 w 1235034"/>
              <a:gd name="connsiteY6" fmla="*/ 795646 h 1246909"/>
              <a:gd name="connsiteX7" fmla="*/ 510639 w 1235034"/>
              <a:gd name="connsiteY7" fmla="*/ 950025 h 1246909"/>
              <a:gd name="connsiteX8" fmla="*/ 593766 w 1235034"/>
              <a:gd name="connsiteY8" fmla="*/ 985651 h 1246909"/>
              <a:gd name="connsiteX9" fmla="*/ 617517 w 1235034"/>
              <a:gd name="connsiteY9" fmla="*/ 1092529 h 1246909"/>
              <a:gd name="connsiteX10" fmla="*/ 700644 w 1235034"/>
              <a:gd name="connsiteY10" fmla="*/ 1163781 h 1246909"/>
              <a:gd name="connsiteX11" fmla="*/ 878774 w 1235034"/>
              <a:gd name="connsiteY11" fmla="*/ 1163781 h 1246909"/>
              <a:gd name="connsiteX12" fmla="*/ 1021278 w 1235034"/>
              <a:gd name="connsiteY12" fmla="*/ 1163781 h 1246909"/>
              <a:gd name="connsiteX13" fmla="*/ 1235034 w 1235034"/>
              <a:gd name="connsiteY13" fmla="*/ 1246909 h 124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5034" h="1246909">
                <a:moveTo>
                  <a:pt x="1235034" y="1246909"/>
                </a:moveTo>
                <a:lnTo>
                  <a:pt x="1163782" y="0"/>
                </a:lnTo>
                <a:lnTo>
                  <a:pt x="0" y="0"/>
                </a:lnTo>
                <a:lnTo>
                  <a:pt x="0" y="831272"/>
                </a:lnTo>
                <a:lnTo>
                  <a:pt x="118753" y="795646"/>
                </a:lnTo>
                <a:lnTo>
                  <a:pt x="249382" y="831272"/>
                </a:lnTo>
                <a:lnTo>
                  <a:pt x="486888" y="795646"/>
                </a:lnTo>
                <a:lnTo>
                  <a:pt x="510639" y="950025"/>
                </a:lnTo>
                <a:lnTo>
                  <a:pt x="593766" y="985651"/>
                </a:lnTo>
                <a:lnTo>
                  <a:pt x="617517" y="1092529"/>
                </a:lnTo>
                <a:lnTo>
                  <a:pt x="700644" y="1163781"/>
                </a:lnTo>
                <a:lnTo>
                  <a:pt x="878774" y="1163781"/>
                </a:lnTo>
                <a:lnTo>
                  <a:pt x="1021278" y="1163781"/>
                </a:lnTo>
                <a:lnTo>
                  <a:pt x="1235034" y="124690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dirty="0" err="1"/>
              <a:t>Mza</a:t>
            </a:r>
            <a:endParaRPr lang="es-AR" dirty="0"/>
          </a:p>
        </p:txBody>
      </p:sp>
      <p:sp>
        <p:nvSpPr>
          <p:cNvPr id="12" name="11 Forma libre"/>
          <p:cNvSpPr/>
          <p:nvPr/>
        </p:nvSpPr>
        <p:spPr>
          <a:xfrm>
            <a:off x="3657600" y="2933700"/>
            <a:ext cx="2517775" cy="3633788"/>
          </a:xfrm>
          <a:custGeom>
            <a:avLst/>
            <a:gdLst>
              <a:gd name="connsiteX0" fmla="*/ 2517569 w 2517569"/>
              <a:gd name="connsiteY0" fmla="*/ 3598224 h 3633850"/>
              <a:gd name="connsiteX1" fmla="*/ 2315688 w 2517569"/>
              <a:gd name="connsiteY1" fmla="*/ 3586348 h 3633850"/>
              <a:gd name="connsiteX2" fmla="*/ 2149434 w 2517569"/>
              <a:gd name="connsiteY2" fmla="*/ 3633850 h 3633850"/>
              <a:gd name="connsiteX3" fmla="*/ 2018805 w 2517569"/>
              <a:gd name="connsiteY3" fmla="*/ 3621974 h 3633850"/>
              <a:gd name="connsiteX4" fmla="*/ 2018805 w 2517569"/>
              <a:gd name="connsiteY4" fmla="*/ 3621974 h 3633850"/>
              <a:gd name="connsiteX5" fmla="*/ 1828800 w 2517569"/>
              <a:gd name="connsiteY5" fmla="*/ 3479470 h 3633850"/>
              <a:gd name="connsiteX6" fmla="*/ 1745673 w 2517569"/>
              <a:gd name="connsiteY6" fmla="*/ 3241964 h 3633850"/>
              <a:gd name="connsiteX7" fmla="*/ 1662545 w 2517569"/>
              <a:gd name="connsiteY7" fmla="*/ 3241964 h 3633850"/>
              <a:gd name="connsiteX8" fmla="*/ 1520042 w 2517569"/>
              <a:gd name="connsiteY8" fmla="*/ 2968831 h 3633850"/>
              <a:gd name="connsiteX9" fmla="*/ 1436914 w 2517569"/>
              <a:gd name="connsiteY9" fmla="*/ 2980707 h 3633850"/>
              <a:gd name="connsiteX10" fmla="*/ 1330036 w 2517569"/>
              <a:gd name="connsiteY10" fmla="*/ 3004457 h 3633850"/>
              <a:gd name="connsiteX11" fmla="*/ 1104405 w 2517569"/>
              <a:gd name="connsiteY11" fmla="*/ 2778826 h 3633850"/>
              <a:gd name="connsiteX12" fmla="*/ 1211283 w 2517569"/>
              <a:gd name="connsiteY12" fmla="*/ 2505694 h 3633850"/>
              <a:gd name="connsiteX13" fmla="*/ 1413164 w 2517569"/>
              <a:gd name="connsiteY13" fmla="*/ 2410691 h 3633850"/>
              <a:gd name="connsiteX14" fmla="*/ 1615044 w 2517569"/>
              <a:gd name="connsiteY14" fmla="*/ 2078182 h 3633850"/>
              <a:gd name="connsiteX15" fmla="*/ 1567543 w 2517569"/>
              <a:gd name="connsiteY15" fmla="*/ 1757548 h 3633850"/>
              <a:gd name="connsiteX16" fmla="*/ 1389413 w 2517569"/>
              <a:gd name="connsiteY16" fmla="*/ 1472540 h 3633850"/>
              <a:gd name="connsiteX17" fmla="*/ 1128156 w 2517569"/>
              <a:gd name="connsiteY17" fmla="*/ 1365663 h 3633850"/>
              <a:gd name="connsiteX18" fmla="*/ 356260 w 2517569"/>
              <a:gd name="connsiteY18" fmla="*/ 1294411 h 3633850"/>
              <a:gd name="connsiteX19" fmla="*/ 118753 w 2517569"/>
              <a:gd name="connsiteY19" fmla="*/ 1294411 h 3633850"/>
              <a:gd name="connsiteX20" fmla="*/ 47501 w 2517569"/>
              <a:gd name="connsiteY20" fmla="*/ 1282535 h 3633850"/>
              <a:gd name="connsiteX21" fmla="*/ 0 w 2517569"/>
              <a:gd name="connsiteY21" fmla="*/ 11876 h 3633850"/>
              <a:gd name="connsiteX22" fmla="*/ 2481943 w 2517569"/>
              <a:gd name="connsiteY22" fmla="*/ 0 h 3633850"/>
              <a:gd name="connsiteX23" fmla="*/ 2517569 w 2517569"/>
              <a:gd name="connsiteY23" fmla="*/ 3598224 h 363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517569" h="3633850">
                <a:moveTo>
                  <a:pt x="2517569" y="3598224"/>
                </a:moveTo>
                <a:lnTo>
                  <a:pt x="2315688" y="3586348"/>
                </a:lnTo>
                <a:lnTo>
                  <a:pt x="2149434" y="3633850"/>
                </a:lnTo>
                <a:lnTo>
                  <a:pt x="2018805" y="3621974"/>
                </a:lnTo>
                <a:lnTo>
                  <a:pt x="2018805" y="3621974"/>
                </a:lnTo>
                <a:lnTo>
                  <a:pt x="1828800" y="3479470"/>
                </a:lnTo>
                <a:lnTo>
                  <a:pt x="1745673" y="3241964"/>
                </a:lnTo>
                <a:lnTo>
                  <a:pt x="1662545" y="3241964"/>
                </a:lnTo>
                <a:lnTo>
                  <a:pt x="1520042" y="2968831"/>
                </a:lnTo>
                <a:lnTo>
                  <a:pt x="1436914" y="2980707"/>
                </a:lnTo>
                <a:lnTo>
                  <a:pt x="1330036" y="3004457"/>
                </a:lnTo>
                <a:lnTo>
                  <a:pt x="1104405" y="2778826"/>
                </a:lnTo>
                <a:lnTo>
                  <a:pt x="1211283" y="2505694"/>
                </a:lnTo>
                <a:lnTo>
                  <a:pt x="1413164" y="2410691"/>
                </a:lnTo>
                <a:lnTo>
                  <a:pt x="1615044" y="2078182"/>
                </a:lnTo>
                <a:lnTo>
                  <a:pt x="1567543" y="1757548"/>
                </a:lnTo>
                <a:lnTo>
                  <a:pt x="1389413" y="1472540"/>
                </a:lnTo>
                <a:lnTo>
                  <a:pt x="1128156" y="1365663"/>
                </a:lnTo>
                <a:lnTo>
                  <a:pt x="356260" y="1294411"/>
                </a:lnTo>
                <a:lnTo>
                  <a:pt x="118753" y="1294411"/>
                </a:lnTo>
                <a:lnTo>
                  <a:pt x="47501" y="1282535"/>
                </a:lnTo>
                <a:lnTo>
                  <a:pt x="0" y="11876"/>
                </a:lnTo>
                <a:lnTo>
                  <a:pt x="2481943" y="0"/>
                </a:lnTo>
                <a:cubicBezTo>
                  <a:pt x="2485901" y="1199408"/>
                  <a:pt x="2489860" y="2398816"/>
                  <a:pt x="2517569" y="3598224"/>
                </a:cubicBez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es-ES_tradnl" b="1" dirty="0">
                <a:solidFill>
                  <a:srgbClr val="FF0000"/>
                </a:solidFill>
              </a:rPr>
              <a:t>LP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Forma libre"/>
          <p:cNvSpPr/>
          <p:nvPr/>
        </p:nvSpPr>
        <p:spPr>
          <a:xfrm>
            <a:off x="3708400" y="4149725"/>
            <a:ext cx="2478088" cy="2519363"/>
          </a:xfrm>
          <a:custGeom>
            <a:avLst/>
            <a:gdLst>
              <a:gd name="connsiteX0" fmla="*/ 3705101 w 3705101"/>
              <a:gd name="connsiteY0" fmla="*/ 2814452 h 2897579"/>
              <a:gd name="connsiteX1" fmla="*/ 3515096 w 3705101"/>
              <a:gd name="connsiteY1" fmla="*/ 2778826 h 2897579"/>
              <a:gd name="connsiteX2" fmla="*/ 3277589 w 3705101"/>
              <a:gd name="connsiteY2" fmla="*/ 2826327 h 2897579"/>
              <a:gd name="connsiteX3" fmla="*/ 3063834 w 3705101"/>
              <a:gd name="connsiteY3" fmla="*/ 2743200 h 2897579"/>
              <a:gd name="connsiteX4" fmla="*/ 3004457 w 3705101"/>
              <a:gd name="connsiteY4" fmla="*/ 2671948 h 2897579"/>
              <a:gd name="connsiteX5" fmla="*/ 2933205 w 3705101"/>
              <a:gd name="connsiteY5" fmla="*/ 2446317 h 2897579"/>
              <a:gd name="connsiteX6" fmla="*/ 2850078 w 3705101"/>
              <a:gd name="connsiteY6" fmla="*/ 2434441 h 2897579"/>
              <a:gd name="connsiteX7" fmla="*/ 2683823 w 3705101"/>
              <a:gd name="connsiteY7" fmla="*/ 2185060 h 2897579"/>
              <a:gd name="connsiteX8" fmla="*/ 2517569 w 3705101"/>
              <a:gd name="connsiteY8" fmla="*/ 2196935 h 2897579"/>
              <a:gd name="connsiteX9" fmla="*/ 2291938 w 3705101"/>
              <a:gd name="connsiteY9" fmla="*/ 2030680 h 2897579"/>
              <a:gd name="connsiteX10" fmla="*/ 2375065 w 3705101"/>
              <a:gd name="connsiteY10" fmla="*/ 1662545 h 2897579"/>
              <a:gd name="connsiteX11" fmla="*/ 2576945 w 3705101"/>
              <a:gd name="connsiteY11" fmla="*/ 1579418 h 2897579"/>
              <a:gd name="connsiteX12" fmla="*/ 2778826 w 3705101"/>
              <a:gd name="connsiteY12" fmla="*/ 1246909 h 2897579"/>
              <a:gd name="connsiteX13" fmla="*/ 2766951 w 3705101"/>
              <a:gd name="connsiteY13" fmla="*/ 938151 h 2897579"/>
              <a:gd name="connsiteX14" fmla="*/ 2576945 w 3705101"/>
              <a:gd name="connsiteY14" fmla="*/ 688769 h 2897579"/>
              <a:gd name="connsiteX15" fmla="*/ 2327563 w 3705101"/>
              <a:gd name="connsiteY15" fmla="*/ 558140 h 2897579"/>
              <a:gd name="connsiteX16" fmla="*/ 1686296 w 3705101"/>
              <a:gd name="connsiteY16" fmla="*/ 486888 h 2897579"/>
              <a:gd name="connsiteX17" fmla="*/ 1520041 w 3705101"/>
              <a:gd name="connsiteY17" fmla="*/ 486888 h 2897579"/>
              <a:gd name="connsiteX18" fmla="*/ 1211283 w 3705101"/>
              <a:gd name="connsiteY18" fmla="*/ 475013 h 2897579"/>
              <a:gd name="connsiteX19" fmla="*/ 1092530 w 3705101"/>
              <a:gd name="connsiteY19" fmla="*/ 380010 h 2897579"/>
              <a:gd name="connsiteX20" fmla="*/ 724395 w 3705101"/>
              <a:gd name="connsiteY20" fmla="*/ 356260 h 2897579"/>
              <a:gd name="connsiteX21" fmla="*/ 641267 w 3705101"/>
              <a:gd name="connsiteY21" fmla="*/ 308758 h 2897579"/>
              <a:gd name="connsiteX22" fmla="*/ 617517 w 3705101"/>
              <a:gd name="connsiteY22" fmla="*/ 178130 h 2897579"/>
              <a:gd name="connsiteX23" fmla="*/ 522514 w 3705101"/>
              <a:gd name="connsiteY23" fmla="*/ 142504 h 2897579"/>
              <a:gd name="connsiteX24" fmla="*/ 486888 w 3705101"/>
              <a:gd name="connsiteY24" fmla="*/ 11875 h 2897579"/>
              <a:gd name="connsiteX25" fmla="*/ 285008 w 3705101"/>
              <a:gd name="connsiteY25" fmla="*/ 11875 h 2897579"/>
              <a:gd name="connsiteX26" fmla="*/ 130628 w 3705101"/>
              <a:gd name="connsiteY26" fmla="*/ 0 h 2897579"/>
              <a:gd name="connsiteX27" fmla="*/ 0 w 3705101"/>
              <a:gd name="connsiteY27" fmla="*/ 11875 h 2897579"/>
              <a:gd name="connsiteX28" fmla="*/ 0 w 3705101"/>
              <a:gd name="connsiteY28" fmla="*/ 2885704 h 2897579"/>
              <a:gd name="connsiteX29" fmla="*/ 3705101 w 3705101"/>
              <a:gd name="connsiteY29" fmla="*/ 2897579 h 2897579"/>
              <a:gd name="connsiteX30" fmla="*/ 3705101 w 3705101"/>
              <a:gd name="connsiteY30" fmla="*/ 2814452 h 2897579"/>
              <a:gd name="connsiteX0" fmla="*/ 3705101 w 3705101"/>
              <a:gd name="connsiteY0" fmla="*/ 2814452 h 2897579"/>
              <a:gd name="connsiteX1" fmla="*/ 3515096 w 3705101"/>
              <a:gd name="connsiteY1" fmla="*/ 2778826 h 2897579"/>
              <a:gd name="connsiteX2" fmla="*/ 3277589 w 3705101"/>
              <a:gd name="connsiteY2" fmla="*/ 2826327 h 2897579"/>
              <a:gd name="connsiteX3" fmla="*/ 3063834 w 3705101"/>
              <a:gd name="connsiteY3" fmla="*/ 2743200 h 2897579"/>
              <a:gd name="connsiteX4" fmla="*/ 3004457 w 3705101"/>
              <a:gd name="connsiteY4" fmla="*/ 2671948 h 2897579"/>
              <a:gd name="connsiteX5" fmla="*/ 2933205 w 3705101"/>
              <a:gd name="connsiteY5" fmla="*/ 2446317 h 2897579"/>
              <a:gd name="connsiteX6" fmla="*/ 2850078 w 3705101"/>
              <a:gd name="connsiteY6" fmla="*/ 2434441 h 2897579"/>
              <a:gd name="connsiteX7" fmla="*/ 2683823 w 3705101"/>
              <a:gd name="connsiteY7" fmla="*/ 2185060 h 2897579"/>
              <a:gd name="connsiteX8" fmla="*/ 2517569 w 3705101"/>
              <a:gd name="connsiteY8" fmla="*/ 2196935 h 2897579"/>
              <a:gd name="connsiteX9" fmla="*/ 2291938 w 3705101"/>
              <a:gd name="connsiteY9" fmla="*/ 2030680 h 2897579"/>
              <a:gd name="connsiteX10" fmla="*/ 2375065 w 3705101"/>
              <a:gd name="connsiteY10" fmla="*/ 1662545 h 2897579"/>
              <a:gd name="connsiteX11" fmla="*/ 2576945 w 3705101"/>
              <a:gd name="connsiteY11" fmla="*/ 1579418 h 2897579"/>
              <a:gd name="connsiteX12" fmla="*/ 2778826 w 3705101"/>
              <a:gd name="connsiteY12" fmla="*/ 1246909 h 2897579"/>
              <a:gd name="connsiteX13" fmla="*/ 2766951 w 3705101"/>
              <a:gd name="connsiteY13" fmla="*/ 938151 h 2897579"/>
              <a:gd name="connsiteX14" fmla="*/ 2576945 w 3705101"/>
              <a:gd name="connsiteY14" fmla="*/ 688769 h 2897579"/>
              <a:gd name="connsiteX15" fmla="*/ 2327563 w 3705101"/>
              <a:gd name="connsiteY15" fmla="*/ 558140 h 2897579"/>
              <a:gd name="connsiteX16" fmla="*/ 1686296 w 3705101"/>
              <a:gd name="connsiteY16" fmla="*/ 486888 h 2897579"/>
              <a:gd name="connsiteX17" fmla="*/ 1520041 w 3705101"/>
              <a:gd name="connsiteY17" fmla="*/ 486888 h 2897579"/>
              <a:gd name="connsiteX18" fmla="*/ 1211283 w 3705101"/>
              <a:gd name="connsiteY18" fmla="*/ 475013 h 2897579"/>
              <a:gd name="connsiteX19" fmla="*/ 1092530 w 3705101"/>
              <a:gd name="connsiteY19" fmla="*/ 380010 h 2897579"/>
              <a:gd name="connsiteX20" fmla="*/ 724395 w 3705101"/>
              <a:gd name="connsiteY20" fmla="*/ 356260 h 2897579"/>
              <a:gd name="connsiteX21" fmla="*/ 641267 w 3705101"/>
              <a:gd name="connsiteY21" fmla="*/ 308758 h 2897579"/>
              <a:gd name="connsiteX22" fmla="*/ 617517 w 3705101"/>
              <a:gd name="connsiteY22" fmla="*/ 178130 h 2897579"/>
              <a:gd name="connsiteX23" fmla="*/ 522514 w 3705101"/>
              <a:gd name="connsiteY23" fmla="*/ 142504 h 2897579"/>
              <a:gd name="connsiteX24" fmla="*/ 486888 w 3705101"/>
              <a:gd name="connsiteY24" fmla="*/ 11875 h 2897579"/>
              <a:gd name="connsiteX25" fmla="*/ 285008 w 3705101"/>
              <a:gd name="connsiteY25" fmla="*/ 11875 h 2897579"/>
              <a:gd name="connsiteX26" fmla="*/ 130628 w 3705101"/>
              <a:gd name="connsiteY26" fmla="*/ 0 h 2897579"/>
              <a:gd name="connsiteX27" fmla="*/ 0 w 3705101"/>
              <a:gd name="connsiteY27" fmla="*/ 11875 h 2897579"/>
              <a:gd name="connsiteX28" fmla="*/ 1211283 w 3705101"/>
              <a:gd name="connsiteY28" fmla="*/ 2885704 h 2897579"/>
              <a:gd name="connsiteX29" fmla="*/ 3705101 w 3705101"/>
              <a:gd name="connsiteY29" fmla="*/ 2897579 h 2897579"/>
              <a:gd name="connsiteX30" fmla="*/ 3705101 w 3705101"/>
              <a:gd name="connsiteY30" fmla="*/ 2814452 h 2897579"/>
              <a:gd name="connsiteX0" fmla="*/ 3705101 w 3705101"/>
              <a:gd name="connsiteY0" fmla="*/ 2814452 h 2897579"/>
              <a:gd name="connsiteX1" fmla="*/ 3515096 w 3705101"/>
              <a:gd name="connsiteY1" fmla="*/ 2778826 h 2897579"/>
              <a:gd name="connsiteX2" fmla="*/ 3277589 w 3705101"/>
              <a:gd name="connsiteY2" fmla="*/ 2826327 h 2897579"/>
              <a:gd name="connsiteX3" fmla="*/ 3063834 w 3705101"/>
              <a:gd name="connsiteY3" fmla="*/ 2743200 h 2897579"/>
              <a:gd name="connsiteX4" fmla="*/ 3004457 w 3705101"/>
              <a:gd name="connsiteY4" fmla="*/ 2671948 h 2897579"/>
              <a:gd name="connsiteX5" fmla="*/ 2933205 w 3705101"/>
              <a:gd name="connsiteY5" fmla="*/ 2446317 h 2897579"/>
              <a:gd name="connsiteX6" fmla="*/ 2850078 w 3705101"/>
              <a:gd name="connsiteY6" fmla="*/ 2434441 h 2897579"/>
              <a:gd name="connsiteX7" fmla="*/ 2683823 w 3705101"/>
              <a:gd name="connsiteY7" fmla="*/ 2185060 h 2897579"/>
              <a:gd name="connsiteX8" fmla="*/ 2517569 w 3705101"/>
              <a:gd name="connsiteY8" fmla="*/ 2196935 h 2897579"/>
              <a:gd name="connsiteX9" fmla="*/ 2291938 w 3705101"/>
              <a:gd name="connsiteY9" fmla="*/ 2030680 h 2897579"/>
              <a:gd name="connsiteX10" fmla="*/ 2375065 w 3705101"/>
              <a:gd name="connsiteY10" fmla="*/ 1662545 h 2897579"/>
              <a:gd name="connsiteX11" fmla="*/ 2576945 w 3705101"/>
              <a:gd name="connsiteY11" fmla="*/ 1579418 h 2897579"/>
              <a:gd name="connsiteX12" fmla="*/ 2778826 w 3705101"/>
              <a:gd name="connsiteY12" fmla="*/ 1246909 h 2897579"/>
              <a:gd name="connsiteX13" fmla="*/ 2766951 w 3705101"/>
              <a:gd name="connsiteY13" fmla="*/ 938151 h 2897579"/>
              <a:gd name="connsiteX14" fmla="*/ 2576945 w 3705101"/>
              <a:gd name="connsiteY14" fmla="*/ 688769 h 2897579"/>
              <a:gd name="connsiteX15" fmla="*/ 2327563 w 3705101"/>
              <a:gd name="connsiteY15" fmla="*/ 558140 h 2897579"/>
              <a:gd name="connsiteX16" fmla="*/ 1686296 w 3705101"/>
              <a:gd name="connsiteY16" fmla="*/ 486888 h 2897579"/>
              <a:gd name="connsiteX17" fmla="*/ 1520041 w 3705101"/>
              <a:gd name="connsiteY17" fmla="*/ 486888 h 2897579"/>
              <a:gd name="connsiteX18" fmla="*/ 1211283 w 3705101"/>
              <a:gd name="connsiteY18" fmla="*/ 475013 h 2897579"/>
              <a:gd name="connsiteX19" fmla="*/ 1092530 w 3705101"/>
              <a:gd name="connsiteY19" fmla="*/ 380010 h 2897579"/>
              <a:gd name="connsiteX20" fmla="*/ 724395 w 3705101"/>
              <a:gd name="connsiteY20" fmla="*/ 356260 h 2897579"/>
              <a:gd name="connsiteX21" fmla="*/ 641267 w 3705101"/>
              <a:gd name="connsiteY21" fmla="*/ 308758 h 2897579"/>
              <a:gd name="connsiteX22" fmla="*/ 617517 w 3705101"/>
              <a:gd name="connsiteY22" fmla="*/ 178130 h 2897579"/>
              <a:gd name="connsiteX23" fmla="*/ 522514 w 3705101"/>
              <a:gd name="connsiteY23" fmla="*/ 142504 h 2897579"/>
              <a:gd name="connsiteX24" fmla="*/ 486888 w 3705101"/>
              <a:gd name="connsiteY24" fmla="*/ 11875 h 2897579"/>
              <a:gd name="connsiteX25" fmla="*/ 285008 w 3705101"/>
              <a:gd name="connsiteY25" fmla="*/ 11875 h 2897579"/>
              <a:gd name="connsiteX26" fmla="*/ 130628 w 3705101"/>
              <a:gd name="connsiteY26" fmla="*/ 0 h 2897579"/>
              <a:gd name="connsiteX27" fmla="*/ 0 w 3705101"/>
              <a:gd name="connsiteY27" fmla="*/ 11875 h 2897579"/>
              <a:gd name="connsiteX28" fmla="*/ 1211283 w 3705101"/>
              <a:gd name="connsiteY28" fmla="*/ 2885704 h 2897579"/>
              <a:gd name="connsiteX29" fmla="*/ 3705101 w 3705101"/>
              <a:gd name="connsiteY29" fmla="*/ 2897579 h 2897579"/>
              <a:gd name="connsiteX30" fmla="*/ 3705101 w 3705101"/>
              <a:gd name="connsiteY30" fmla="*/ 2814452 h 2897579"/>
              <a:gd name="connsiteX0" fmla="*/ 3705101 w 3705101"/>
              <a:gd name="connsiteY0" fmla="*/ 2814452 h 2904882"/>
              <a:gd name="connsiteX1" fmla="*/ 3515096 w 3705101"/>
              <a:gd name="connsiteY1" fmla="*/ 2778826 h 2904882"/>
              <a:gd name="connsiteX2" fmla="*/ 3277589 w 3705101"/>
              <a:gd name="connsiteY2" fmla="*/ 2826327 h 2904882"/>
              <a:gd name="connsiteX3" fmla="*/ 3063834 w 3705101"/>
              <a:gd name="connsiteY3" fmla="*/ 2743200 h 2904882"/>
              <a:gd name="connsiteX4" fmla="*/ 3004457 w 3705101"/>
              <a:gd name="connsiteY4" fmla="*/ 2671948 h 2904882"/>
              <a:gd name="connsiteX5" fmla="*/ 2933205 w 3705101"/>
              <a:gd name="connsiteY5" fmla="*/ 2446317 h 2904882"/>
              <a:gd name="connsiteX6" fmla="*/ 2850078 w 3705101"/>
              <a:gd name="connsiteY6" fmla="*/ 2434441 h 2904882"/>
              <a:gd name="connsiteX7" fmla="*/ 2683823 w 3705101"/>
              <a:gd name="connsiteY7" fmla="*/ 2185060 h 2904882"/>
              <a:gd name="connsiteX8" fmla="*/ 2517569 w 3705101"/>
              <a:gd name="connsiteY8" fmla="*/ 2196935 h 2904882"/>
              <a:gd name="connsiteX9" fmla="*/ 2291938 w 3705101"/>
              <a:gd name="connsiteY9" fmla="*/ 2030680 h 2904882"/>
              <a:gd name="connsiteX10" fmla="*/ 2375065 w 3705101"/>
              <a:gd name="connsiteY10" fmla="*/ 1662545 h 2904882"/>
              <a:gd name="connsiteX11" fmla="*/ 2576945 w 3705101"/>
              <a:gd name="connsiteY11" fmla="*/ 1579418 h 2904882"/>
              <a:gd name="connsiteX12" fmla="*/ 2778826 w 3705101"/>
              <a:gd name="connsiteY12" fmla="*/ 1246909 h 2904882"/>
              <a:gd name="connsiteX13" fmla="*/ 2766951 w 3705101"/>
              <a:gd name="connsiteY13" fmla="*/ 938151 h 2904882"/>
              <a:gd name="connsiteX14" fmla="*/ 2576945 w 3705101"/>
              <a:gd name="connsiteY14" fmla="*/ 688769 h 2904882"/>
              <a:gd name="connsiteX15" fmla="*/ 2327563 w 3705101"/>
              <a:gd name="connsiteY15" fmla="*/ 558140 h 2904882"/>
              <a:gd name="connsiteX16" fmla="*/ 1686296 w 3705101"/>
              <a:gd name="connsiteY16" fmla="*/ 486888 h 2904882"/>
              <a:gd name="connsiteX17" fmla="*/ 1520041 w 3705101"/>
              <a:gd name="connsiteY17" fmla="*/ 486888 h 2904882"/>
              <a:gd name="connsiteX18" fmla="*/ 1211283 w 3705101"/>
              <a:gd name="connsiteY18" fmla="*/ 475013 h 2904882"/>
              <a:gd name="connsiteX19" fmla="*/ 1092530 w 3705101"/>
              <a:gd name="connsiteY19" fmla="*/ 380010 h 2904882"/>
              <a:gd name="connsiteX20" fmla="*/ 724395 w 3705101"/>
              <a:gd name="connsiteY20" fmla="*/ 356260 h 2904882"/>
              <a:gd name="connsiteX21" fmla="*/ 641267 w 3705101"/>
              <a:gd name="connsiteY21" fmla="*/ 308758 h 2904882"/>
              <a:gd name="connsiteX22" fmla="*/ 617517 w 3705101"/>
              <a:gd name="connsiteY22" fmla="*/ 178130 h 2904882"/>
              <a:gd name="connsiteX23" fmla="*/ 522514 w 3705101"/>
              <a:gd name="connsiteY23" fmla="*/ 142504 h 2904882"/>
              <a:gd name="connsiteX24" fmla="*/ 486888 w 3705101"/>
              <a:gd name="connsiteY24" fmla="*/ 11875 h 2904882"/>
              <a:gd name="connsiteX25" fmla="*/ 285008 w 3705101"/>
              <a:gd name="connsiteY25" fmla="*/ 11875 h 2904882"/>
              <a:gd name="connsiteX26" fmla="*/ 130628 w 3705101"/>
              <a:gd name="connsiteY26" fmla="*/ 0 h 2904882"/>
              <a:gd name="connsiteX27" fmla="*/ 0 w 3705101"/>
              <a:gd name="connsiteY27" fmla="*/ 11875 h 2904882"/>
              <a:gd name="connsiteX28" fmla="*/ 1441985 w 3705101"/>
              <a:gd name="connsiteY28" fmla="*/ 2904882 h 2904882"/>
              <a:gd name="connsiteX29" fmla="*/ 3705101 w 3705101"/>
              <a:gd name="connsiteY29" fmla="*/ 2897579 h 2904882"/>
              <a:gd name="connsiteX30" fmla="*/ 3705101 w 3705101"/>
              <a:gd name="connsiteY30" fmla="*/ 2814452 h 2904882"/>
              <a:gd name="connsiteX0" fmla="*/ 3705101 w 3705101"/>
              <a:gd name="connsiteY0" fmla="*/ 2814452 h 2904881"/>
              <a:gd name="connsiteX1" fmla="*/ 3515096 w 3705101"/>
              <a:gd name="connsiteY1" fmla="*/ 2778826 h 2904881"/>
              <a:gd name="connsiteX2" fmla="*/ 3277589 w 3705101"/>
              <a:gd name="connsiteY2" fmla="*/ 2826327 h 2904881"/>
              <a:gd name="connsiteX3" fmla="*/ 3063834 w 3705101"/>
              <a:gd name="connsiteY3" fmla="*/ 2743200 h 2904881"/>
              <a:gd name="connsiteX4" fmla="*/ 3004457 w 3705101"/>
              <a:gd name="connsiteY4" fmla="*/ 2671948 h 2904881"/>
              <a:gd name="connsiteX5" fmla="*/ 2933205 w 3705101"/>
              <a:gd name="connsiteY5" fmla="*/ 2446317 h 2904881"/>
              <a:gd name="connsiteX6" fmla="*/ 2850078 w 3705101"/>
              <a:gd name="connsiteY6" fmla="*/ 2434441 h 2904881"/>
              <a:gd name="connsiteX7" fmla="*/ 2683823 w 3705101"/>
              <a:gd name="connsiteY7" fmla="*/ 2185060 h 2904881"/>
              <a:gd name="connsiteX8" fmla="*/ 2517569 w 3705101"/>
              <a:gd name="connsiteY8" fmla="*/ 2196935 h 2904881"/>
              <a:gd name="connsiteX9" fmla="*/ 2291938 w 3705101"/>
              <a:gd name="connsiteY9" fmla="*/ 2030680 h 2904881"/>
              <a:gd name="connsiteX10" fmla="*/ 2375065 w 3705101"/>
              <a:gd name="connsiteY10" fmla="*/ 1662545 h 2904881"/>
              <a:gd name="connsiteX11" fmla="*/ 2576945 w 3705101"/>
              <a:gd name="connsiteY11" fmla="*/ 1579418 h 2904881"/>
              <a:gd name="connsiteX12" fmla="*/ 2778826 w 3705101"/>
              <a:gd name="connsiteY12" fmla="*/ 1246909 h 2904881"/>
              <a:gd name="connsiteX13" fmla="*/ 2766951 w 3705101"/>
              <a:gd name="connsiteY13" fmla="*/ 938151 h 2904881"/>
              <a:gd name="connsiteX14" fmla="*/ 2576945 w 3705101"/>
              <a:gd name="connsiteY14" fmla="*/ 688769 h 2904881"/>
              <a:gd name="connsiteX15" fmla="*/ 2327563 w 3705101"/>
              <a:gd name="connsiteY15" fmla="*/ 558140 h 2904881"/>
              <a:gd name="connsiteX16" fmla="*/ 1686296 w 3705101"/>
              <a:gd name="connsiteY16" fmla="*/ 486888 h 2904881"/>
              <a:gd name="connsiteX17" fmla="*/ 1520041 w 3705101"/>
              <a:gd name="connsiteY17" fmla="*/ 486888 h 2904881"/>
              <a:gd name="connsiteX18" fmla="*/ 1211283 w 3705101"/>
              <a:gd name="connsiteY18" fmla="*/ 475013 h 2904881"/>
              <a:gd name="connsiteX19" fmla="*/ 1092530 w 3705101"/>
              <a:gd name="connsiteY19" fmla="*/ 380010 h 2904881"/>
              <a:gd name="connsiteX20" fmla="*/ 724395 w 3705101"/>
              <a:gd name="connsiteY20" fmla="*/ 356260 h 2904881"/>
              <a:gd name="connsiteX21" fmla="*/ 641267 w 3705101"/>
              <a:gd name="connsiteY21" fmla="*/ 308758 h 2904881"/>
              <a:gd name="connsiteX22" fmla="*/ 617517 w 3705101"/>
              <a:gd name="connsiteY22" fmla="*/ 178130 h 2904881"/>
              <a:gd name="connsiteX23" fmla="*/ 522514 w 3705101"/>
              <a:gd name="connsiteY23" fmla="*/ 142504 h 2904881"/>
              <a:gd name="connsiteX24" fmla="*/ 486888 w 3705101"/>
              <a:gd name="connsiteY24" fmla="*/ 11875 h 2904881"/>
              <a:gd name="connsiteX25" fmla="*/ 285008 w 3705101"/>
              <a:gd name="connsiteY25" fmla="*/ 11875 h 2904881"/>
              <a:gd name="connsiteX26" fmla="*/ 130628 w 3705101"/>
              <a:gd name="connsiteY26" fmla="*/ 0 h 2904881"/>
              <a:gd name="connsiteX27" fmla="*/ 0 w 3705101"/>
              <a:gd name="connsiteY27" fmla="*/ 11875 h 2904881"/>
              <a:gd name="connsiteX28" fmla="*/ 1369977 w 3705101"/>
              <a:gd name="connsiteY28" fmla="*/ 2904881 h 2904881"/>
              <a:gd name="connsiteX29" fmla="*/ 3705101 w 3705101"/>
              <a:gd name="connsiteY29" fmla="*/ 2897579 h 2904881"/>
              <a:gd name="connsiteX30" fmla="*/ 3705101 w 3705101"/>
              <a:gd name="connsiteY30" fmla="*/ 2814452 h 2904881"/>
              <a:gd name="connsiteX0" fmla="*/ 3574473 w 3574473"/>
              <a:gd name="connsiteY0" fmla="*/ 2814452 h 2904881"/>
              <a:gd name="connsiteX1" fmla="*/ 3384468 w 3574473"/>
              <a:gd name="connsiteY1" fmla="*/ 2778826 h 2904881"/>
              <a:gd name="connsiteX2" fmla="*/ 3146961 w 3574473"/>
              <a:gd name="connsiteY2" fmla="*/ 2826327 h 2904881"/>
              <a:gd name="connsiteX3" fmla="*/ 2933206 w 3574473"/>
              <a:gd name="connsiteY3" fmla="*/ 2743200 h 2904881"/>
              <a:gd name="connsiteX4" fmla="*/ 2873829 w 3574473"/>
              <a:gd name="connsiteY4" fmla="*/ 2671948 h 2904881"/>
              <a:gd name="connsiteX5" fmla="*/ 2802577 w 3574473"/>
              <a:gd name="connsiteY5" fmla="*/ 2446317 h 2904881"/>
              <a:gd name="connsiteX6" fmla="*/ 2719450 w 3574473"/>
              <a:gd name="connsiteY6" fmla="*/ 2434441 h 2904881"/>
              <a:gd name="connsiteX7" fmla="*/ 2553195 w 3574473"/>
              <a:gd name="connsiteY7" fmla="*/ 2185060 h 2904881"/>
              <a:gd name="connsiteX8" fmla="*/ 2386941 w 3574473"/>
              <a:gd name="connsiteY8" fmla="*/ 2196935 h 2904881"/>
              <a:gd name="connsiteX9" fmla="*/ 2161310 w 3574473"/>
              <a:gd name="connsiteY9" fmla="*/ 2030680 h 2904881"/>
              <a:gd name="connsiteX10" fmla="*/ 2244437 w 3574473"/>
              <a:gd name="connsiteY10" fmla="*/ 1662545 h 2904881"/>
              <a:gd name="connsiteX11" fmla="*/ 2446317 w 3574473"/>
              <a:gd name="connsiteY11" fmla="*/ 1579418 h 2904881"/>
              <a:gd name="connsiteX12" fmla="*/ 2648198 w 3574473"/>
              <a:gd name="connsiteY12" fmla="*/ 1246909 h 2904881"/>
              <a:gd name="connsiteX13" fmla="*/ 2636323 w 3574473"/>
              <a:gd name="connsiteY13" fmla="*/ 938151 h 2904881"/>
              <a:gd name="connsiteX14" fmla="*/ 2446317 w 3574473"/>
              <a:gd name="connsiteY14" fmla="*/ 688769 h 2904881"/>
              <a:gd name="connsiteX15" fmla="*/ 2196935 w 3574473"/>
              <a:gd name="connsiteY15" fmla="*/ 558140 h 2904881"/>
              <a:gd name="connsiteX16" fmla="*/ 1555668 w 3574473"/>
              <a:gd name="connsiteY16" fmla="*/ 486888 h 2904881"/>
              <a:gd name="connsiteX17" fmla="*/ 1389413 w 3574473"/>
              <a:gd name="connsiteY17" fmla="*/ 486888 h 2904881"/>
              <a:gd name="connsiteX18" fmla="*/ 1080655 w 3574473"/>
              <a:gd name="connsiteY18" fmla="*/ 475013 h 2904881"/>
              <a:gd name="connsiteX19" fmla="*/ 961902 w 3574473"/>
              <a:gd name="connsiteY19" fmla="*/ 380010 h 2904881"/>
              <a:gd name="connsiteX20" fmla="*/ 593767 w 3574473"/>
              <a:gd name="connsiteY20" fmla="*/ 356260 h 2904881"/>
              <a:gd name="connsiteX21" fmla="*/ 510639 w 3574473"/>
              <a:gd name="connsiteY21" fmla="*/ 308758 h 2904881"/>
              <a:gd name="connsiteX22" fmla="*/ 486889 w 3574473"/>
              <a:gd name="connsiteY22" fmla="*/ 178130 h 2904881"/>
              <a:gd name="connsiteX23" fmla="*/ 391886 w 3574473"/>
              <a:gd name="connsiteY23" fmla="*/ 142504 h 2904881"/>
              <a:gd name="connsiteX24" fmla="*/ 356260 w 3574473"/>
              <a:gd name="connsiteY24" fmla="*/ 11875 h 2904881"/>
              <a:gd name="connsiteX25" fmla="*/ 154380 w 3574473"/>
              <a:gd name="connsiteY25" fmla="*/ 11875 h 2904881"/>
              <a:gd name="connsiteX26" fmla="*/ 0 w 3574473"/>
              <a:gd name="connsiteY26" fmla="*/ 0 h 2904881"/>
              <a:gd name="connsiteX27" fmla="*/ 1095333 w 3574473"/>
              <a:gd name="connsiteY27" fmla="*/ 672634 h 2904881"/>
              <a:gd name="connsiteX28" fmla="*/ 1239349 w 3574473"/>
              <a:gd name="connsiteY28" fmla="*/ 2904881 h 2904881"/>
              <a:gd name="connsiteX29" fmla="*/ 3574473 w 3574473"/>
              <a:gd name="connsiteY29" fmla="*/ 2897579 h 2904881"/>
              <a:gd name="connsiteX30" fmla="*/ 3574473 w 3574473"/>
              <a:gd name="connsiteY30" fmla="*/ 2814452 h 2904881"/>
              <a:gd name="connsiteX0" fmla="*/ 3574473 w 3574473"/>
              <a:gd name="connsiteY0" fmla="*/ 2814452 h 2904881"/>
              <a:gd name="connsiteX1" fmla="*/ 3384468 w 3574473"/>
              <a:gd name="connsiteY1" fmla="*/ 2778826 h 2904881"/>
              <a:gd name="connsiteX2" fmla="*/ 3146961 w 3574473"/>
              <a:gd name="connsiteY2" fmla="*/ 2826327 h 2904881"/>
              <a:gd name="connsiteX3" fmla="*/ 2933206 w 3574473"/>
              <a:gd name="connsiteY3" fmla="*/ 2743200 h 2904881"/>
              <a:gd name="connsiteX4" fmla="*/ 2873829 w 3574473"/>
              <a:gd name="connsiteY4" fmla="*/ 2671948 h 2904881"/>
              <a:gd name="connsiteX5" fmla="*/ 2802577 w 3574473"/>
              <a:gd name="connsiteY5" fmla="*/ 2446317 h 2904881"/>
              <a:gd name="connsiteX6" fmla="*/ 2719450 w 3574473"/>
              <a:gd name="connsiteY6" fmla="*/ 2434441 h 2904881"/>
              <a:gd name="connsiteX7" fmla="*/ 2553195 w 3574473"/>
              <a:gd name="connsiteY7" fmla="*/ 2185060 h 2904881"/>
              <a:gd name="connsiteX8" fmla="*/ 2386941 w 3574473"/>
              <a:gd name="connsiteY8" fmla="*/ 2196935 h 2904881"/>
              <a:gd name="connsiteX9" fmla="*/ 2161310 w 3574473"/>
              <a:gd name="connsiteY9" fmla="*/ 2030680 h 2904881"/>
              <a:gd name="connsiteX10" fmla="*/ 2244437 w 3574473"/>
              <a:gd name="connsiteY10" fmla="*/ 1662545 h 2904881"/>
              <a:gd name="connsiteX11" fmla="*/ 2446317 w 3574473"/>
              <a:gd name="connsiteY11" fmla="*/ 1579418 h 2904881"/>
              <a:gd name="connsiteX12" fmla="*/ 2648198 w 3574473"/>
              <a:gd name="connsiteY12" fmla="*/ 1246909 h 2904881"/>
              <a:gd name="connsiteX13" fmla="*/ 2636323 w 3574473"/>
              <a:gd name="connsiteY13" fmla="*/ 938151 h 2904881"/>
              <a:gd name="connsiteX14" fmla="*/ 2446317 w 3574473"/>
              <a:gd name="connsiteY14" fmla="*/ 688769 h 2904881"/>
              <a:gd name="connsiteX15" fmla="*/ 2196935 w 3574473"/>
              <a:gd name="connsiteY15" fmla="*/ 558140 h 2904881"/>
              <a:gd name="connsiteX16" fmla="*/ 1555668 w 3574473"/>
              <a:gd name="connsiteY16" fmla="*/ 486888 h 2904881"/>
              <a:gd name="connsiteX17" fmla="*/ 1389413 w 3574473"/>
              <a:gd name="connsiteY17" fmla="*/ 486888 h 2904881"/>
              <a:gd name="connsiteX18" fmla="*/ 1080655 w 3574473"/>
              <a:gd name="connsiteY18" fmla="*/ 475013 h 2904881"/>
              <a:gd name="connsiteX19" fmla="*/ 961902 w 3574473"/>
              <a:gd name="connsiteY19" fmla="*/ 380010 h 2904881"/>
              <a:gd name="connsiteX20" fmla="*/ 593767 w 3574473"/>
              <a:gd name="connsiteY20" fmla="*/ 356260 h 2904881"/>
              <a:gd name="connsiteX21" fmla="*/ 510639 w 3574473"/>
              <a:gd name="connsiteY21" fmla="*/ 308758 h 2904881"/>
              <a:gd name="connsiteX22" fmla="*/ 486889 w 3574473"/>
              <a:gd name="connsiteY22" fmla="*/ 178130 h 2904881"/>
              <a:gd name="connsiteX23" fmla="*/ 391886 w 3574473"/>
              <a:gd name="connsiteY23" fmla="*/ 142504 h 2904881"/>
              <a:gd name="connsiteX24" fmla="*/ 356260 w 3574473"/>
              <a:gd name="connsiteY24" fmla="*/ 11875 h 2904881"/>
              <a:gd name="connsiteX25" fmla="*/ 154380 w 3574473"/>
              <a:gd name="connsiteY25" fmla="*/ 11875 h 2904881"/>
              <a:gd name="connsiteX26" fmla="*/ 0 w 3574473"/>
              <a:gd name="connsiteY26" fmla="*/ 0 h 2904881"/>
              <a:gd name="connsiteX27" fmla="*/ 1095333 w 3574473"/>
              <a:gd name="connsiteY27" fmla="*/ 672634 h 2904881"/>
              <a:gd name="connsiteX28" fmla="*/ 1239349 w 3574473"/>
              <a:gd name="connsiteY28" fmla="*/ 2904881 h 2904881"/>
              <a:gd name="connsiteX29" fmla="*/ 3574473 w 3574473"/>
              <a:gd name="connsiteY29" fmla="*/ 2897579 h 2904881"/>
              <a:gd name="connsiteX30" fmla="*/ 3574473 w 3574473"/>
              <a:gd name="connsiteY30" fmla="*/ 2814452 h 2904881"/>
              <a:gd name="connsiteX0" fmla="*/ 3574473 w 3574473"/>
              <a:gd name="connsiteY0" fmla="*/ 2814452 h 2904882"/>
              <a:gd name="connsiteX1" fmla="*/ 3384468 w 3574473"/>
              <a:gd name="connsiteY1" fmla="*/ 2778826 h 2904882"/>
              <a:gd name="connsiteX2" fmla="*/ 3146961 w 3574473"/>
              <a:gd name="connsiteY2" fmla="*/ 2826327 h 2904882"/>
              <a:gd name="connsiteX3" fmla="*/ 2933206 w 3574473"/>
              <a:gd name="connsiteY3" fmla="*/ 2743200 h 2904882"/>
              <a:gd name="connsiteX4" fmla="*/ 2873829 w 3574473"/>
              <a:gd name="connsiteY4" fmla="*/ 2671948 h 2904882"/>
              <a:gd name="connsiteX5" fmla="*/ 2802577 w 3574473"/>
              <a:gd name="connsiteY5" fmla="*/ 2446317 h 2904882"/>
              <a:gd name="connsiteX6" fmla="*/ 2719450 w 3574473"/>
              <a:gd name="connsiteY6" fmla="*/ 2434441 h 2904882"/>
              <a:gd name="connsiteX7" fmla="*/ 2553195 w 3574473"/>
              <a:gd name="connsiteY7" fmla="*/ 2185060 h 2904882"/>
              <a:gd name="connsiteX8" fmla="*/ 2386941 w 3574473"/>
              <a:gd name="connsiteY8" fmla="*/ 2196935 h 2904882"/>
              <a:gd name="connsiteX9" fmla="*/ 2161310 w 3574473"/>
              <a:gd name="connsiteY9" fmla="*/ 2030680 h 2904882"/>
              <a:gd name="connsiteX10" fmla="*/ 2244437 w 3574473"/>
              <a:gd name="connsiteY10" fmla="*/ 1662545 h 2904882"/>
              <a:gd name="connsiteX11" fmla="*/ 2446317 w 3574473"/>
              <a:gd name="connsiteY11" fmla="*/ 1579418 h 2904882"/>
              <a:gd name="connsiteX12" fmla="*/ 2648198 w 3574473"/>
              <a:gd name="connsiteY12" fmla="*/ 1246909 h 2904882"/>
              <a:gd name="connsiteX13" fmla="*/ 2636323 w 3574473"/>
              <a:gd name="connsiteY13" fmla="*/ 938151 h 2904882"/>
              <a:gd name="connsiteX14" fmla="*/ 2446317 w 3574473"/>
              <a:gd name="connsiteY14" fmla="*/ 688769 h 2904882"/>
              <a:gd name="connsiteX15" fmla="*/ 2196935 w 3574473"/>
              <a:gd name="connsiteY15" fmla="*/ 558140 h 2904882"/>
              <a:gd name="connsiteX16" fmla="*/ 1555668 w 3574473"/>
              <a:gd name="connsiteY16" fmla="*/ 486888 h 2904882"/>
              <a:gd name="connsiteX17" fmla="*/ 1389413 w 3574473"/>
              <a:gd name="connsiteY17" fmla="*/ 486888 h 2904882"/>
              <a:gd name="connsiteX18" fmla="*/ 1080655 w 3574473"/>
              <a:gd name="connsiteY18" fmla="*/ 475013 h 2904882"/>
              <a:gd name="connsiteX19" fmla="*/ 961902 w 3574473"/>
              <a:gd name="connsiteY19" fmla="*/ 380010 h 2904882"/>
              <a:gd name="connsiteX20" fmla="*/ 593767 w 3574473"/>
              <a:gd name="connsiteY20" fmla="*/ 356260 h 2904882"/>
              <a:gd name="connsiteX21" fmla="*/ 510639 w 3574473"/>
              <a:gd name="connsiteY21" fmla="*/ 308758 h 2904882"/>
              <a:gd name="connsiteX22" fmla="*/ 486889 w 3574473"/>
              <a:gd name="connsiteY22" fmla="*/ 178130 h 2904882"/>
              <a:gd name="connsiteX23" fmla="*/ 391886 w 3574473"/>
              <a:gd name="connsiteY23" fmla="*/ 142504 h 2904882"/>
              <a:gd name="connsiteX24" fmla="*/ 356260 w 3574473"/>
              <a:gd name="connsiteY24" fmla="*/ 11875 h 2904882"/>
              <a:gd name="connsiteX25" fmla="*/ 154380 w 3574473"/>
              <a:gd name="connsiteY25" fmla="*/ 11875 h 2904882"/>
              <a:gd name="connsiteX26" fmla="*/ 0 w 3574473"/>
              <a:gd name="connsiteY26" fmla="*/ 0 h 2904882"/>
              <a:gd name="connsiteX27" fmla="*/ 1095333 w 3574473"/>
              <a:gd name="connsiteY27" fmla="*/ 672634 h 2904882"/>
              <a:gd name="connsiteX28" fmla="*/ 1167341 w 3574473"/>
              <a:gd name="connsiteY28" fmla="*/ 2904882 h 2904882"/>
              <a:gd name="connsiteX29" fmla="*/ 3574473 w 3574473"/>
              <a:gd name="connsiteY29" fmla="*/ 2897579 h 2904882"/>
              <a:gd name="connsiteX30" fmla="*/ 3574473 w 3574473"/>
              <a:gd name="connsiteY30" fmla="*/ 2814452 h 2904882"/>
              <a:gd name="connsiteX0" fmla="*/ 3574473 w 3574473"/>
              <a:gd name="connsiteY0" fmla="*/ 2814452 h 2904882"/>
              <a:gd name="connsiteX1" fmla="*/ 3384468 w 3574473"/>
              <a:gd name="connsiteY1" fmla="*/ 2778826 h 2904882"/>
              <a:gd name="connsiteX2" fmla="*/ 3146961 w 3574473"/>
              <a:gd name="connsiteY2" fmla="*/ 2826327 h 2904882"/>
              <a:gd name="connsiteX3" fmla="*/ 2933206 w 3574473"/>
              <a:gd name="connsiteY3" fmla="*/ 2743200 h 2904882"/>
              <a:gd name="connsiteX4" fmla="*/ 2873829 w 3574473"/>
              <a:gd name="connsiteY4" fmla="*/ 2671948 h 2904882"/>
              <a:gd name="connsiteX5" fmla="*/ 2802577 w 3574473"/>
              <a:gd name="connsiteY5" fmla="*/ 2446317 h 2904882"/>
              <a:gd name="connsiteX6" fmla="*/ 2719450 w 3574473"/>
              <a:gd name="connsiteY6" fmla="*/ 2434441 h 2904882"/>
              <a:gd name="connsiteX7" fmla="*/ 2553195 w 3574473"/>
              <a:gd name="connsiteY7" fmla="*/ 2185060 h 2904882"/>
              <a:gd name="connsiteX8" fmla="*/ 2386941 w 3574473"/>
              <a:gd name="connsiteY8" fmla="*/ 2196935 h 2904882"/>
              <a:gd name="connsiteX9" fmla="*/ 2161310 w 3574473"/>
              <a:gd name="connsiteY9" fmla="*/ 2030680 h 2904882"/>
              <a:gd name="connsiteX10" fmla="*/ 2244437 w 3574473"/>
              <a:gd name="connsiteY10" fmla="*/ 1662545 h 2904882"/>
              <a:gd name="connsiteX11" fmla="*/ 2446317 w 3574473"/>
              <a:gd name="connsiteY11" fmla="*/ 1579418 h 2904882"/>
              <a:gd name="connsiteX12" fmla="*/ 2648198 w 3574473"/>
              <a:gd name="connsiteY12" fmla="*/ 1246909 h 2904882"/>
              <a:gd name="connsiteX13" fmla="*/ 2636323 w 3574473"/>
              <a:gd name="connsiteY13" fmla="*/ 938151 h 2904882"/>
              <a:gd name="connsiteX14" fmla="*/ 2446317 w 3574473"/>
              <a:gd name="connsiteY14" fmla="*/ 688769 h 2904882"/>
              <a:gd name="connsiteX15" fmla="*/ 2196935 w 3574473"/>
              <a:gd name="connsiteY15" fmla="*/ 558140 h 2904882"/>
              <a:gd name="connsiteX16" fmla="*/ 1555668 w 3574473"/>
              <a:gd name="connsiteY16" fmla="*/ 486888 h 2904882"/>
              <a:gd name="connsiteX17" fmla="*/ 1389413 w 3574473"/>
              <a:gd name="connsiteY17" fmla="*/ 486888 h 2904882"/>
              <a:gd name="connsiteX18" fmla="*/ 1239349 w 3574473"/>
              <a:gd name="connsiteY18" fmla="*/ 456609 h 2904882"/>
              <a:gd name="connsiteX19" fmla="*/ 961902 w 3574473"/>
              <a:gd name="connsiteY19" fmla="*/ 380010 h 2904882"/>
              <a:gd name="connsiteX20" fmla="*/ 593767 w 3574473"/>
              <a:gd name="connsiteY20" fmla="*/ 356260 h 2904882"/>
              <a:gd name="connsiteX21" fmla="*/ 510639 w 3574473"/>
              <a:gd name="connsiteY21" fmla="*/ 308758 h 2904882"/>
              <a:gd name="connsiteX22" fmla="*/ 486889 w 3574473"/>
              <a:gd name="connsiteY22" fmla="*/ 178130 h 2904882"/>
              <a:gd name="connsiteX23" fmla="*/ 391886 w 3574473"/>
              <a:gd name="connsiteY23" fmla="*/ 142504 h 2904882"/>
              <a:gd name="connsiteX24" fmla="*/ 356260 w 3574473"/>
              <a:gd name="connsiteY24" fmla="*/ 11875 h 2904882"/>
              <a:gd name="connsiteX25" fmla="*/ 154380 w 3574473"/>
              <a:gd name="connsiteY25" fmla="*/ 11875 h 2904882"/>
              <a:gd name="connsiteX26" fmla="*/ 0 w 3574473"/>
              <a:gd name="connsiteY26" fmla="*/ 0 h 2904882"/>
              <a:gd name="connsiteX27" fmla="*/ 1095333 w 3574473"/>
              <a:gd name="connsiteY27" fmla="*/ 672634 h 2904882"/>
              <a:gd name="connsiteX28" fmla="*/ 1167341 w 3574473"/>
              <a:gd name="connsiteY28" fmla="*/ 2904882 h 2904882"/>
              <a:gd name="connsiteX29" fmla="*/ 3574473 w 3574473"/>
              <a:gd name="connsiteY29" fmla="*/ 2897579 h 2904882"/>
              <a:gd name="connsiteX30" fmla="*/ 3574473 w 3574473"/>
              <a:gd name="connsiteY30" fmla="*/ 2814452 h 2904882"/>
              <a:gd name="connsiteX0" fmla="*/ 3574473 w 3574473"/>
              <a:gd name="connsiteY0" fmla="*/ 2814452 h 2904882"/>
              <a:gd name="connsiteX1" fmla="*/ 3384468 w 3574473"/>
              <a:gd name="connsiteY1" fmla="*/ 2778826 h 2904882"/>
              <a:gd name="connsiteX2" fmla="*/ 3146961 w 3574473"/>
              <a:gd name="connsiteY2" fmla="*/ 2826327 h 2904882"/>
              <a:gd name="connsiteX3" fmla="*/ 2933206 w 3574473"/>
              <a:gd name="connsiteY3" fmla="*/ 2743200 h 2904882"/>
              <a:gd name="connsiteX4" fmla="*/ 2873829 w 3574473"/>
              <a:gd name="connsiteY4" fmla="*/ 2671948 h 2904882"/>
              <a:gd name="connsiteX5" fmla="*/ 2802577 w 3574473"/>
              <a:gd name="connsiteY5" fmla="*/ 2446317 h 2904882"/>
              <a:gd name="connsiteX6" fmla="*/ 2719450 w 3574473"/>
              <a:gd name="connsiteY6" fmla="*/ 2434441 h 2904882"/>
              <a:gd name="connsiteX7" fmla="*/ 2553195 w 3574473"/>
              <a:gd name="connsiteY7" fmla="*/ 2185060 h 2904882"/>
              <a:gd name="connsiteX8" fmla="*/ 2386941 w 3574473"/>
              <a:gd name="connsiteY8" fmla="*/ 2196935 h 2904882"/>
              <a:gd name="connsiteX9" fmla="*/ 2161310 w 3574473"/>
              <a:gd name="connsiteY9" fmla="*/ 2030680 h 2904882"/>
              <a:gd name="connsiteX10" fmla="*/ 2244437 w 3574473"/>
              <a:gd name="connsiteY10" fmla="*/ 1662545 h 2904882"/>
              <a:gd name="connsiteX11" fmla="*/ 2446317 w 3574473"/>
              <a:gd name="connsiteY11" fmla="*/ 1579418 h 2904882"/>
              <a:gd name="connsiteX12" fmla="*/ 2648198 w 3574473"/>
              <a:gd name="connsiteY12" fmla="*/ 1246909 h 2904882"/>
              <a:gd name="connsiteX13" fmla="*/ 2636323 w 3574473"/>
              <a:gd name="connsiteY13" fmla="*/ 938151 h 2904882"/>
              <a:gd name="connsiteX14" fmla="*/ 2446317 w 3574473"/>
              <a:gd name="connsiteY14" fmla="*/ 688769 h 2904882"/>
              <a:gd name="connsiteX15" fmla="*/ 2196935 w 3574473"/>
              <a:gd name="connsiteY15" fmla="*/ 558140 h 2904882"/>
              <a:gd name="connsiteX16" fmla="*/ 1555668 w 3574473"/>
              <a:gd name="connsiteY16" fmla="*/ 486888 h 2904882"/>
              <a:gd name="connsiteX17" fmla="*/ 1389413 w 3574473"/>
              <a:gd name="connsiteY17" fmla="*/ 486888 h 2904882"/>
              <a:gd name="connsiteX18" fmla="*/ 1239349 w 3574473"/>
              <a:gd name="connsiteY18" fmla="*/ 456609 h 2904882"/>
              <a:gd name="connsiteX19" fmla="*/ 1167341 w 3574473"/>
              <a:gd name="connsiteY19" fmla="*/ 456609 h 2904882"/>
              <a:gd name="connsiteX20" fmla="*/ 593767 w 3574473"/>
              <a:gd name="connsiteY20" fmla="*/ 356260 h 2904882"/>
              <a:gd name="connsiteX21" fmla="*/ 510639 w 3574473"/>
              <a:gd name="connsiteY21" fmla="*/ 308758 h 2904882"/>
              <a:gd name="connsiteX22" fmla="*/ 486889 w 3574473"/>
              <a:gd name="connsiteY22" fmla="*/ 178130 h 2904882"/>
              <a:gd name="connsiteX23" fmla="*/ 391886 w 3574473"/>
              <a:gd name="connsiteY23" fmla="*/ 142504 h 2904882"/>
              <a:gd name="connsiteX24" fmla="*/ 356260 w 3574473"/>
              <a:gd name="connsiteY24" fmla="*/ 11875 h 2904882"/>
              <a:gd name="connsiteX25" fmla="*/ 154380 w 3574473"/>
              <a:gd name="connsiteY25" fmla="*/ 11875 h 2904882"/>
              <a:gd name="connsiteX26" fmla="*/ 0 w 3574473"/>
              <a:gd name="connsiteY26" fmla="*/ 0 h 2904882"/>
              <a:gd name="connsiteX27" fmla="*/ 1095333 w 3574473"/>
              <a:gd name="connsiteY27" fmla="*/ 672634 h 2904882"/>
              <a:gd name="connsiteX28" fmla="*/ 1167341 w 3574473"/>
              <a:gd name="connsiteY28" fmla="*/ 2904882 h 2904882"/>
              <a:gd name="connsiteX29" fmla="*/ 3574473 w 3574473"/>
              <a:gd name="connsiteY29" fmla="*/ 2897579 h 2904882"/>
              <a:gd name="connsiteX30" fmla="*/ 3574473 w 3574473"/>
              <a:gd name="connsiteY30" fmla="*/ 2814452 h 2904882"/>
              <a:gd name="connsiteX0" fmla="*/ 3574473 w 3574473"/>
              <a:gd name="connsiteY0" fmla="*/ 2814452 h 2904882"/>
              <a:gd name="connsiteX1" fmla="*/ 3384468 w 3574473"/>
              <a:gd name="connsiteY1" fmla="*/ 2778826 h 2904882"/>
              <a:gd name="connsiteX2" fmla="*/ 3146961 w 3574473"/>
              <a:gd name="connsiteY2" fmla="*/ 2826327 h 2904882"/>
              <a:gd name="connsiteX3" fmla="*/ 2933206 w 3574473"/>
              <a:gd name="connsiteY3" fmla="*/ 2743200 h 2904882"/>
              <a:gd name="connsiteX4" fmla="*/ 2873829 w 3574473"/>
              <a:gd name="connsiteY4" fmla="*/ 2671948 h 2904882"/>
              <a:gd name="connsiteX5" fmla="*/ 2802577 w 3574473"/>
              <a:gd name="connsiteY5" fmla="*/ 2446317 h 2904882"/>
              <a:gd name="connsiteX6" fmla="*/ 2719450 w 3574473"/>
              <a:gd name="connsiteY6" fmla="*/ 2434441 h 2904882"/>
              <a:gd name="connsiteX7" fmla="*/ 2553195 w 3574473"/>
              <a:gd name="connsiteY7" fmla="*/ 2185060 h 2904882"/>
              <a:gd name="connsiteX8" fmla="*/ 2386941 w 3574473"/>
              <a:gd name="connsiteY8" fmla="*/ 2196935 h 2904882"/>
              <a:gd name="connsiteX9" fmla="*/ 2161310 w 3574473"/>
              <a:gd name="connsiteY9" fmla="*/ 2030680 h 2904882"/>
              <a:gd name="connsiteX10" fmla="*/ 2244437 w 3574473"/>
              <a:gd name="connsiteY10" fmla="*/ 1662545 h 2904882"/>
              <a:gd name="connsiteX11" fmla="*/ 2446317 w 3574473"/>
              <a:gd name="connsiteY11" fmla="*/ 1579418 h 2904882"/>
              <a:gd name="connsiteX12" fmla="*/ 2648198 w 3574473"/>
              <a:gd name="connsiteY12" fmla="*/ 1246909 h 2904882"/>
              <a:gd name="connsiteX13" fmla="*/ 2636323 w 3574473"/>
              <a:gd name="connsiteY13" fmla="*/ 938151 h 2904882"/>
              <a:gd name="connsiteX14" fmla="*/ 2446317 w 3574473"/>
              <a:gd name="connsiteY14" fmla="*/ 688769 h 2904882"/>
              <a:gd name="connsiteX15" fmla="*/ 2196935 w 3574473"/>
              <a:gd name="connsiteY15" fmla="*/ 558140 h 2904882"/>
              <a:gd name="connsiteX16" fmla="*/ 1555668 w 3574473"/>
              <a:gd name="connsiteY16" fmla="*/ 486888 h 2904882"/>
              <a:gd name="connsiteX17" fmla="*/ 1389413 w 3574473"/>
              <a:gd name="connsiteY17" fmla="*/ 486888 h 2904882"/>
              <a:gd name="connsiteX18" fmla="*/ 1239349 w 3574473"/>
              <a:gd name="connsiteY18" fmla="*/ 456609 h 2904882"/>
              <a:gd name="connsiteX19" fmla="*/ 1167341 w 3574473"/>
              <a:gd name="connsiteY19" fmla="*/ 456609 h 2904882"/>
              <a:gd name="connsiteX20" fmla="*/ 593767 w 3574473"/>
              <a:gd name="connsiteY20" fmla="*/ 356260 h 2904882"/>
              <a:gd name="connsiteX21" fmla="*/ 510639 w 3574473"/>
              <a:gd name="connsiteY21" fmla="*/ 308758 h 2904882"/>
              <a:gd name="connsiteX22" fmla="*/ 486889 w 3574473"/>
              <a:gd name="connsiteY22" fmla="*/ 178130 h 2904882"/>
              <a:gd name="connsiteX23" fmla="*/ 391886 w 3574473"/>
              <a:gd name="connsiteY23" fmla="*/ 142504 h 2904882"/>
              <a:gd name="connsiteX24" fmla="*/ 356260 w 3574473"/>
              <a:gd name="connsiteY24" fmla="*/ 11875 h 2904882"/>
              <a:gd name="connsiteX25" fmla="*/ 154380 w 3574473"/>
              <a:gd name="connsiteY25" fmla="*/ 11875 h 2904882"/>
              <a:gd name="connsiteX26" fmla="*/ 0 w 3574473"/>
              <a:gd name="connsiteY26" fmla="*/ 0 h 2904882"/>
              <a:gd name="connsiteX27" fmla="*/ 1095333 w 3574473"/>
              <a:gd name="connsiteY27" fmla="*/ 672634 h 2904882"/>
              <a:gd name="connsiteX28" fmla="*/ 1167341 w 3574473"/>
              <a:gd name="connsiteY28" fmla="*/ 2904882 h 2904882"/>
              <a:gd name="connsiteX29" fmla="*/ 3574473 w 3574473"/>
              <a:gd name="connsiteY29" fmla="*/ 2897579 h 2904882"/>
              <a:gd name="connsiteX30" fmla="*/ 3574473 w 3574473"/>
              <a:gd name="connsiteY30" fmla="*/ 2814452 h 2904882"/>
              <a:gd name="connsiteX0" fmla="*/ 3574473 w 3574473"/>
              <a:gd name="connsiteY0" fmla="*/ 2814452 h 2904882"/>
              <a:gd name="connsiteX1" fmla="*/ 3384468 w 3574473"/>
              <a:gd name="connsiteY1" fmla="*/ 2778826 h 2904882"/>
              <a:gd name="connsiteX2" fmla="*/ 3146961 w 3574473"/>
              <a:gd name="connsiteY2" fmla="*/ 2826327 h 2904882"/>
              <a:gd name="connsiteX3" fmla="*/ 2933206 w 3574473"/>
              <a:gd name="connsiteY3" fmla="*/ 2743200 h 2904882"/>
              <a:gd name="connsiteX4" fmla="*/ 2873829 w 3574473"/>
              <a:gd name="connsiteY4" fmla="*/ 2671948 h 2904882"/>
              <a:gd name="connsiteX5" fmla="*/ 2802577 w 3574473"/>
              <a:gd name="connsiteY5" fmla="*/ 2446317 h 2904882"/>
              <a:gd name="connsiteX6" fmla="*/ 2719450 w 3574473"/>
              <a:gd name="connsiteY6" fmla="*/ 2434441 h 2904882"/>
              <a:gd name="connsiteX7" fmla="*/ 2553195 w 3574473"/>
              <a:gd name="connsiteY7" fmla="*/ 2185060 h 2904882"/>
              <a:gd name="connsiteX8" fmla="*/ 2386941 w 3574473"/>
              <a:gd name="connsiteY8" fmla="*/ 2196935 h 2904882"/>
              <a:gd name="connsiteX9" fmla="*/ 2161310 w 3574473"/>
              <a:gd name="connsiteY9" fmla="*/ 2030680 h 2904882"/>
              <a:gd name="connsiteX10" fmla="*/ 2244437 w 3574473"/>
              <a:gd name="connsiteY10" fmla="*/ 1662545 h 2904882"/>
              <a:gd name="connsiteX11" fmla="*/ 2446317 w 3574473"/>
              <a:gd name="connsiteY11" fmla="*/ 1579418 h 2904882"/>
              <a:gd name="connsiteX12" fmla="*/ 2648198 w 3574473"/>
              <a:gd name="connsiteY12" fmla="*/ 1246909 h 2904882"/>
              <a:gd name="connsiteX13" fmla="*/ 2636323 w 3574473"/>
              <a:gd name="connsiteY13" fmla="*/ 938151 h 2904882"/>
              <a:gd name="connsiteX14" fmla="*/ 2446317 w 3574473"/>
              <a:gd name="connsiteY14" fmla="*/ 688769 h 2904882"/>
              <a:gd name="connsiteX15" fmla="*/ 2196935 w 3574473"/>
              <a:gd name="connsiteY15" fmla="*/ 558140 h 2904882"/>
              <a:gd name="connsiteX16" fmla="*/ 1555668 w 3574473"/>
              <a:gd name="connsiteY16" fmla="*/ 486888 h 2904882"/>
              <a:gd name="connsiteX17" fmla="*/ 1389413 w 3574473"/>
              <a:gd name="connsiteY17" fmla="*/ 486888 h 2904882"/>
              <a:gd name="connsiteX18" fmla="*/ 1239349 w 3574473"/>
              <a:gd name="connsiteY18" fmla="*/ 456609 h 2904882"/>
              <a:gd name="connsiteX19" fmla="*/ 1167341 w 3574473"/>
              <a:gd name="connsiteY19" fmla="*/ 456609 h 2904882"/>
              <a:gd name="connsiteX20" fmla="*/ 1167341 w 3574473"/>
              <a:gd name="connsiteY20" fmla="*/ 456609 h 2904882"/>
              <a:gd name="connsiteX21" fmla="*/ 510639 w 3574473"/>
              <a:gd name="connsiteY21" fmla="*/ 308758 h 2904882"/>
              <a:gd name="connsiteX22" fmla="*/ 486889 w 3574473"/>
              <a:gd name="connsiteY22" fmla="*/ 178130 h 2904882"/>
              <a:gd name="connsiteX23" fmla="*/ 391886 w 3574473"/>
              <a:gd name="connsiteY23" fmla="*/ 142504 h 2904882"/>
              <a:gd name="connsiteX24" fmla="*/ 356260 w 3574473"/>
              <a:gd name="connsiteY24" fmla="*/ 11875 h 2904882"/>
              <a:gd name="connsiteX25" fmla="*/ 154380 w 3574473"/>
              <a:gd name="connsiteY25" fmla="*/ 11875 h 2904882"/>
              <a:gd name="connsiteX26" fmla="*/ 0 w 3574473"/>
              <a:gd name="connsiteY26" fmla="*/ 0 h 2904882"/>
              <a:gd name="connsiteX27" fmla="*/ 1095333 w 3574473"/>
              <a:gd name="connsiteY27" fmla="*/ 672634 h 2904882"/>
              <a:gd name="connsiteX28" fmla="*/ 1167341 w 3574473"/>
              <a:gd name="connsiteY28" fmla="*/ 2904882 h 2904882"/>
              <a:gd name="connsiteX29" fmla="*/ 3574473 w 3574473"/>
              <a:gd name="connsiteY29" fmla="*/ 2897579 h 2904882"/>
              <a:gd name="connsiteX30" fmla="*/ 3574473 w 3574473"/>
              <a:gd name="connsiteY30" fmla="*/ 2814452 h 2904882"/>
              <a:gd name="connsiteX0" fmla="*/ 3574473 w 3574473"/>
              <a:gd name="connsiteY0" fmla="*/ 2814452 h 2904882"/>
              <a:gd name="connsiteX1" fmla="*/ 3384468 w 3574473"/>
              <a:gd name="connsiteY1" fmla="*/ 2778826 h 2904882"/>
              <a:gd name="connsiteX2" fmla="*/ 3146961 w 3574473"/>
              <a:gd name="connsiteY2" fmla="*/ 2826327 h 2904882"/>
              <a:gd name="connsiteX3" fmla="*/ 2933206 w 3574473"/>
              <a:gd name="connsiteY3" fmla="*/ 2743200 h 2904882"/>
              <a:gd name="connsiteX4" fmla="*/ 2873829 w 3574473"/>
              <a:gd name="connsiteY4" fmla="*/ 2671948 h 2904882"/>
              <a:gd name="connsiteX5" fmla="*/ 2802577 w 3574473"/>
              <a:gd name="connsiteY5" fmla="*/ 2446317 h 2904882"/>
              <a:gd name="connsiteX6" fmla="*/ 2719450 w 3574473"/>
              <a:gd name="connsiteY6" fmla="*/ 2434441 h 2904882"/>
              <a:gd name="connsiteX7" fmla="*/ 2553195 w 3574473"/>
              <a:gd name="connsiteY7" fmla="*/ 2185060 h 2904882"/>
              <a:gd name="connsiteX8" fmla="*/ 2386941 w 3574473"/>
              <a:gd name="connsiteY8" fmla="*/ 2196935 h 2904882"/>
              <a:gd name="connsiteX9" fmla="*/ 2161310 w 3574473"/>
              <a:gd name="connsiteY9" fmla="*/ 2030680 h 2904882"/>
              <a:gd name="connsiteX10" fmla="*/ 2244437 w 3574473"/>
              <a:gd name="connsiteY10" fmla="*/ 1662545 h 2904882"/>
              <a:gd name="connsiteX11" fmla="*/ 2446317 w 3574473"/>
              <a:gd name="connsiteY11" fmla="*/ 1579418 h 2904882"/>
              <a:gd name="connsiteX12" fmla="*/ 2648198 w 3574473"/>
              <a:gd name="connsiteY12" fmla="*/ 1246909 h 2904882"/>
              <a:gd name="connsiteX13" fmla="*/ 2636323 w 3574473"/>
              <a:gd name="connsiteY13" fmla="*/ 938151 h 2904882"/>
              <a:gd name="connsiteX14" fmla="*/ 2446317 w 3574473"/>
              <a:gd name="connsiteY14" fmla="*/ 688769 h 2904882"/>
              <a:gd name="connsiteX15" fmla="*/ 2196935 w 3574473"/>
              <a:gd name="connsiteY15" fmla="*/ 558140 h 2904882"/>
              <a:gd name="connsiteX16" fmla="*/ 1555668 w 3574473"/>
              <a:gd name="connsiteY16" fmla="*/ 486888 h 2904882"/>
              <a:gd name="connsiteX17" fmla="*/ 1389413 w 3574473"/>
              <a:gd name="connsiteY17" fmla="*/ 486888 h 2904882"/>
              <a:gd name="connsiteX18" fmla="*/ 1239349 w 3574473"/>
              <a:gd name="connsiteY18" fmla="*/ 456609 h 2904882"/>
              <a:gd name="connsiteX19" fmla="*/ 1167341 w 3574473"/>
              <a:gd name="connsiteY19" fmla="*/ 456609 h 2904882"/>
              <a:gd name="connsiteX20" fmla="*/ 1167341 w 3574473"/>
              <a:gd name="connsiteY20" fmla="*/ 456609 h 2904882"/>
              <a:gd name="connsiteX21" fmla="*/ 510639 w 3574473"/>
              <a:gd name="connsiteY21" fmla="*/ 308758 h 2904882"/>
              <a:gd name="connsiteX22" fmla="*/ 486889 w 3574473"/>
              <a:gd name="connsiteY22" fmla="*/ 178130 h 2904882"/>
              <a:gd name="connsiteX23" fmla="*/ 391886 w 3574473"/>
              <a:gd name="connsiteY23" fmla="*/ 142504 h 2904882"/>
              <a:gd name="connsiteX24" fmla="*/ 1239349 w 3574473"/>
              <a:gd name="connsiteY24" fmla="*/ 528617 h 2904882"/>
              <a:gd name="connsiteX25" fmla="*/ 154380 w 3574473"/>
              <a:gd name="connsiteY25" fmla="*/ 11875 h 2904882"/>
              <a:gd name="connsiteX26" fmla="*/ 0 w 3574473"/>
              <a:gd name="connsiteY26" fmla="*/ 0 h 2904882"/>
              <a:gd name="connsiteX27" fmla="*/ 1095333 w 3574473"/>
              <a:gd name="connsiteY27" fmla="*/ 672634 h 2904882"/>
              <a:gd name="connsiteX28" fmla="*/ 1167341 w 3574473"/>
              <a:gd name="connsiteY28" fmla="*/ 2904882 h 2904882"/>
              <a:gd name="connsiteX29" fmla="*/ 3574473 w 3574473"/>
              <a:gd name="connsiteY29" fmla="*/ 2897579 h 2904882"/>
              <a:gd name="connsiteX30" fmla="*/ 3574473 w 3574473"/>
              <a:gd name="connsiteY30" fmla="*/ 2814452 h 2904882"/>
              <a:gd name="connsiteX0" fmla="*/ 3574473 w 3574473"/>
              <a:gd name="connsiteY0" fmla="*/ 2814452 h 2904882"/>
              <a:gd name="connsiteX1" fmla="*/ 3384468 w 3574473"/>
              <a:gd name="connsiteY1" fmla="*/ 2778826 h 2904882"/>
              <a:gd name="connsiteX2" fmla="*/ 3146961 w 3574473"/>
              <a:gd name="connsiteY2" fmla="*/ 2826327 h 2904882"/>
              <a:gd name="connsiteX3" fmla="*/ 2933206 w 3574473"/>
              <a:gd name="connsiteY3" fmla="*/ 2743200 h 2904882"/>
              <a:gd name="connsiteX4" fmla="*/ 2873829 w 3574473"/>
              <a:gd name="connsiteY4" fmla="*/ 2671948 h 2904882"/>
              <a:gd name="connsiteX5" fmla="*/ 2802577 w 3574473"/>
              <a:gd name="connsiteY5" fmla="*/ 2446317 h 2904882"/>
              <a:gd name="connsiteX6" fmla="*/ 2719450 w 3574473"/>
              <a:gd name="connsiteY6" fmla="*/ 2434441 h 2904882"/>
              <a:gd name="connsiteX7" fmla="*/ 2553195 w 3574473"/>
              <a:gd name="connsiteY7" fmla="*/ 2185060 h 2904882"/>
              <a:gd name="connsiteX8" fmla="*/ 2386941 w 3574473"/>
              <a:gd name="connsiteY8" fmla="*/ 2196935 h 2904882"/>
              <a:gd name="connsiteX9" fmla="*/ 2161310 w 3574473"/>
              <a:gd name="connsiteY9" fmla="*/ 2030680 h 2904882"/>
              <a:gd name="connsiteX10" fmla="*/ 2244437 w 3574473"/>
              <a:gd name="connsiteY10" fmla="*/ 1662545 h 2904882"/>
              <a:gd name="connsiteX11" fmla="*/ 2446317 w 3574473"/>
              <a:gd name="connsiteY11" fmla="*/ 1579418 h 2904882"/>
              <a:gd name="connsiteX12" fmla="*/ 2648198 w 3574473"/>
              <a:gd name="connsiteY12" fmla="*/ 1246909 h 2904882"/>
              <a:gd name="connsiteX13" fmla="*/ 2636323 w 3574473"/>
              <a:gd name="connsiteY13" fmla="*/ 938151 h 2904882"/>
              <a:gd name="connsiteX14" fmla="*/ 2446317 w 3574473"/>
              <a:gd name="connsiteY14" fmla="*/ 688769 h 2904882"/>
              <a:gd name="connsiteX15" fmla="*/ 2196935 w 3574473"/>
              <a:gd name="connsiteY15" fmla="*/ 558140 h 2904882"/>
              <a:gd name="connsiteX16" fmla="*/ 1555668 w 3574473"/>
              <a:gd name="connsiteY16" fmla="*/ 486888 h 2904882"/>
              <a:gd name="connsiteX17" fmla="*/ 1389413 w 3574473"/>
              <a:gd name="connsiteY17" fmla="*/ 486888 h 2904882"/>
              <a:gd name="connsiteX18" fmla="*/ 1239349 w 3574473"/>
              <a:gd name="connsiteY18" fmla="*/ 456609 h 2904882"/>
              <a:gd name="connsiteX19" fmla="*/ 1167341 w 3574473"/>
              <a:gd name="connsiteY19" fmla="*/ 456609 h 2904882"/>
              <a:gd name="connsiteX20" fmla="*/ 1167341 w 3574473"/>
              <a:gd name="connsiteY20" fmla="*/ 456609 h 2904882"/>
              <a:gd name="connsiteX21" fmla="*/ 1239349 w 3574473"/>
              <a:gd name="connsiteY21" fmla="*/ 456609 h 2904882"/>
              <a:gd name="connsiteX22" fmla="*/ 486889 w 3574473"/>
              <a:gd name="connsiteY22" fmla="*/ 178130 h 2904882"/>
              <a:gd name="connsiteX23" fmla="*/ 391886 w 3574473"/>
              <a:gd name="connsiteY23" fmla="*/ 142504 h 2904882"/>
              <a:gd name="connsiteX24" fmla="*/ 1239349 w 3574473"/>
              <a:gd name="connsiteY24" fmla="*/ 528617 h 2904882"/>
              <a:gd name="connsiteX25" fmla="*/ 154380 w 3574473"/>
              <a:gd name="connsiteY25" fmla="*/ 11875 h 2904882"/>
              <a:gd name="connsiteX26" fmla="*/ 0 w 3574473"/>
              <a:gd name="connsiteY26" fmla="*/ 0 h 2904882"/>
              <a:gd name="connsiteX27" fmla="*/ 1095333 w 3574473"/>
              <a:gd name="connsiteY27" fmla="*/ 672634 h 2904882"/>
              <a:gd name="connsiteX28" fmla="*/ 1167341 w 3574473"/>
              <a:gd name="connsiteY28" fmla="*/ 2904882 h 2904882"/>
              <a:gd name="connsiteX29" fmla="*/ 3574473 w 3574473"/>
              <a:gd name="connsiteY29" fmla="*/ 2897579 h 2904882"/>
              <a:gd name="connsiteX30" fmla="*/ 3574473 w 3574473"/>
              <a:gd name="connsiteY30" fmla="*/ 2814452 h 2904882"/>
              <a:gd name="connsiteX0" fmla="*/ 3574473 w 3574473"/>
              <a:gd name="connsiteY0" fmla="*/ 2814452 h 2904882"/>
              <a:gd name="connsiteX1" fmla="*/ 3384468 w 3574473"/>
              <a:gd name="connsiteY1" fmla="*/ 2778826 h 2904882"/>
              <a:gd name="connsiteX2" fmla="*/ 3146961 w 3574473"/>
              <a:gd name="connsiteY2" fmla="*/ 2826327 h 2904882"/>
              <a:gd name="connsiteX3" fmla="*/ 2933206 w 3574473"/>
              <a:gd name="connsiteY3" fmla="*/ 2743200 h 2904882"/>
              <a:gd name="connsiteX4" fmla="*/ 2873829 w 3574473"/>
              <a:gd name="connsiteY4" fmla="*/ 2671948 h 2904882"/>
              <a:gd name="connsiteX5" fmla="*/ 2802577 w 3574473"/>
              <a:gd name="connsiteY5" fmla="*/ 2446317 h 2904882"/>
              <a:gd name="connsiteX6" fmla="*/ 2719450 w 3574473"/>
              <a:gd name="connsiteY6" fmla="*/ 2434441 h 2904882"/>
              <a:gd name="connsiteX7" fmla="*/ 2553195 w 3574473"/>
              <a:gd name="connsiteY7" fmla="*/ 2185060 h 2904882"/>
              <a:gd name="connsiteX8" fmla="*/ 2386941 w 3574473"/>
              <a:gd name="connsiteY8" fmla="*/ 2196935 h 2904882"/>
              <a:gd name="connsiteX9" fmla="*/ 2161310 w 3574473"/>
              <a:gd name="connsiteY9" fmla="*/ 2030680 h 2904882"/>
              <a:gd name="connsiteX10" fmla="*/ 2244437 w 3574473"/>
              <a:gd name="connsiteY10" fmla="*/ 1662545 h 2904882"/>
              <a:gd name="connsiteX11" fmla="*/ 2446317 w 3574473"/>
              <a:gd name="connsiteY11" fmla="*/ 1579418 h 2904882"/>
              <a:gd name="connsiteX12" fmla="*/ 2648198 w 3574473"/>
              <a:gd name="connsiteY12" fmla="*/ 1246909 h 2904882"/>
              <a:gd name="connsiteX13" fmla="*/ 2636323 w 3574473"/>
              <a:gd name="connsiteY13" fmla="*/ 938151 h 2904882"/>
              <a:gd name="connsiteX14" fmla="*/ 2446317 w 3574473"/>
              <a:gd name="connsiteY14" fmla="*/ 688769 h 2904882"/>
              <a:gd name="connsiteX15" fmla="*/ 2196935 w 3574473"/>
              <a:gd name="connsiteY15" fmla="*/ 558140 h 2904882"/>
              <a:gd name="connsiteX16" fmla="*/ 1555668 w 3574473"/>
              <a:gd name="connsiteY16" fmla="*/ 486888 h 2904882"/>
              <a:gd name="connsiteX17" fmla="*/ 1389413 w 3574473"/>
              <a:gd name="connsiteY17" fmla="*/ 486888 h 2904882"/>
              <a:gd name="connsiteX18" fmla="*/ 1239349 w 3574473"/>
              <a:gd name="connsiteY18" fmla="*/ 456609 h 2904882"/>
              <a:gd name="connsiteX19" fmla="*/ 1167341 w 3574473"/>
              <a:gd name="connsiteY19" fmla="*/ 456609 h 2904882"/>
              <a:gd name="connsiteX20" fmla="*/ 1167341 w 3574473"/>
              <a:gd name="connsiteY20" fmla="*/ 456609 h 2904882"/>
              <a:gd name="connsiteX21" fmla="*/ 1239349 w 3574473"/>
              <a:gd name="connsiteY21" fmla="*/ 456609 h 2904882"/>
              <a:gd name="connsiteX22" fmla="*/ 1095333 w 3574473"/>
              <a:gd name="connsiteY22" fmla="*/ 456609 h 2904882"/>
              <a:gd name="connsiteX23" fmla="*/ 391886 w 3574473"/>
              <a:gd name="connsiteY23" fmla="*/ 142504 h 2904882"/>
              <a:gd name="connsiteX24" fmla="*/ 1239349 w 3574473"/>
              <a:gd name="connsiteY24" fmla="*/ 528617 h 2904882"/>
              <a:gd name="connsiteX25" fmla="*/ 154380 w 3574473"/>
              <a:gd name="connsiteY25" fmla="*/ 11875 h 2904882"/>
              <a:gd name="connsiteX26" fmla="*/ 0 w 3574473"/>
              <a:gd name="connsiteY26" fmla="*/ 0 h 2904882"/>
              <a:gd name="connsiteX27" fmla="*/ 1095333 w 3574473"/>
              <a:gd name="connsiteY27" fmla="*/ 672634 h 2904882"/>
              <a:gd name="connsiteX28" fmla="*/ 1167341 w 3574473"/>
              <a:gd name="connsiteY28" fmla="*/ 2904882 h 2904882"/>
              <a:gd name="connsiteX29" fmla="*/ 3574473 w 3574473"/>
              <a:gd name="connsiteY29" fmla="*/ 2897579 h 2904882"/>
              <a:gd name="connsiteX30" fmla="*/ 3574473 w 3574473"/>
              <a:gd name="connsiteY30" fmla="*/ 2814452 h 2904882"/>
              <a:gd name="connsiteX0" fmla="*/ 3574473 w 3574473"/>
              <a:gd name="connsiteY0" fmla="*/ 2814452 h 2904882"/>
              <a:gd name="connsiteX1" fmla="*/ 3384468 w 3574473"/>
              <a:gd name="connsiteY1" fmla="*/ 2778826 h 2904882"/>
              <a:gd name="connsiteX2" fmla="*/ 3146961 w 3574473"/>
              <a:gd name="connsiteY2" fmla="*/ 2826327 h 2904882"/>
              <a:gd name="connsiteX3" fmla="*/ 2933206 w 3574473"/>
              <a:gd name="connsiteY3" fmla="*/ 2743200 h 2904882"/>
              <a:gd name="connsiteX4" fmla="*/ 2873829 w 3574473"/>
              <a:gd name="connsiteY4" fmla="*/ 2671948 h 2904882"/>
              <a:gd name="connsiteX5" fmla="*/ 2802577 w 3574473"/>
              <a:gd name="connsiteY5" fmla="*/ 2446317 h 2904882"/>
              <a:gd name="connsiteX6" fmla="*/ 2719450 w 3574473"/>
              <a:gd name="connsiteY6" fmla="*/ 2434441 h 2904882"/>
              <a:gd name="connsiteX7" fmla="*/ 2553195 w 3574473"/>
              <a:gd name="connsiteY7" fmla="*/ 2185060 h 2904882"/>
              <a:gd name="connsiteX8" fmla="*/ 2386941 w 3574473"/>
              <a:gd name="connsiteY8" fmla="*/ 2196935 h 2904882"/>
              <a:gd name="connsiteX9" fmla="*/ 2161310 w 3574473"/>
              <a:gd name="connsiteY9" fmla="*/ 2030680 h 2904882"/>
              <a:gd name="connsiteX10" fmla="*/ 2244437 w 3574473"/>
              <a:gd name="connsiteY10" fmla="*/ 1662545 h 2904882"/>
              <a:gd name="connsiteX11" fmla="*/ 2446317 w 3574473"/>
              <a:gd name="connsiteY11" fmla="*/ 1579418 h 2904882"/>
              <a:gd name="connsiteX12" fmla="*/ 2648198 w 3574473"/>
              <a:gd name="connsiteY12" fmla="*/ 1246909 h 2904882"/>
              <a:gd name="connsiteX13" fmla="*/ 2636323 w 3574473"/>
              <a:gd name="connsiteY13" fmla="*/ 938151 h 2904882"/>
              <a:gd name="connsiteX14" fmla="*/ 2446317 w 3574473"/>
              <a:gd name="connsiteY14" fmla="*/ 688769 h 2904882"/>
              <a:gd name="connsiteX15" fmla="*/ 2196935 w 3574473"/>
              <a:gd name="connsiteY15" fmla="*/ 558140 h 2904882"/>
              <a:gd name="connsiteX16" fmla="*/ 1555668 w 3574473"/>
              <a:gd name="connsiteY16" fmla="*/ 486888 h 2904882"/>
              <a:gd name="connsiteX17" fmla="*/ 1389413 w 3574473"/>
              <a:gd name="connsiteY17" fmla="*/ 486888 h 2904882"/>
              <a:gd name="connsiteX18" fmla="*/ 1239349 w 3574473"/>
              <a:gd name="connsiteY18" fmla="*/ 456609 h 2904882"/>
              <a:gd name="connsiteX19" fmla="*/ 1167341 w 3574473"/>
              <a:gd name="connsiteY19" fmla="*/ 456609 h 2904882"/>
              <a:gd name="connsiteX20" fmla="*/ 1167341 w 3574473"/>
              <a:gd name="connsiteY20" fmla="*/ 456609 h 2904882"/>
              <a:gd name="connsiteX21" fmla="*/ 1239349 w 3574473"/>
              <a:gd name="connsiteY21" fmla="*/ 456609 h 2904882"/>
              <a:gd name="connsiteX22" fmla="*/ 1095333 w 3574473"/>
              <a:gd name="connsiteY22" fmla="*/ 456609 h 2904882"/>
              <a:gd name="connsiteX23" fmla="*/ 1095333 w 3574473"/>
              <a:gd name="connsiteY23" fmla="*/ 384601 h 2904882"/>
              <a:gd name="connsiteX24" fmla="*/ 1239349 w 3574473"/>
              <a:gd name="connsiteY24" fmla="*/ 528617 h 2904882"/>
              <a:gd name="connsiteX25" fmla="*/ 154380 w 3574473"/>
              <a:gd name="connsiteY25" fmla="*/ 11875 h 2904882"/>
              <a:gd name="connsiteX26" fmla="*/ 0 w 3574473"/>
              <a:gd name="connsiteY26" fmla="*/ 0 h 2904882"/>
              <a:gd name="connsiteX27" fmla="*/ 1095333 w 3574473"/>
              <a:gd name="connsiteY27" fmla="*/ 672634 h 2904882"/>
              <a:gd name="connsiteX28" fmla="*/ 1167341 w 3574473"/>
              <a:gd name="connsiteY28" fmla="*/ 2904882 h 2904882"/>
              <a:gd name="connsiteX29" fmla="*/ 3574473 w 3574473"/>
              <a:gd name="connsiteY29" fmla="*/ 2897579 h 2904882"/>
              <a:gd name="connsiteX30" fmla="*/ 3574473 w 3574473"/>
              <a:gd name="connsiteY30" fmla="*/ 2814452 h 2904882"/>
              <a:gd name="connsiteX0" fmla="*/ 3574473 w 3574473"/>
              <a:gd name="connsiteY0" fmla="*/ 2814452 h 2904882"/>
              <a:gd name="connsiteX1" fmla="*/ 3384468 w 3574473"/>
              <a:gd name="connsiteY1" fmla="*/ 2778826 h 2904882"/>
              <a:gd name="connsiteX2" fmla="*/ 3146961 w 3574473"/>
              <a:gd name="connsiteY2" fmla="*/ 2826327 h 2904882"/>
              <a:gd name="connsiteX3" fmla="*/ 2933206 w 3574473"/>
              <a:gd name="connsiteY3" fmla="*/ 2743200 h 2904882"/>
              <a:gd name="connsiteX4" fmla="*/ 2873829 w 3574473"/>
              <a:gd name="connsiteY4" fmla="*/ 2671948 h 2904882"/>
              <a:gd name="connsiteX5" fmla="*/ 2802577 w 3574473"/>
              <a:gd name="connsiteY5" fmla="*/ 2446317 h 2904882"/>
              <a:gd name="connsiteX6" fmla="*/ 2719450 w 3574473"/>
              <a:gd name="connsiteY6" fmla="*/ 2434441 h 2904882"/>
              <a:gd name="connsiteX7" fmla="*/ 2553195 w 3574473"/>
              <a:gd name="connsiteY7" fmla="*/ 2185060 h 2904882"/>
              <a:gd name="connsiteX8" fmla="*/ 2386941 w 3574473"/>
              <a:gd name="connsiteY8" fmla="*/ 2196935 h 2904882"/>
              <a:gd name="connsiteX9" fmla="*/ 2161310 w 3574473"/>
              <a:gd name="connsiteY9" fmla="*/ 2030680 h 2904882"/>
              <a:gd name="connsiteX10" fmla="*/ 2244437 w 3574473"/>
              <a:gd name="connsiteY10" fmla="*/ 1662545 h 2904882"/>
              <a:gd name="connsiteX11" fmla="*/ 2446317 w 3574473"/>
              <a:gd name="connsiteY11" fmla="*/ 1579418 h 2904882"/>
              <a:gd name="connsiteX12" fmla="*/ 2648198 w 3574473"/>
              <a:gd name="connsiteY12" fmla="*/ 1246909 h 2904882"/>
              <a:gd name="connsiteX13" fmla="*/ 2636323 w 3574473"/>
              <a:gd name="connsiteY13" fmla="*/ 938151 h 2904882"/>
              <a:gd name="connsiteX14" fmla="*/ 2446317 w 3574473"/>
              <a:gd name="connsiteY14" fmla="*/ 688769 h 2904882"/>
              <a:gd name="connsiteX15" fmla="*/ 2196935 w 3574473"/>
              <a:gd name="connsiteY15" fmla="*/ 558140 h 2904882"/>
              <a:gd name="connsiteX16" fmla="*/ 1555668 w 3574473"/>
              <a:gd name="connsiteY16" fmla="*/ 486888 h 2904882"/>
              <a:gd name="connsiteX17" fmla="*/ 1389413 w 3574473"/>
              <a:gd name="connsiteY17" fmla="*/ 486888 h 2904882"/>
              <a:gd name="connsiteX18" fmla="*/ 1239349 w 3574473"/>
              <a:gd name="connsiteY18" fmla="*/ 456609 h 2904882"/>
              <a:gd name="connsiteX19" fmla="*/ 1167341 w 3574473"/>
              <a:gd name="connsiteY19" fmla="*/ 456609 h 2904882"/>
              <a:gd name="connsiteX20" fmla="*/ 1167341 w 3574473"/>
              <a:gd name="connsiteY20" fmla="*/ 456609 h 2904882"/>
              <a:gd name="connsiteX21" fmla="*/ 1239349 w 3574473"/>
              <a:gd name="connsiteY21" fmla="*/ 456609 h 2904882"/>
              <a:gd name="connsiteX22" fmla="*/ 1095333 w 3574473"/>
              <a:gd name="connsiteY22" fmla="*/ 456609 h 2904882"/>
              <a:gd name="connsiteX23" fmla="*/ 1095333 w 3574473"/>
              <a:gd name="connsiteY23" fmla="*/ 384601 h 2904882"/>
              <a:gd name="connsiteX24" fmla="*/ 1239349 w 3574473"/>
              <a:gd name="connsiteY24" fmla="*/ 528617 h 2904882"/>
              <a:gd name="connsiteX25" fmla="*/ 1095333 w 3574473"/>
              <a:gd name="connsiteY25" fmla="*/ 456609 h 2904882"/>
              <a:gd name="connsiteX26" fmla="*/ 0 w 3574473"/>
              <a:gd name="connsiteY26" fmla="*/ 0 h 2904882"/>
              <a:gd name="connsiteX27" fmla="*/ 1095333 w 3574473"/>
              <a:gd name="connsiteY27" fmla="*/ 672634 h 2904882"/>
              <a:gd name="connsiteX28" fmla="*/ 1167341 w 3574473"/>
              <a:gd name="connsiteY28" fmla="*/ 2904882 h 2904882"/>
              <a:gd name="connsiteX29" fmla="*/ 3574473 w 3574473"/>
              <a:gd name="connsiteY29" fmla="*/ 2897579 h 2904882"/>
              <a:gd name="connsiteX30" fmla="*/ 3574473 w 3574473"/>
              <a:gd name="connsiteY30" fmla="*/ 2814452 h 2904882"/>
              <a:gd name="connsiteX0" fmla="*/ 2479140 w 2479140"/>
              <a:gd name="connsiteY0" fmla="*/ 2429851 h 2520281"/>
              <a:gd name="connsiteX1" fmla="*/ 2289135 w 2479140"/>
              <a:gd name="connsiteY1" fmla="*/ 2394225 h 2520281"/>
              <a:gd name="connsiteX2" fmla="*/ 2051628 w 2479140"/>
              <a:gd name="connsiteY2" fmla="*/ 2441726 h 2520281"/>
              <a:gd name="connsiteX3" fmla="*/ 1837873 w 2479140"/>
              <a:gd name="connsiteY3" fmla="*/ 2358599 h 2520281"/>
              <a:gd name="connsiteX4" fmla="*/ 1778496 w 2479140"/>
              <a:gd name="connsiteY4" fmla="*/ 2287347 h 2520281"/>
              <a:gd name="connsiteX5" fmla="*/ 1707244 w 2479140"/>
              <a:gd name="connsiteY5" fmla="*/ 2061716 h 2520281"/>
              <a:gd name="connsiteX6" fmla="*/ 1624117 w 2479140"/>
              <a:gd name="connsiteY6" fmla="*/ 2049840 h 2520281"/>
              <a:gd name="connsiteX7" fmla="*/ 1457862 w 2479140"/>
              <a:gd name="connsiteY7" fmla="*/ 1800459 h 2520281"/>
              <a:gd name="connsiteX8" fmla="*/ 1291608 w 2479140"/>
              <a:gd name="connsiteY8" fmla="*/ 1812334 h 2520281"/>
              <a:gd name="connsiteX9" fmla="*/ 1065977 w 2479140"/>
              <a:gd name="connsiteY9" fmla="*/ 1646079 h 2520281"/>
              <a:gd name="connsiteX10" fmla="*/ 1149104 w 2479140"/>
              <a:gd name="connsiteY10" fmla="*/ 1277944 h 2520281"/>
              <a:gd name="connsiteX11" fmla="*/ 1350984 w 2479140"/>
              <a:gd name="connsiteY11" fmla="*/ 1194817 h 2520281"/>
              <a:gd name="connsiteX12" fmla="*/ 1552865 w 2479140"/>
              <a:gd name="connsiteY12" fmla="*/ 862308 h 2520281"/>
              <a:gd name="connsiteX13" fmla="*/ 1540990 w 2479140"/>
              <a:gd name="connsiteY13" fmla="*/ 553550 h 2520281"/>
              <a:gd name="connsiteX14" fmla="*/ 1350984 w 2479140"/>
              <a:gd name="connsiteY14" fmla="*/ 304168 h 2520281"/>
              <a:gd name="connsiteX15" fmla="*/ 1101602 w 2479140"/>
              <a:gd name="connsiteY15" fmla="*/ 173539 h 2520281"/>
              <a:gd name="connsiteX16" fmla="*/ 460335 w 2479140"/>
              <a:gd name="connsiteY16" fmla="*/ 102287 h 2520281"/>
              <a:gd name="connsiteX17" fmla="*/ 294080 w 2479140"/>
              <a:gd name="connsiteY17" fmla="*/ 102287 h 2520281"/>
              <a:gd name="connsiteX18" fmla="*/ 144016 w 2479140"/>
              <a:gd name="connsiteY18" fmla="*/ 72008 h 2520281"/>
              <a:gd name="connsiteX19" fmla="*/ 72008 w 2479140"/>
              <a:gd name="connsiteY19" fmla="*/ 72008 h 2520281"/>
              <a:gd name="connsiteX20" fmla="*/ 72008 w 2479140"/>
              <a:gd name="connsiteY20" fmla="*/ 72008 h 2520281"/>
              <a:gd name="connsiteX21" fmla="*/ 144016 w 2479140"/>
              <a:gd name="connsiteY21" fmla="*/ 72008 h 2520281"/>
              <a:gd name="connsiteX22" fmla="*/ 0 w 2479140"/>
              <a:gd name="connsiteY22" fmla="*/ 72008 h 2520281"/>
              <a:gd name="connsiteX23" fmla="*/ 0 w 2479140"/>
              <a:gd name="connsiteY23" fmla="*/ 0 h 2520281"/>
              <a:gd name="connsiteX24" fmla="*/ 144016 w 2479140"/>
              <a:gd name="connsiteY24" fmla="*/ 144016 h 2520281"/>
              <a:gd name="connsiteX25" fmla="*/ 0 w 2479140"/>
              <a:gd name="connsiteY25" fmla="*/ 72008 h 2520281"/>
              <a:gd name="connsiteX26" fmla="*/ 0 w 2479140"/>
              <a:gd name="connsiteY26" fmla="*/ 0 h 2520281"/>
              <a:gd name="connsiteX27" fmla="*/ 0 w 2479140"/>
              <a:gd name="connsiteY27" fmla="*/ 288033 h 2520281"/>
              <a:gd name="connsiteX28" fmla="*/ 72008 w 2479140"/>
              <a:gd name="connsiteY28" fmla="*/ 2520281 h 2520281"/>
              <a:gd name="connsiteX29" fmla="*/ 2479140 w 2479140"/>
              <a:gd name="connsiteY29" fmla="*/ 2512978 h 2520281"/>
              <a:gd name="connsiteX30" fmla="*/ 2479140 w 2479140"/>
              <a:gd name="connsiteY30" fmla="*/ 2429851 h 2520281"/>
              <a:gd name="connsiteX0" fmla="*/ 2479140 w 2479140"/>
              <a:gd name="connsiteY0" fmla="*/ 2429851 h 2520281"/>
              <a:gd name="connsiteX1" fmla="*/ 2289135 w 2479140"/>
              <a:gd name="connsiteY1" fmla="*/ 2394225 h 2520281"/>
              <a:gd name="connsiteX2" fmla="*/ 2051628 w 2479140"/>
              <a:gd name="connsiteY2" fmla="*/ 2441726 h 2520281"/>
              <a:gd name="connsiteX3" fmla="*/ 1837873 w 2479140"/>
              <a:gd name="connsiteY3" fmla="*/ 2358599 h 2520281"/>
              <a:gd name="connsiteX4" fmla="*/ 1778496 w 2479140"/>
              <a:gd name="connsiteY4" fmla="*/ 2287347 h 2520281"/>
              <a:gd name="connsiteX5" fmla="*/ 1707244 w 2479140"/>
              <a:gd name="connsiteY5" fmla="*/ 2061716 h 2520281"/>
              <a:gd name="connsiteX6" fmla="*/ 1624117 w 2479140"/>
              <a:gd name="connsiteY6" fmla="*/ 2049840 h 2520281"/>
              <a:gd name="connsiteX7" fmla="*/ 1457862 w 2479140"/>
              <a:gd name="connsiteY7" fmla="*/ 1800459 h 2520281"/>
              <a:gd name="connsiteX8" fmla="*/ 1291608 w 2479140"/>
              <a:gd name="connsiteY8" fmla="*/ 1812334 h 2520281"/>
              <a:gd name="connsiteX9" fmla="*/ 1065977 w 2479140"/>
              <a:gd name="connsiteY9" fmla="*/ 1646079 h 2520281"/>
              <a:gd name="connsiteX10" fmla="*/ 1149104 w 2479140"/>
              <a:gd name="connsiteY10" fmla="*/ 1277944 h 2520281"/>
              <a:gd name="connsiteX11" fmla="*/ 1350984 w 2479140"/>
              <a:gd name="connsiteY11" fmla="*/ 1194817 h 2520281"/>
              <a:gd name="connsiteX12" fmla="*/ 1552865 w 2479140"/>
              <a:gd name="connsiteY12" fmla="*/ 862308 h 2520281"/>
              <a:gd name="connsiteX13" fmla="*/ 1540990 w 2479140"/>
              <a:gd name="connsiteY13" fmla="*/ 553550 h 2520281"/>
              <a:gd name="connsiteX14" fmla="*/ 1350984 w 2479140"/>
              <a:gd name="connsiteY14" fmla="*/ 304168 h 2520281"/>
              <a:gd name="connsiteX15" fmla="*/ 1101602 w 2479140"/>
              <a:gd name="connsiteY15" fmla="*/ 173539 h 2520281"/>
              <a:gd name="connsiteX16" fmla="*/ 460335 w 2479140"/>
              <a:gd name="connsiteY16" fmla="*/ 102287 h 2520281"/>
              <a:gd name="connsiteX17" fmla="*/ 294080 w 2479140"/>
              <a:gd name="connsiteY17" fmla="*/ 102287 h 2520281"/>
              <a:gd name="connsiteX18" fmla="*/ 144016 w 2479140"/>
              <a:gd name="connsiteY18" fmla="*/ 72008 h 2520281"/>
              <a:gd name="connsiteX19" fmla="*/ 72008 w 2479140"/>
              <a:gd name="connsiteY19" fmla="*/ 72008 h 2520281"/>
              <a:gd name="connsiteX20" fmla="*/ 72008 w 2479140"/>
              <a:gd name="connsiteY20" fmla="*/ 72008 h 2520281"/>
              <a:gd name="connsiteX21" fmla="*/ 144016 w 2479140"/>
              <a:gd name="connsiteY21" fmla="*/ 72008 h 2520281"/>
              <a:gd name="connsiteX22" fmla="*/ 0 w 2479140"/>
              <a:gd name="connsiteY22" fmla="*/ 72008 h 2520281"/>
              <a:gd name="connsiteX23" fmla="*/ 0 w 2479140"/>
              <a:gd name="connsiteY23" fmla="*/ 0 h 2520281"/>
              <a:gd name="connsiteX24" fmla="*/ 144015 w 2479140"/>
              <a:gd name="connsiteY24" fmla="*/ 72008 h 2520281"/>
              <a:gd name="connsiteX25" fmla="*/ 0 w 2479140"/>
              <a:gd name="connsiteY25" fmla="*/ 72008 h 2520281"/>
              <a:gd name="connsiteX26" fmla="*/ 0 w 2479140"/>
              <a:gd name="connsiteY26" fmla="*/ 0 h 2520281"/>
              <a:gd name="connsiteX27" fmla="*/ 0 w 2479140"/>
              <a:gd name="connsiteY27" fmla="*/ 288033 h 2520281"/>
              <a:gd name="connsiteX28" fmla="*/ 72008 w 2479140"/>
              <a:gd name="connsiteY28" fmla="*/ 2520281 h 2520281"/>
              <a:gd name="connsiteX29" fmla="*/ 2479140 w 2479140"/>
              <a:gd name="connsiteY29" fmla="*/ 2512978 h 2520281"/>
              <a:gd name="connsiteX30" fmla="*/ 2479140 w 2479140"/>
              <a:gd name="connsiteY30" fmla="*/ 2429851 h 2520281"/>
              <a:gd name="connsiteX0" fmla="*/ 2479141 w 2479141"/>
              <a:gd name="connsiteY0" fmla="*/ 2429851 h 2520281"/>
              <a:gd name="connsiteX1" fmla="*/ 2289136 w 2479141"/>
              <a:gd name="connsiteY1" fmla="*/ 2394225 h 2520281"/>
              <a:gd name="connsiteX2" fmla="*/ 2051629 w 2479141"/>
              <a:gd name="connsiteY2" fmla="*/ 2441726 h 2520281"/>
              <a:gd name="connsiteX3" fmla="*/ 1837874 w 2479141"/>
              <a:gd name="connsiteY3" fmla="*/ 2358599 h 2520281"/>
              <a:gd name="connsiteX4" fmla="*/ 1778497 w 2479141"/>
              <a:gd name="connsiteY4" fmla="*/ 2287347 h 2520281"/>
              <a:gd name="connsiteX5" fmla="*/ 1707245 w 2479141"/>
              <a:gd name="connsiteY5" fmla="*/ 2061716 h 2520281"/>
              <a:gd name="connsiteX6" fmla="*/ 1624118 w 2479141"/>
              <a:gd name="connsiteY6" fmla="*/ 2049840 h 2520281"/>
              <a:gd name="connsiteX7" fmla="*/ 1457863 w 2479141"/>
              <a:gd name="connsiteY7" fmla="*/ 1800459 h 2520281"/>
              <a:gd name="connsiteX8" fmla="*/ 1291609 w 2479141"/>
              <a:gd name="connsiteY8" fmla="*/ 1812334 h 2520281"/>
              <a:gd name="connsiteX9" fmla="*/ 1065978 w 2479141"/>
              <a:gd name="connsiteY9" fmla="*/ 1646079 h 2520281"/>
              <a:gd name="connsiteX10" fmla="*/ 1149105 w 2479141"/>
              <a:gd name="connsiteY10" fmla="*/ 1277944 h 2520281"/>
              <a:gd name="connsiteX11" fmla="*/ 1350985 w 2479141"/>
              <a:gd name="connsiteY11" fmla="*/ 1194817 h 2520281"/>
              <a:gd name="connsiteX12" fmla="*/ 1552866 w 2479141"/>
              <a:gd name="connsiteY12" fmla="*/ 862308 h 2520281"/>
              <a:gd name="connsiteX13" fmla="*/ 1540991 w 2479141"/>
              <a:gd name="connsiteY13" fmla="*/ 553550 h 2520281"/>
              <a:gd name="connsiteX14" fmla="*/ 1350985 w 2479141"/>
              <a:gd name="connsiteY14" fmla="*/ 304168 h 2520281"/>
              <a:gd name="connsiteX15" fmla="*/ 1101603 w 2479141"/>
              <a:gd name="connsiteY15" fmla="*/ 173539 h 2520281"/>
              <a:gd name="connsiteX16" fmla="*/ 460336 w 2479141"/>
              <a:gd name="connsiteY16" fmla="*/ 102287 h 2520281"/>
              <a:gd name="connsiteX17" fmla="*/ 294081 w 2479141"/>
              <a:gd name="connsiteY17" fmla="*/ 102287 h 2520281"/>
              <a:gd name="connsiteX18" fmla="*/ 144017 w 2479141"/>
              <a:gd name="connsiteY18" fmla="*/ 72008 h 2520281"/>
              <a:gd name="connsiteX19" fmla="*/ 72009 w 2479141"/>
              <a:gd name="connsiteY19" fmla="*/ 72008 h 2520281"/>
              <a:gd name="connsiteX20" fmla="*/ 72009 w 2479141"/>
              <a:gd name="connsiteY20" fmla="*/ 72008 h 2520281"/>
              <a:gd name="connsiteX21" fmla="*/ 144017 w 2479141"/>
              <a:gd name="connsiteY21" fmla="*/ 72008 h 2520281"/>
              <a:gd name="connsiteX22" fmla="*/ 1 w 2479141"/>
              <a:gd name="connsiteY22" fmla="*/ 72008 h 2520281"/>
              <a:gd name="connsiteX23" fmla="*/ 1 w 2479141"/>
              <a:gd name="connsiteY23" fmla="*/ 0 h 2520281"/>
              <a:gd name="connsiteX24" fmla="*/ 144016 w 2479141"/>
              <a:gd name="connsiteY24" fmla="*/ 72008 h 2520281"/>
              <a:gd name="connsiteX25" fmla="*/ 1 w 2479141"/>
              <a:gd name="connsiteY25" fmla="*/ 72008 h 2520281"/>
              <a:gd name="connsiteX26" fmla="*/ 0 w 2479141"/>
              <a:gd name="connsiteY26" fmla="*/ 0 h 2520281"/>
              <a:gd name="connsiteX27" fmla="*/ 1 w 2479141"/>
              <a:gd name="connsiteY27" fmla="*/ 288033 h 2520281"/>
              <a:gd name="connsiteX28" fmla="*/ 72009 w 2479141"/>
              <a:gd name="connsiteY28" fmla="*/ 2520281 h 2520281"/>
              <a:gd name="connsiteX29" fmla="*/ 2479141 w 2479141"/>
              <a:gd name="connsiteY29" fmla="*/ 2512978 h 2520281"/>
              <a:gd name="connsiteX30" fmla="*/ 2479141 w 2479141"/>
              <a:gd name="connsiteY30" fmla="*/ 2429851 h 252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79141" h="2520281">
                <a:moveTo>
                  <a:pt x="2479141" y="2429851"/>
                </a:moveTo>
                <a:lnTo>
                  <a:pt x="2289136" y="2394225"/>
                </a:lnTo>
                <a:lnTo>
                  <a:pt x="2051629" y="2441726"/>
                </a:lnTo>
                <a:lnTo>
                  <a:pt x="1837874" y="2358599"/>
                </a:lnTo>
                <a:lnTo>
                  <a:pt x="1778497" y="2287347"/>
                </a:lnTo>
                <a:lnTo>
                  <a:pt x="1707245" y="2061716"/>
                </a:lnTo>
                <a:lnTo>
                  <a:pt x="1624118" y="2049840"/>
                </a:lnTo>
                <a:lnTo>
                  <a:pt x="1457863" y="1800459"/>
                </a:lnTo>
                <a:lnTo>
                  <a:pt x="1291609" y="1812334"/>
                </a:lnTo>
                <a:lnTo>
                  <a:pt x="1065978" y="1646079"/>
                </a:lnTo>
                <a:lnTo>
                  <a:pt x="1149105" y="1277944"/>
                </a:lnTo>
                <a:lnTo>
                  <a:pt x="1350985" y="1194817"/>
                </a:lnTo>
                <a:lnTo>
                  <a:pt x="1552866" y="862308"/>
                </a:lnTo>
                <a:lnTo>
                  <a:pt x="1540991" y="553550"/>
                </a:lnTo>
                <a:lnTo>
                  <a:pt x="1350985" y="304168"/>
                </a:lnTo>
                <a:lnTo>
                  <a:pt x="1101603" y="173539"/>
                </a:lnTo>
                <a:lnTo>
                  <a:pt x="460336" y="102287"/>
                </a:lnTo>
                <a:lnTo>
                  <a:pt x="294081" y="102287"/>
                </a:lnTo>
                <a:lnTo>
                  <a:pt x="144017" y="72008"/>
                </a:lnTo>
                <a:lnTo>
                  <a:pt x="72009" y="72008"/>
                </a:lnTo>
                <a:lnTo>
                  <a:pt x="72009" y="72008"/>
                </a:lnTo>
                <a:lnTo>
                  <a:pt x="144017" y="72008"/>
                </a:lnTo>
                <a:lnTo>
                  <a:pt x="1" y="72008"/>
                </a:lnTo>
                <a:lnTo>
                  <a:pt x="1" y="0"/>
                </a:lnTo>
                <a:lnTo>
                  <a:pt x="144016" y="72008"/>
                </a:lnTo>
                <a:lnTo>
                  <a:pt x="1" y="72008"/>
                </a:lnTo>
                <a:cubicBezTo>
                  <a:pt x="1" y="48005"/>
                  <a:pt x="0" y="24003"/>
                  <a:pt x="0" y="0"/>
                </a:cubicBezTo>
                <a:cubicBezTo>
                  <a:pt x="0" y="96011"/>
                  <a:pt x="1" y="192022"/>
                  <a:pt x="1" y="288033"/>
                </a:cubicBezTo>
                <a:cubicBezTo>
                  <a:pt x="40919" y="1109778"/>
                  <a:pt x="38117" y="437464"/>
                  <a:pt x="72009" y="2520281"/>
                </a:cubicBezTo>
                <a:lnTo>
                  <a:pt x="2479141" y="2512978"/>
                </a:lnTo>
                <a:lnTo>
                  <a:pt x="2479141" y="2429851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s-ES_tradnl" b="1" dirty="0"/>
              <a:t>RN</a:t>
            </a:r>
            <a:endParaRPr lang="es-AR" b="1" dirty="0"/>
          </a:p>
        </p:txBody>
      </p:sp>
      <p:sp>
        <p:nvSpPr>
          <p:cNvPr id="14" name="13 Forma libre"/>
          <p:cNvSpPr/>
          <p:nvPr/>
        </p:nvSpPr>
        <p:spPr>
          <a:xfrm>
            <a:off x="2481263" y="3740150"/>
            <a:ext cx="1295400" cy="2946400"/>
          </a:xfrm>
          <a:custGeom>
            <a:avLst/>
            <a:gdLst>
              <a:gd name="connsiteX0" fmla="*/ 1211283 w 1294410"/>
              <a:gd name="connsiteY0" fmla="*/ 427512 h 2945081"/>
              <a:gd name="connsiteX1" fmla="*/ 1294410 w 1294410"/>
              <a:gd name="connsiteY1" fmla="*/ 2945081 h 2945081"/>
              <a:gd name="connsiteX2" fmla="*/ 0 w 1294410"/>
              <a:gd name="connsiteY2" fmla="*/ 2909455 h 2945081"/>
              <a:gd name="connsiteX3" fmla="*/ 11875 w 1294410"/>
              <a:gd name="connsiteY3" fmla="*/ 23751 h 2945081"/>
              <a:gd name="connsiteX4" fmla="*/ 130628 w 1294410"/>
              <a:gd name="connsiteY4" fmla="*/ 0 h 2945081"/>
              <a:gd name="connsiteX5" fmla="*/ 225631 w 1294410"/>
              <a:gd name="connsiteY5" fmla="*/ 47502 h 2945081"/>
              <a:gd name="connsiteX6" fmla="*/ 486888 w 1294410"/>
              <a:gd name="connsiteY6" fmla="*/ 11876 h 2945081"/>
              <a:gd name="connsiteX7" fmla="*/ 510639 w 1294410"/>
              <a:gd name="connsiteY7" fmla="*/ 118754 h 2945081"/>
              <a:gd name="connsiteX8" fmla="*/ 593766 w 1294410"/>
              <a:gd name="connsiteY8" fmla="*/ 201881 h 2945081"/>
              <a:gd name="connsiteX9" fmla="*/ 605641 w 1294410"/>
              <a:gd name="connsiteY9" fmla="*/ 285008 h 2945081"/>
              <a:gd name="connsiteX10" fmla="*/ 700644 w 1294410"/>
              <a:gd name="connsiteY10" fmla="*/ 380011 h 2945081"/>
              <a:gd name="connsiteX11" fmla="*/ 1009402 w 1294410"/>
              <a:gd name="connsiteY11" fmla="*/ 380011 h 2945081"/>
              <a:gd name="connsiteX12" fmla="*/ 1140031 w 1294410"/>
              <a:gd name="connsiteY12" fmla="*/ 403761 h 2945081"/>
              <a:gd name="connsiteX13" fmla="*/ 1211283 w 1294410"/>
              <a:gd name="connsiteY13" fmla="*/ 427512 h 294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94410" h="2945081">
                <a:moveTo>
                  <a:pt x="1211283" y="427512"/>
                </a:moveTo>
                <a:lnTo>
                  <a:pt x="1294410" y="2945081"/>
                </a:lnTo>
                <a:lnTo>
                  <a:pt x="0" y="2909455"/>
                </a:lnTo>
                <a:cubicBezTo>
                  <a:pt x="3958" y="1947554"/>
                  <a:pt x="7917" y="985652"/>
                  <a:pt x="11875" y="23751"/>
                </a:cubicBezTo>
                <a:lnTo>
                  <a:pt x="130628" y="0"/>
                </a:lnTo>
                <a:lnTo>
                  <a:pt x="225631" y="47502"/>
                </a:lnTo>
                <a:lnTo>
                  <a:pt x="486888" y="11876"/>
                </a:lnTo>
                <a:lnTo>
                  <a:pt x="510639" y="118754"/>
                </a:lnTo>
                <a:lnTo>
                  <a:pt x="593766" y="201881"/>
                </a:lnTo>
                <a:lnTo>
                  <a:pt x="605641" y="285008"/>
                </a:lnTo>
                <a:lnTo>
                  <a:pt x="700644" y="380011"/>
                </a:lnTo>
                <a:lnTo>
                  <a:pt x="1009402" y="380011"/>
                </a:lnTo>
                <a:lnTo>
                  <a:pt x="1140031" y="403761"/>
                </a:lnTo>
                <a:lnTo>
                  <a:pt x="1211283" y="42751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dirty="0"/>
              <a:t>NQN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6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Preguntas</a:t>
            </a:r>
            <a:endParaRPr lang="es-AR" sz="2800" smtClean="0"/>
          </a:p>
        </p:txBody>
      </p:sp>
      <p:sp>
        <p:nvSpPr>
          <p:cNvPr id="44037" name="4 Marcador de contenido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1800225"/>
          </a:xfrm>
        </p:spPr>
        <p:txBody>
          <a:bodyPr/>
          <a:lstStyle/>
          <a:p>
            <a:r>
              <a:rPr lang="es-ES" sz="2800" smtClean="0"/>
              <a:t>Comentarios?</a:t>
            </a:r>
          </a:p>
          <a:p>
            <a:r>
              <a:rPr lang="es-ES" sz="2800" smtClean="0"/>
              <a:t>Consultas?</a:t>
            </a:r>
          </a:p>
          <a:p>
            <a:r>
              <a:rPr lang="es-ES" sz="2800" smtClean="0"/>
              <a:t>Aclaraciones?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39BFF-C04B-463A-8631-B5513ED67ED1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44040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6" name="3 Título"/>
          <p:cNvSpPr>
            <a:spLocks noGrp="1"/>
          </p:cNvSpPr>
          <p:nvPr>
            <p:ph type="title"/>
          </p:nvPr>
        </p:nvSpPr>
        <p:spPr>
          <a:xfrm>
            <a:off x="1476375" y="4292600"/>
            <a:ext cx="6408738" cy="566738"/>
          </a:xfrm>
        </p:spPr>
        <p:txBody>
          <a:bodyPr/>
          <a:lstStyle/>
          <a:p>
            <a:pPr algn="ctr"/>
            <a:r>
              <a:rPr lang="es-ES" sz="3200" smtClean="0"/>
              <a:t>Les agradecen por su atención!</a:t>
            </a:r>
            <a:endParaRPr lang="es-AR" sz="3200" smtClean="0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84FAE3-B90A-45C1-B19A-0C163D8F6EA4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4506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2</a:t>
            </a:r>
            <a:endParaRPr lang="es-AR" sz="800"/>
          </a:p>
          <a:p>
            <a:pPr eaLnBrk="0" hangingPunct="0"/>
            <a:r>
              <a:rPr lang="es-ES" sz="900" b="1">
                <a:latin typeface="Times New Roman" pitchFamily="18" charset="0"/>
                <a:cs typeface="Times New Roman" pitchFamily="18" charset="0"/>
              </a:rPr>
              <a:t>Tabla 3</a:t>
            </a:r>
            <a:endParaRPr lang="es-ES"/>
          </a:p>
        </p:txBody>
      </p:sp>
      <p:pic>
        <p:nvPicPr>
          <p:cNvPr id="45064" name="11 Imagen" descr="pluspetro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1484313"/>
            <a:ext cx="28606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16163" y="2852738"/>
            <a:ext cx="437038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6" name="1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013325"/>
            <a:ext cx="5486400" cy="1223963"/>
          </a:xfrm>
        </p:spPr>
        <p:txBody>
          <a:bodyPr/>
          <a:lstStyle/>
          <a:p>
            <a:pPr algn="ctr"/>
            <a:r>
              <a:rPr lang="es-ES" sz="2400" smtClean="0"/>
              <a:t>Ing. Marcos Jouli Pluspetrol S.A.</a:t>
            </a:r>
            <a:endParaRPr lang="es-AR" sz="2400" smtClean="0"/>
          </a:p>
          <a:p>
            <a:pPr algn="ctr"/>
            <a:r>
              <a:rPr lang="es-ES" sz="2400" smtClean="0"/>
              <a:t>Ing. Jorge Luna Petromark</a:t>
            </a:r>
            <a:endParaRPr lang="es-AR" sz="2400" smtClean="0"/>
          </a:p>
          <a:p>
            <a:pPr algn="ctr"/>
            <a:r>
              <a:rPr lang="es-ES" sz="2400" smtClean="0"/>
              <a:t>Ing. José Brion Petromark</a:t>
            </a:r>
          </a:p>
          <a:p>
            <a:pPr algn="ctr"/>
            <a:endParaRPr lang="es-AR" sz="2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asing AIB 5 micro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71600" y="2272872"/>
            <a:ext cx="6912768" cy="389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3 Imagen" descr="logo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8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Velocidad de corrosión</a:t>
            </a:r>
            <a:endParaRPr lang="es-AR" sz="2800" smtClean="0"/>
          </a:p>
        </p:txBody>
      </p:sp>
      <p:sp>
        <p:nvSpPr>
          <p:cNvPr id="6149" name="4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647700"/>
          </a:xfrm>
        </p:spPr>
        <p:txBody>
          <a:bodyPr/>
          <a:lstStyle/>
          <a:p>
            <a:r>
              <a:rPr lang="es-ES" sz="2800" smtClean="0"/>
              <a:t>Espacio anular casing/guía-Terreno cementado</a:t>
            </a:r>
          </a:p>
          <a:p>
            <a:pPr>
              <a:buFont typeface="Arial" charset="0"/>
              <a:buNone/>
            </a:pPr>
            <a:endParaRPr lang="es-ES_tradnl" sz="280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DC1B4-D447-4FAD-BEC3-1E63C6D4EA62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5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6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Velocidad de corrosión</a:t>
            </a:r>
            <a:endParaRPr lang="es-AR" sz="2800" smtClean="0"/>
          </a:p>
        </p:txBody>
      </p:sp>
      <p:sp>
        <p:nvSpPr>
          <p:cNvPr id="8197" name="4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2087562"/>
          </a:xfrm>
        </p:spPr>
        <p:txBody>
          <a:bodyPr/>
          <a:lstStyle/>
          <a:p>
            <a:r>
              <a:rPr lang="es-ES" sz="2800" dirty="0" smtClean="0"/>
              <a:t>2010-2013 Estudios </a:t>
            </a:r>
            <a:r>
              <a:rPr lang="es-ES" sz="2800" dirty="0" err="1" smtClean="0"/>
              <a:t>Vertilog</a:t>
            </a:r>
            <a:endParaRPr lang="es-ES" sz="2800" dirty="0" smtClean="0"/>
          </a:p>
          <a:p>
            <a:pPr lvl="1"/>
            <a:r>
              <a:rPr lang="es-ES" sz="2400" dirty="0" smtClean="0"/>
              <a:t>Varios pozos de distintas antigüedades y zonas</a:t>
            </a:r>
          </a:p>
          <a:p>
            <a:r>
              <a:rPr lang="es-ES" sz="2800" dirty="0" smtClean="0"/>
              <a:t>Se encontraron pérdidas de espesor puntual del 70%</a:t>
            </a:r>
          </a:p>
          <a:p>
            <a:r>
              <a:rPr lang="es-ES" sz="2800" dirty="0" smtClean="0"/>
              <a:t>Zona crítica unión Cañería Guía-</a:t>
            </a:r>
            <a:r>
              <a:rPr lang="es-ES" sz="2800" dirty="0" err="1" smtClean="0"/>
              <a:t>Casing</a:t>
            </a:r>
            <a:r>
              <a:rPr lang="es-ES" sz="2800" dirty="0" smtClean="0"/>
              <a:t> (200m) 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31BFB-3AC6-4172-A484-01E4D14EE37D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6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0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Velocidad de corrosión</a:t>
            </a:r>
            <a:endParaRPr lang="es-AR" sz="2800" smtClean="0"/>
          </a:p>
        </p:txBody>
      </p:sp>
      <p:sp>
        <p:nvSpPr>
          <p:cNvPr id="9221" name="4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576262"/>
          </a:xfrm>
        </p:spPr>
        <p:txBody>
          <a:bodyPr/>
          <a:lstStyle/>
          <a:p>
            <a:r>
              <a:rPr lang="es-ES" sz="2800" smtClean="0"/>
              <a:t>Vertilog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3AE6FD-3243-477F-B25C-3A48F6767341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7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684213" y="2420938"/>
          <a:ext cx="4680520" cy="280416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355845"/>
                <a:gridCol w="1324675"/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/>
                        <a:t>POZO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AR" sz="2000" dirty="0" smtClean="0"/>
                        <a:t>ECN-039 </a:t>
                      </a:r>
                      <a:endParaRPr lang="es-AR" sz="2000" dirty="0">
                        <a:latin typeface="Calibri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Fecha de terminación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/>
                        <a:t>16/04/2007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Fecha de Vertilog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/>
                        <a:t>05/09/2010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Diámetro de tubería guía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/>
                        <a:t>9 5/8”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/>
                        <a:t>Longitud de tubería guía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/>
                        <a:t>206m</a:t>
                      </a:r>
                      <a:endParaRPr lang="es-AR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/>
                        <a:t>Diámetro de </a:t>
                      </a:r>
                      <a:r>
                        <a:rPr lang="es-AR" sz="2000" dirty="0" err="1" smtClean="0"/>
                        <a:t>casing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 smtClean="0"/>
                        <a:t>7”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/>
                        <a:t>Longitud de </a:t>
                      </a:r>
                      <a:r>
                        <a:rPr lang="es-AR" sz="2000" dirty="0" err="1" smtClean="0"/>
                        <a:t>casing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/>
                        <a:t>475m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000" dirty="0"/>
                        <a:t>Área total </a:t>
                      </a:r>
                      <a:r>
                        <a:rPr lang="es-AR" sz="2000" dirty="0" smtClean="0"/>
                        <a:t>(guía</a:t>
                      </a:r>
                      <a:r>
                        <a:rPr lang="es-AR" sz="2000" baseline="0" dirty="0" smtClean="0"/>
                        <a:t> + </a:t>
                      </a:r>
                      <a:r>
                        <a:rPr lang="es-AR" sz="2000" baseline="0" dirty="0" err="1" smtClean="0"/>
                        <a:t>casing</a:t>
                      </a:r>
                      <a:r>
                        <a:rPr lang="es-AR" sz="2000" baseline="0" dirty="0" smtClean="0"/>
                        <a:t>)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/>
                        <a:t>423m2</a:t>
                      </a:r>
                      <a:endParaRPr lang="es-AR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9259" name="Text Box 1"/>
          <p:cNvSpPr txBox="1">
            <a:spLocks noChangeArrowheads="1"/>
          </p:cNvSpPr>
          <p:nvPr/>
        </p:nvSpPr>
        <p:spPr bwMode="auto">
          <a:xfrm>
            <a:off x="801688" y="-19050"/>
            <a:ext cx="4225925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9260" name="Rectangle 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4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Velocidad de corrosión</a:t>
            </a:r>
            <a:endParaRPr lang="es-AR" sz="2800" smtClean="0"/>
          </a:p>
        </p:txBody>
      </p:sp>
      <p:sp>
        <p:nvSpPr>
          <p:cNvPr id="10245" name="4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576262"/>
          </a:xfrm>
        </p:spPr>
        <p:txBody>
          <a:bodyPr/>
          <a:lstStyle/>
          <a:p>
            <a:r>
              <a:rPr lang="es-ES" sz="2800" smtClean="0"/>
              <a:t>Vertilog ECN-039. Porción a la par de perfil cemento.</a:t>
            </a:r>
            <a:endParaRPr lang="es-AR" sz="2800" smtClean="0"/>
          </a:p>
          <a:p>
            <a:endParaRPr lang="es-ES" sz="280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0DDCDC-C9AA-4363-9BBD-0B278B90A695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8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10248" name="Text Box 1"/>
          <p:cNvSpPr txBox="1">
            <a:spLocks noChangeArrowheads="1"/>
          </p:cNvSpPr>
          <p:nvPr/>
        </p:nvSpPr>
        <p:spPr bwMode="auto">
          <a:xfrm>
            <a:off x="801688" y="-19050"/>
            <a:ext cx="4225925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10249" name="Rectangle 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pic>
        <p:nvPicPr>
          <p:cNvPr id="10250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" y="2300288"/>
            <a:ext cx="4181475" cy="40814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2300288"/>
            <a:ext cx="3978275" cy="40814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Rectangle 14"/>
          <p:cNvSpPr/>
          <p:nvPr/>
        </p:nvSpPr>
        <p:spPr>
          <a:xfrm>
            <a:off x="539750" y="3213100"/>
            <a:ext cx="8135938" cy="346075"/>
          </a:xfrm>
          <a:prstGeom prst="rect">
            <a:avLst/>
          </a:prstGeom>
          <a:solidFill>
            <a:srgbClr val="FF0000">
              <a:alpha val="17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AR"/>
          </a:p>
        </p:txBody>
      </p:sp>
      <p:sp>
        <p:nvSpPr>
          <p:cNvPr id="14" name="Rectangle 15"/>
          <p:cNvSpPr/>
          <p:nvPr/>
        </p:nvSpPr>
        <p:spPr>
          <a:xfrm>
            <a:off x="539750" y="4652963"/>
            <a:ext cx="8135938" cy="1439862"/>
          </a:xfrm>
          <a:prstGeom prst="rect">
            <a:avLst/>
          </a:prstGeom>
          <a:solidFill>
            <a:srgbClr val="FF0000">
              <a:alpha val="17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3 Imagen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2" name="3 Título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es-ES" sz="2800" b="1" smtClean="0"/>
              <a:t>Velocidad de corrosión</a:t>
            </a:r>
            <a:endParaRPr lang="es-AR" sz="2800" smtClean="0"/>
          </a:p>
        </p:txBody>
      </p:sp>
      <p:sp>
        <p:nvSpPr>
          <p:cNvPr id="12293" name="4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576262"/>
          </a:xfrm>
        </p:spPr>
        <p:txBody>
          <a:bodyPr/>
          <a:lstStyle/>
          <a:p>
            <a:r>
              <a:rPr lang="es-ES" sz="2800" smtClean="0"/>
              <a:t>Aproximadamente 1mm/Año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87638" y="25400"/>
            <a:ext cx="5340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419DCB"/>
                </a:solidFill>
                <a:latin typeface="+mj-lt"/>
              </a:rPr>
              <a:t>Aspectos para el diseño, operación y optimización de sistemas de protección catódica de </a:t>
            </a:r>
            <a:r>
              <a:rPr lang="es-ES" sz="1400" b="1" dirty="0" err="1">
                <a:solidFill>
                  <a:srgbClr val="419DCB"/>
                </a:solidFill>
                <a:latin typeface="+mj-lt"/>
              </a:rPr>
              <a:t>casings</a:t>
            </a:r>
            <a:endParaRPr lang="es-AR" sz="1400" dirty="0">
              <a:solidFill>
                <a:srgbClr val="419DC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20920-8689-4951-9E3D-6029ABD48961}" type="slidenum">
              <a:rPr lang="es-AR" smtClean="0">
                <a:solidFill>
                  <a:schemeClr val="tx1"/>
                </a:solidFill>
              </a:rPr>
              <a:pPr>
                <a:defRPr/>
              </a:pPr>
              <a:t>9</a:t>
            </a:fld>
            <a:r>
              <a:rPr lang="es-AR" dirty="0" smtClean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pic>
        <p:nvPicPr>
          <p:cNvPr id="1229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2565400"/>
            <a:ext cx="7777162" cy="3167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5275</TotalTime>
  <Words>2347</Words>
  <Application>Microsoft Office PowerPoint</Application>
  <PresentationFormat>Presentación en pantalla (4:3)</PresentationFormat>
  <Paragraphs>791</Paragraphs>
  <Slides>41</Slides>
  <Notes>40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2" baseType="lpstr">
      <vt:lpstr>Tema de Office</vt:lpstr>
      <vt:lpstr>Aspectos para el diseño, operación y optimización de sistemas de protección catódica de casings</vt:lpstr>
      <vt:lpstr>RESUMEN</vt:lpstr>
      <vt:lpstr>Marco Legal</vt:lpstr>
      <vt:lpstr>Ubicación</vt:lpstr>
      <vt:lpstr>Velocidad de corrosión</vt:lpstr>
      <vt:lpstr>Velocidad de corrosión</vt:lpstr>
      <vt:lpstr>Velocidad de corrosión</vt:lpstr>
      <vt:lpstr>Velocidad de corrosión</vt:lpstr>
      <vt:lpstr>Velocidad de corrosión</vt:lpstr>
      <vt:lpstr>Velocidad de corrosión</vt:lpstr>
      <vt:lpstr>Sistema de Protección catódica</vt:lpstr>
      <vt:lpstr>Sistema de Protección catódica</vt:lpstr>
      <vt:lpstr>Sistema de Protección catódica</vt:lpstr>
      <vt:lpstr>Sistema de Protección catódica</vt:lpstr>
      <vt:lpstr>Sistema de Protección catódica</vt:lpstr>
      <vt:lpstr>Características del dispersor</vt:lpstr>
      <vt:lpstr>Desarrollo: perforación</vt:lpstr>
      <vt:lpstr>Desarrollo: perforación</vt:lpstr>
      <vt:lpstr>Desarrollo: perforación</vt:lpstr>
      <vt:lpstr>Desarrollo: Perforación</vt:lpstr>
      <vt:lpstr>Desarrollo: superficie</vt:lpstr>
      <vt:lpstr>Desarrollo: superficie</vt:lpstr>
      <vt:lpstr>Desarrollo: Equipos rectificadores</vt:lpstr>
      <vt:lpstr>Desarrollo: Equipos rectificadores</vt:lpstr>
      <vt:lpstr>Desarrollo: superficie</vt:lpstr>
      <vt:lpstr>Desarrollo: armado dispersor</vt:lpstr>
      <vt:lpstr>Desarrollo: armado dispersor</vt:lpstr>
      <vt:lpstr>Desarrollo</vt:lpstr>
      <vt:lpstr>Desarrollo</vt:lpstr>
      <vt:lpstr>Desarrollo</vt:lpstr>
      <vt:lpstr>Rediseño</vt:lpstr>
      <vt:lpstr>Rediseño</vt:lpstr>
      <vt:lpstr>Rediseño</vt:lpstr>
      <vt:lpstr>Rediseño</vt:lpstr>
      <vt:lpstr>Rediseño</vt:lpstr>
      <vt:lpstr>Rediseño</vt:lpstr>
      <vt:lpstr>Rediseño</vt:lpstr>
      <vt:lpstr>Rediseño</vt:lpstr>
      <vt:lpstr>Conclusiones </vt:lpstr>
      <vt:lpstr>Preguntas</vt:lpstr>
      <vt:lpstr>Les agradecen por su atención!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Ariel Sciuto</dc:creator>
  <cp:lastModifiedBy>Petromark 1N</cp:lastModifiedBy>
  <cp:revision>40</cp:revision>
  <dcterms:created xsi:type="dcterms:W3CDTF">2014-03-31T13:25:00Z</dcterms:created>
  <dcterms:modified xsi:type="dcterms:W3CDTF">2014-05-22T00:09:28Z</dcterms:modified>
</cp:coreProperties>
</file>