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0" r:id="rId2"/>
    <p:sldId id="257" r:id="rId3"/>
    <p:sldId id="271" r:id="rId4"/>
    <p:sldId id="262" r:id="rId5"/>
    <p:sldId id="263" r:id="rId6"/>
    <p:sldId id="260" r:id="rId7"/>
    <p:sldId id="258" r:id="rId8"/>
    <p:sldId id="275" r:id="rId9"/>
    <p:sldId id="276" r:id="rId10"/>
    <p:sldId id="277" r:id="rId11"/>
    <p:sldId id="264" r:id="rId12"/>
    <p:sldId id="274" r:id="rId13"/>
    <p:sldId id="265" r:id="rId14"/>
    <p:sldId id="266" r:id="rId15"/>
    <p:sldId id="267" r:id="rId16"/>
    <p:sldId id="273" r:id="rId17"/>
    <p:sldId id="268" r:id="rId18"/>
    <p:sldId id="269" r:id="rId19"/>
    <p:sldId id="272" r:id="rId20"/>
    <p:sldId id="261" r:id="rId2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74" d="100"/>
          <a:sy n="74" d="100"/>
        </p:scale>
        <p:origin x="-126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0D188-647E-44B4-A825-CBAC07AFBD01}" type="datetimeFigureOut">
              <a:rPr lang="en-US" smtClean="0"/>
              <a:t>5/20/2014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F998D-8208-4E56-8F8B-E096932C7E08}" type="slidenum">
              <a:rPr lang="en-US" smtClean="0"/>
              <a:t>‹Nº›</a:t>
            </a:fld>
            <a:endParaRPr lang="en-US"/>
          </a:p>
        </p:txBody>
      </p:sp>
    </p:spTree>
    <p:extLst>
      <p:ext uri="{BB962C8B-B14F-4D97-AF65-F5344CB8AC3E}">
        <p14:creationId xmlns:p14="http://schemas.microsoft.com/office/powerpoint/2010/main" val="340881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a:xfrm>
            <a:off x="1143000" y="685800"/>
            <a:ext cx="4572000" cy="3429000"/>
          </a:xfrm>
          <a:ln/>
        </p:spPr>
      </p:sp>
      <p:sp>
        <p:nvSpPr>
          <p:cNvPr id="20483" name="Espaço Reservado para Anotações 2"/>
          <p:cNvSpPr>
            <a:spLocks noGrp="1"/>
          </p:cNvSpPr>
          <p:nvPr>
            <p:ph type="body" idx="1"/>
          </p:nvPr>
        </p:nvSpPr>
        <p:spPr>
          <a:xfrm>
            <a:off x="685494" y="4342939"/>
            <a:ext cx="5487013" cy="4114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a:spcBef>
                <a:spcPct val="0"/>
              </a:spcBef>
            </a:pPr>
            <a:endParaRPr lang="en-US" smtClean="0"/>
          </a:p>
        </p:txBody>
      </p:sp>
      <p:sp>
        <p:nvSpPr>
          <p:cNvPr id="20484" name="Espaço Reservado para Número de Slide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990600">
              <a:defRPr sz="2400">
                <a:solidFill>
                  <a:schemeClr val="tx1"/>
                </a:solidFill>
                <a:latin typeface="Verdana" pitchFamily="34" charset="0"/>
                <a:ea typeface="MS PGothic" pitchFamily="34" charset="-128"/>
              </a:defRPr>
            </a:lvl1pPr>
            <a:lvl2pPr marL="742950" indent="-285750" defTabSz="990600">
              <a:defRPr sz="2400">
                <a:solidFill>
                  <a:schemeClr val="tx1"/>
                </a:solidFill>
                <a:latin typeface="Verdana" pitchFamily="34" charset="0"/>
                <a:ea typeface="MS PGothic" pitchFamily="34" charset="-128"/>
              </a:defRPr>
            </a:lvl2pPr>
            <a:lvl3pPr marL="1143000" indent="-228600" defTabSz="990600">
              <a:defRPr sz="2400">
                <a:solidFill>
                  <a:schemeClr val="tx1"/>
                </a:solidFill>
                <a:latin typeface="Verdana" pitchFamily="34" charset="0"/>
                <a:ea typeface="MS PGothic" pitchFamily="34" charset="-128"/>
              </a:defRPr>
            </a:lvl3pPr>
            <a:lvl4pPr marL="1600200" indent="-228600" defTabSz="990600">
              <a:defRPr sz="2400">
                <a:solidFill>
                  <a:schemeClr val="tx1"/>
                </a:solidFill>
                <a:latin typeface="Verdana" pitchFamily="34" charset="0"/>
                <a:ea typeface="MS PGothic" pitchFamily="34" charset="-128"/>
              </a:defRPr>
            </a:lvl4pPr>
            <a:lvl5pPr marL="2057400" indent="-228600" defTabSz="990600">
              <a:defRPr sz="2400">
                <a:solidFill>
                  <a:schemeClr val="tx1"/>
                </a:solidFill>
                <a:latin typeface="Verdana" pitchFamily="34" charset="0"/>
                <a:ea typeface="MS PGothic" pitchFamily="34" charset="-128"/>
              </a:defRPr>
            </a:lvl5pPr>
            <a:lvl6pPr marL="2514600" indent="-228600" defTabSz="990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defTabSz="990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defTabSz="990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defTabSz="990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r" eaLnBrk="1" hangingPunct="1">
              <a:spcBef>
                <a:spcPct val="0"/>
              </a:spcBef>
              <a:buClrTx/>
              <a:buSzTx/>
              <a:buFontTx/>
              <a:buNone/>
            </a:pPr>
            <a:fld id="{27A3C052-3849-417E-B381-951D5377D6F4}" type="slidenum">
              <a:rPr lang="en-GB" sz="1200">
                <a:latin typeface="Calibri" pitchFamily="34" charset="0"/>
              </a:rPr>
              <a:pPr algn="r" eaLnBrk="1" hangingPunct="1">
                <a:spcBef>
                  <a:spcPct val="0"/>
                </a:spcBef>
                <a:buClrTx/>
                <a:buSzTx/>
                <a:buFontTx/>
                <a:buNone/>
              </a:pPr>
              <a:t>20</a:t>
            </a:fld>
            <a:endParaRPr lang="en-GB"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54893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198550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412275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399382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311933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6" name="4 Marcador de pie de página"/>
          <p:cNvSpPr>
            <a:spLocks noGrp="1"/>
          </p:cNvSpPr>
          <p:nvPr>
            <p:ph type="ftr" sz="quarter" idx="11"/>
          </p:nvPr>
        </p:nvSpPr>
        <p:spPr/>
        <p:txBody>
          <a:bodyPr/>
          <a:lstStyle>
            <a:lvl1pPr>
              <a:defRPr/>
            </a:lvl1pPr>
          </a:lstStyle>
          <a:p>
            <a:endParaRPr lang="en-US"/>
          </a:p>
        </p:txBody>
      </p:sp>
      <p:sp>
        <p:nvSpPr>
          <p:cNvPr id="7"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157185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8" name="4 Marcador de pie de página"/>
          <p:cNvSpPr>
            <a:spLocks noGrp="1"/>
          </p:cNvSpPr>
          <p:nvPr>
            <p:ph type="ftr" sz="quarter" idx="11"/>
          </p:nvPr>
        </p:nvSpPr>
        <p:spPr/>
        <p:txBody>
          <a:bodyPr/>
          <a:lstStyle>
            <a:lvl1pPr>
              <a:defRPr/>
            </a:lvl1pPr>
          </a:lstStyle>
          <a:p>
            <a:endParaRPr lang="en-US"/>
          </a:p>
        </p:txBody>
      </p:sp>
      <p:sp>
        <p:nvSpPr>
          <p:cNvPr id="9"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425835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4" name="4 Marcador de pie de página"/>
          <p:cNvSpPr>
            <a:spLocks noGrp="1"/>
          </p:cNvSpPr>
          <p:nvPr>
            <p:ph type="ftr" sz="quarter" idx="11"/>
          </p:nvPr>
        </p:nvSpPr>
        <p:spPr/>
        <p:txBody>
          <a:bodyPr/>
          <a:lstStyle>
            <a:lvl1pPr>
              <a:defRPr/>
            </a:lvl1pPr>
          </a:lstStyle>
          <a:p>
            <a:endParaRPr lang="en-US"/>
          </a:p>
        </p:txBody>
      </p:sp>
      <p:sp>
        <p:nvSpPr>
          <p:cNvPr id="5"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410426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3" name="4 Marcador de pie de página"/>
          <p:cNvSpPr>
            <a:spLocks noGrp="1"/>
          </p:cNvSpPr>
          <p:nvPr>
            <p:ph type="ftr" sz="quarter" idx="11"/>
          </p:nvPr>
        </p:nvSpPr>
        <p:spPr/>
        <p:txBody>
          <a:bodyPr/>
          <a:lstStyle>
            <a:lvl1pPr>
              <a:defRPr/>
            </a:lvl1pPr>
          </a:lstStyle>
          <a:p>
            <a:endParaRPr lang="en-US"/>
          </a:p>
        </p:txBody>
      </p:sp>
      <p:sp>
        <p:nvSpPr>
          <p:cNvPr id="4"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53047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6" name="4 Marcador de pie de página"/>
          <p:cNvSpPr>
            <a:spLocks noGrp="1"/>
          </p:cNvSpPr>
          <p:nvPr>
            <p:ph type="ftr" sz="quarter" idx="11"/>
          </p:nvPr>
        </p:nvSpPr>
        <p:spPr/>
        <p:txBody>
          <a:bodyPr/>
          <a:lstStyle>
            <a:lvl1pPr>
              <a:defRPr/>
            </a:lvl1pPr>
          </a:lstStyle>
          <a:p>
            <a:endParaRPr lang="en-US"/>
          </a:p>
        </p:txBody>
      </p:sp>
      <p:sp>
        <p:nvSpPr>
          <p:cNvPr id="7"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90905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13467D52-2E21-4604-95AE-8824F4C24765}" type="datetimeFigureOut">
              <a:rPr lang="en-US" smtClean="0"/>
              <a:t>5/20/2014</a:t>
            </a:fld>
            <a:endParaRPr lang="en-US"/>
          </a:p>
        </p:txBody>
      </p:sp>
      <p:sp>
        <p:nvSpPr>
          <p:cNvPr id="6" name="4 Marcador de pie de página"/>
          <p:cNvSpPr>
            <a:spLocks noGrp="1"/>
          </p:cNvSpPr>
          <p:nvPr>
            <p:ph type="ftr" sz="quarter" idx="11"/>
          </p:nvPr>
        </p:nvSpPr>
        <p:spPr/>
        <p:txBody>
          <a:bodyPr/>
          <a:lstStyle>
            <a:lvl1pPr>
              <a:defRPr/>
            </a:lvl1pPr>
          </a:lstStyle>
          <a:p>
            <a:endParaRPr lang="en-US"/>
          </a:p>
        </p:txBody>
      </p:sp>
      <p:sp>
        <p:nvSpPr>
          <p:cNvPr id="7" name="5 Marcador de número de diapositiva"/>
          <p:cNvSpPr>
            <a:spLocks noGrp="1"/>
          </p:cNvSpPr>
          <p:nvPr>
            <p:ph type="sldNum" sz="quarter" idx="12"/>
          </p:nvPr>
        </p:nvSpPr>
        <p:spPr/>
        <p:txBody>
          <a:bodyPr/>
          <a:lstStyle>
            <a:lvl1pPr>
              <a:defRPr/>
            </a:lvl1pPr>
          </a:lstStyle>
          <a:p>
            <a:fld id="{D7CCACD2-EEA0-4A28-80CB-8C3FE7EAE207}" type="slidenum">
              <a:rPr lang="en-US" smtClean="0"/>
              <a:t>‹Nº›</a:t>
            </a:fld>
            <a:endParaRPr lang="en-US"/>
          </a:p>
        </p:txBody>
      </p:sp>
    </p:spTree>
    <p:extLst>
      <p:ext uri="{BB962C8B-B14F-4D97-AF65-F5344CB8AC3E}">
        <p14:creationId xmlns:p14="http://schemas.microsoft.com/office/powerpoint/2010/main" val="327336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13467D52-2E21-4604-95AE-8824F4C24765}" type="datetimeFigureOut">
              <a:rPr lang="en-US" smtClean="0"/>
              <a:t>5/20/2014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D7CCACD2-EEA0-4A28-80CB-8C3FE7EAE207}"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1 Título"/>
          <p:cNvSpPr>
            <a:spLocks noGrp="1"/>
          </p:cNvSpPr>
          <p:nvPr>
            <p:ph type="ctrTitle"/>
          </p:nvPr>
        </p:nvSpPr>
        <p:spPr>
          <a:xfrm>
            <a:off x="685800" y="2060848"/>
            <a:ext cx="7772400" cy="1470025"/>
          </a:xfrm>
        </p:spPr>
        <p:txBody>
          <a:bodyPr/>
          <a:lstStyle/>
          <a:p>
            <a:r>
              <a:rPr lang="en-US" sz="2800" b="1" cap="all" dirty="0" smtClean="0"/>
              <a:t>Herramienta ILI para ductos non-</a:t>
            </a:r>
            <a:r>
              <a:rPr lang="en-US" sz="2800" b="1" cap="all" dirty="0" err="1" smtClean="0"/>
              <a:t>piggables</a:t>
            </a:r>
            <a:endParaRPr lang="en-US" sz="2800" b="1" cap="all" dirty="0"/>
          </a:p>
        </p:txBody>
      </p:sp>
      <p:sp>
        <p:nvSpPr>
          <p:cNvPr id="5" name="2 Subtítulo"/>
          <p:cNvSpPr>
            <a:spLocks noGrp="1"/>
          </p:cNvSpPr>
          <p:nvPr>
            <p:ph type="subTitle" idx="1"/>
          </p:nvPr>
        </p:nvSpPr>
        <p:spPr>
          <a:xfrm>
            <a:off x="1043608" y="3861048"/>
            <a:ext cx="6944815" cy="1752600"/>
          </a:xfrm>
        </p:spPr>
        <p:txBody>
          <a:bodyPr/>
          <a:lstStyle/>
          <a:p>
            <a:r>
              <a:rPr lang="en-US" sz="2400" dirty="0" smtClean="0">
                <a:solidFill>
                  <a:schemeClr val="tx1"/>
                </a:solidFill>
              </a:rPr>
              <a:t>Paulo A. Martinez , Guilherme Góes, Erika Miyakoshi </a:t>
            </a:r>
          </a:p>
          <a:p>
            <a:endParaRPr lang="en-US" sz="2400" dirty="0" smtClean="0">
              <a:solidFill>
                <a:schemeClr val="tx1"/>
              </a:solidFill>
            </a:endParaRPr>
          </a:p>
          <a:p>
            <a:r>
              <a:rPr lang="en-US" sz="2400" dirty="0" smtClean="0">
                <a:solidFill>
                  <a:schemeClr val="tx1"/>
                </a:solidFill>
              </a:rPr>
              <a:t>A.Hak Servicios Industriales</a:t>
            </a:r>
            <a:endParaRPr lang="en-US" sz="2400" dirty="0">
              <a:solidFill>
                <a:schemeClr val="tx1"/>
              </a:solidFill>
            </a:endParaRPr>
          </a:p>
        </p:txBody>
      </p:sp>
    </p:spTree>
    <p:extLst>
      <p:ext uri="{BB962C8B-B14F-4D97-AF65-F5344CB8AC3E}">
        <p14:creationId xmlns:p14="http://schemas.microsoft.com/office/powerpoint/2010/main" val="114627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CaixaDeTexto 2"/>
          <p:cNvSpPr txBox="1">
            <a:spLocks noChangeArrowheads="1"/>
          </p:cNvSpPr>
          <p:nvPr/>
        </p:nvSpPr>
        <p:spPr bwMode="auto">
          <a:xfrm>
            <a:off x="234094" y="887547"/>
            <a:ext cx="82980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AR" dirty="0" smtClean="0"/>
              <a:t>Limitaciones de la herramienta</a:t>
            </a:r>
            <a:endParaRPr lang="es-AR" dirty="0"/>
          </a:p>
        </p:txBody>
      </p:sp>
      <p:sp>
        <p:nvSpPr>
          <p:cNvPr id="6" name="CaixaDeTexto 3"/>
          <p:cNvSpPr txBox="1">
            <a:spLocks noChangeArrowheads="1"/>
          </p:cNvSpPr>
          <p:nvPr/>
        </p:nvSpPr>
        <p:spPr bwMode="auto">
          <a:xfrm>
            <a:off x="211211" y="2083109"/>
            <a:ext cx="8721575"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0" algn="ctr" fontAlgn="base">
              <a:spcBef>
                <a:spcPct val="20000"/>
              </a:spcBef>
              <a:spcAft>
                <a:spcPct val="0"/>
              </a:spcAft>
              <a:buFont typeface="Arial" charset="0"/>
              <a:buNone/>
              <a:defRPr sz="2000"/>
            </a:lvl1pPr>
            <a:lvl2pPr indent="0" algn="ctr" fontAlgn="base">
              <a:spcBef>
                <a:spcPct val="20000"/>
              </a:spcBef>
              <a:spcAft>
                <a:spcPct val="0"/>
              </a:spcAft>
              <a:buFont typeface="Arial" charset="0"/>
              <a:buNone/>
              <a:defRPr sz="2800">
                <a:solidFill>
                  <a:schemeClr val="tx1">
                    <a:tint val="75000"/>
                  </a:schemeClr>
                </a:solidFill>
              </a:defRPr>
            </a:lvl2pPr>
            <a:lvl3pPr indent="0" algn="ctr" fontAlgn="base">
              <a:spcBef>
                <a:spcPct val="20000"/>
              </a:spcBef>
              <a:spcAft>
                <a:spcPct val="0"/>
              </a:spcAft>
              <a:buFont typeface="Arial" charset="0"/>
              <a:buNone/>
              <a:defRPr sz="2400">
                <a:solidFill>
                  <a:schemeClr val="tx1">
                    <a:tint val="75000"/>
                  </a:schemeClr>
                </a:solidFill>
              </a:defRPr>
            </a:lvl3pPr>
            <a:lvl4pPr indent="0" algn="ctr" fontAlgn="base">
              <a:spcBef>
                <a:spcPct val="20000"/>
              </a:spcBef>
              <a:spcAft>
                <a:spcPct val="0"/>
              </a:spcAft>
              <a:buFont typeface="Arial" charset="0"/>
              <a:buNone/>
              <a:defRPr sz="2000">
                <a:solidFill>
                  <a:schemeClr val="tx1">
                    <a:tint val="75000"/>
                  </a:schemeClr>
                </a:solidFill>
              </a:defRPr>
            </a:lvl4pPr>
            <a:lvl5pPr indent="0" algn="ctr" fontAlgn="base">
              <a:spcBef>
                <a:spcPct val="20000"/>
              </a:spcBef>
              <a:spcAft>
                <a:spcPct val="0"/>
              </a:spcAft>
              <a:buFont typeface="Arial"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marL="342900" indent="-342900" algn="l">
              <a:spcBef>
                <a:spcPts val="0"/>
              </a:spcBef>
              <a:buFont typeface="Arial" pitchFamily="34" charset="0"/>
              <a:buChar char="•"/>
            </a:pPr>
            <a:r>
              <a:rPr lang="es-AR" sz="1800" dirty="0" smtClean="0"/>
              <a:t>Se requiere de un medio líquido para la transmisión del pulso de ultrasonido</a:t>
            </a:r>
          </a:p>
          <a:p>
            <a:pPr marL="457200" lvl="2" algn="l">
              <a:spcBef>
                <a:spcPts val="0"/>
              </a:spcBef>
            </a:pPr>
            <a:r>
              <a:rPr lang="es-AR" sz="1800" dirty="0" smtClean="0">
                <a:solidFill>
                  <a:schemeClr val="tx1"/>
                </a:solidFill>
              </a:rPr>
              <a:t>Normalmente se utiliza agua, pero también se ha logrado realizar inspecciones con productos tales como crudo, kerosene y nafta</a:t>
            </a:r>
            <a:r>
              <a:rPr lang="es-AR" sz="1800" dirty="0" smtClean="0"/>
              <a:t>.</a:t>
            </a:r>
          </a:p>
          <a:p>
            <a:pPr marL="457200" lvl="2" algn="l">
              <a:spcBef>
                <a:spcPts val="0"/>
              </a:spcBef>
            </a:pPr>
            <a:endParaRPr lang="es-AR" sz="1800" dirty="0" smtClean="0"/>
          </a:p>
          <a:p>
            <a:pPr marL="342900" indent="-342900" algn="l">
              <a:spcBef>
                <a:spcPts val="0"/>
              </a:spcBef>
              <a:buFont typeface="Arial" pitchFamily="34" charset="0"/>
              <a:buChar char="•"/>
            </a:pPr>
            <a:r>
              <a:rPr lang="es-AR" sz="1800" dirty="0" smtClean="0"/>
              <a:t>Debido al diseño mecánico del modulo de medición (transductor con espejo giratorio) la captura de datos en los codos es limitada debido a la desalineación. Se puede cubrir un rango de 10 a 100 % dependiendo del diámetro y el radio de curvatura.</a:t>
            </a:r>
          </a:p>
          <a:p>
            <a:pPr marL="342900" indent="-342900" algn="l">
              <a:spcBef>
                <a:spcPts val="0"/>
              </a:spcBef>
              <a:buFont typeface="Arial" pitchFamily="34" charset="0"/>
              <a:buChar char="•"/>
            </a:pPr>
            <a:r>
              <a:rPr lang="es-AR" sz="1800" dirty="0" smtClean="0"/>
              <a:t>Todas las herramientas de medición por ultrasonido tienen problemas con la dispersión del pulso debido a la presencia de suciedad y gases. Por lo tanto requiere de una buena limpieza previa y que el ducto esté completamente lleno para obtener los resultados óptimos de la inspección.</a:t>
            </a:r>
          </a:p>
          <a:p>
            <a:pPr marL="342900" indent="-342900" algn="l">
              <a:spcBef>
                <a:spcPts val="0"/>
              </a:spcBef>
              <a:buFont typeface="Arial" pitchFamily="34" charset="0"/>
              <a:buChar char="•"/>
            </a:pPr>
            <a:r>
              <a:rPr lang="es-AR" sz="1800" dirty="0" smtClean="0"/>
              <a:t>Está limitada la distancia debido al largo de la fibra óptica. Dependiendo del diámetro la longitud máxima es de 12 km, sin embargo se han realizado inspecciones de hasta 30 km por pedidos especiales.</a:t>
            </a:r>
          </a:p>
          <a:p>
            <a:pPr marL="342900" indent="-342900" algn="l">
              <a:spcBef>
                <a:spcPts val="0"/>
              </a:spcBef>
              <a:buFont typeface="Arial" pitchFamily="34" charset="0"/>
              <a:buChar char="•"/>
            </a:pPr>
            <a:r>
              <a:rPr lang="es-AR" sz="1800" dirty="0" smtClean="0"/>
              <a:t>Debido al diseño con el espejo, la velocidad de inspección es relativamente baja, de 200 a 1000 m/h dependiendo del diámetro y la cobertura requerida.</a:t>
            </a:r>
          </a:p>
          <a:p>
            <a:pPr marL="342900" indent="-342900" algn="l">
              <a:spcBef>
                <a:spcPts val="0"/>
              </a:spcBef>
              <a:buFont typeface="Arial" pitchFamily="34" charset="0"/>
              <a:buChar char="•"/>
            </a:pPr>
            <a:endParaRPr lang="es-AR" sz="1800" dirty="0" smtClean="0"/>
          </a:p>
        </p:txBody>
      </p:sp>
      <p:sp>
        <p:nvSpPr>
          <p:cNvPr id="2" name="1 Rectángulo"/>
          <p:cNvSpPr/>
          <p:nvPr/>
        </p:nvSpPr>
        <p:spPr>
          <a:xfrm>
            <a:off x="243371" y="1412776"/>
            <a:ext cx="8288744" cy="646331"/>
          </a:xfrm>
          <a:prstGeom prst="rect">
            <a:avLst/>
          </a:prstGeom>
        </p:spPr>
        <p:txBody>
          <a:bodyPr wrap="square">
            <a:spAutoFit/>
          </a:bodyPr>
          <a:lstStyle/>
          <a:p>
            <a:r>
              <a:rPr lang="pt-BR" dirty="0" smtClean="0"/>
              <a:t>La </a:t>
            </a:r>
            <a:r>
              <a:rPr lang="pt-BR" dirty="0" err="1" smtClean="0"/>
              <a:t>herramienta</a:t>
            </a:r>
            <a:r>
              <a:rPr lang="pt-BR" dirty="0" smtClean="0"/>
              <a:t> permite </a:t>
            </a:r>
            <a:r>
              <a:rPr lang="pt-BR" dirty="0" err="1" smtClean="0"/>
              <a:t>inspeccion</a:t>
            </a:r>
            <a:r>
              <a:rPr lang="pt-BR" dirty="0" err="1" smtClean="0"/>
              <a:t>ar</a:t>
            </a:r>
            <a:r>
              <a:rPr lang="pt-BR" dirty="0" smtClean="0"/>
              <a:t> </a:t>
            </a:r>
            <a:r>
              <a:rPr lang="pt-BR" dirty="0" err="1" smtClean="0"/>
              <a:t>tramos</a:t>
            </a:r>
            <a:r>
              <a:rPr lang="pt-BR" dirty="0" smtClean="0"/>
              <a:t> relativamente </a:t>
            </a:r>
            <a:r>
              <a:rPr lang="pt-BR" dirty="0" err="1" smtClean="0"/>
              <a:t>cortos</a:t>
            </a:r>
            <a:r>
              <a:rPr lang="pt-BR" dirty="0" smtClean="0"/>
              <a:t> de ductos que en general se </a:t>
            </a:r>
            <a:r>
              <a:rPr lang="pt-BR" dirty="0" err="1" smtClean="0"/>
              <a:t>denominan</a:t>
            </a:r>
            <a:r>
              <a:rPr lang="pt-BR" dirty="0" smtClean="0"/>
              <a:t> no </a:t>
            </a:r>
            <a:r>
              <a:rPr lang="pt-BR" dirty="0" err="1" smtClean="0"/>
              <a:t>piggables</a:t>
            </a:r>
            <a:r>
              <a:rPr lang="pt-BR" dirty="0" smtClean="0"/>
              <a:t>.</a:t>
            </a:r>
            <a:endParaRPr lang="pt-BR" dirty="0"/>
          </a:p>
        </p:txBody>
      </p:sp>
    </p:spTree>
    <p:extLst>
      <p:ext uri="{BB962C8B-B14F-4D97-AF65-F5344CB8AC3E}">
        <p14:creationId xmlns:p14="http://schemas.microsoft.com/office/powerpoint/2010/main" val="391862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68312" y="1196752"/>
            <a:ext cx="7704137" cy="769441"/>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CO" dirty="0" smtClean="0"/>
              <a:t>Adaptación </a:t>
            </a:r>
            <a:r>
              <a:rPr lang="es-CO" dirty="0" smtClean="0"/>
              <a:t>para la instalación de las trampas de lanzamiento  y recepción</a:t>
            </a:r>
            <a:endParaRPr lang="en-GB" dirty="0"/>
          </a:p>
        </p:txBody>
      </p:sp>
      <p:pic>
        <p:nvPicPr>
          <p:cNvPr id="12292" name="Picture 5" descr="C:\Users\USER\Desktop\fotos\IMG_1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420888"/>
            <a:ext cx="4337633"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CaixaDeTexto 1"/>
          <p:cNvSpPr txBox="1">
            <a:spLocks noChangeArrowheads="1"/>
          </p:cNvSpPr>
          <p:nvPr/>
        </p:nvSpPr>
        <p:spPr bwMode="auto">
          <a:xfrm>
            <a:off x="2438645" y="6237312"/>
            <a:ext cx="2338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2000" dirty="0" smtClean="0">
                <a:latin typeface="Calibri" pitchFamily="34" charset="0"/>
                <a:cs typeface="Calibri" pitchFamily="34" charset="0"/>
              </a:rPr>
              <a:t>Lanzamiento</a:t>
            </a:r>
            <a:endParaRPr lang="pt-BR" sz="2000" dirty="0">
              <a:latin typeface="Calibri" pitchFamily="34" charset="0"/>
              <a:cs typeface="Calibri" pitchFamily="34" charset="0"/>
            </a:endParaRPr>
          </a:p>
        </p:txBody>
      </p:sp>
      <p:pic>
        <p:nvPicPr>
          <p:cNvPr id="8"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8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19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95" t="-300" r="30263" b="300"/>
          <a:stretch/>
        </p:blipFill>
        <p:spPr bwMode="auto">
          <a:xfrm>
            <a:off x="440131" y="3861048"/>
            <a:ext cx="3132013" cy="192874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131" y="2067475"/>
            <a:ext cx="3167584" cy="165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49835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68312" y="1196752"/>
            <a:ext cx="7704137" cy="769441"/>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CO" dirty="0" smtClean="0"/>
              <a:t>Adaptación </a:t>
            </a:r>
            <a:r>
              <a:rPr lang="es-CO" dirty="0" smtClean="0"/>
              <a:t>para la instalación de las trampas de lanzamiento  y recepción</a:t>
            </a:r>
            <a:endParaRPr lang="en-GB" dirty="0"/>
          </a:p>
        </p:txBody>
      </p:sp>
      <p:pic>
        <p:nvPicPr>
          <p:cNvPr id="12293" name="Picture 6" descr="C:\Users\USER\Desktop\fotos\DSC01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299" y="2455034"/>
            <a:ext cx="4082930" cy="306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aixaDeTexto 7"/>
          <p:cNvSpPr txBox="1">
            <a:spLocks noChangeArrowheads="1"/>
          </p:cNvSpPr>
          <p:nvPr/>
        </p:nvSpPr>
        <p:spPr bwMode="auto">
          <a:xfrm>
            <a:off x="3546338" y="5869134"/>
            <a:ext cx="1457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2000" b="1" dirty="0" smtClean="0">
                <a:latin typeface="Calibri" pitchFamily="34" charset="0"/>
                <a:cs typeface="Calibri" pitchFamily="34" charset="0"/>
              </a:rPr>
              <a:t>Recepción</a:t>
            </a:r>
            <a:endParaRPr lang="pt-BR" sz="2000" b="1" dirty="0">
              <a:latin typeface="Calibri" pitchFamily="34" charset="0"/>
              <a:cs typeface="Calibri" pitchFamily="34" charset="0"/>
            </a:endParaRPr>
          </a:p>
        </p:txBody>
      </p:sp>
      <p:pic>
        <p:nvPicPr>
          <p:cNvPr id="8"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8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488016"/>
            <a:ext cx="4036763" cy="302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3377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400050" y="1700213"/>
            <a:ext cx="8280400" cy="3508653"/>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endParaRPr lang="es-CO" dirty="0"/>
          </a:p>
          <a:p>
            <a:pPr marL="457200" indent="-457200" algn="l">
              <a:buFont typeface="+mj-lt"/>
              <a:buAutoNum type="arabicPeriod"/>
            </a:pPr>
            <a:r>
              <a:rPr lang="en-GB" sz="2000" b="0" dirty="0" smtClean="0"/>
              <a:t>El </a:t>
            </a:r>
            <a:r>
              <a:rPr lang="en-GB" sz="2000" b="0" dirty="0"/>
              <a:t>ducto fue llenado con </a:t>
            </a:r>
            <a:r>
              <a:rPr lang="en-GB" sz="2000" b="0" dirty="0" smtClean="0"/>
              <a:t>agua</a:t>
            </a:r>
            <a:endParaRPr lang="en-GB" sz="2000" b="0" dirty="0"/>
          </a:p>
          <a:p>
            <a:pPr marL="457200" indent="-457200" algn="l">
              <a:buFont typeface="+mj-lt"/>
              <a:buAutoNum type="arabicPeriod"/>
            </a:pPr>
            <a:r>
              <a:rPr lang="es-CO" sz="2000" b="0" dirty="0"/>
              <a:t>En la salida </a:t>
            </a:r>
            <a:r>
              <a:rPr lang="es-CO" sz="2000" b="0" dirty="0" smtClean="0"/>
              <a:t>de la trampa de recepción se instaló un </a:t>
            </a:r>
            <a:r>
              <a:rPr lang="es-CO" sz="2000" b="0" dirty="0"/>
              <a:t>tanque de recolección de agua sucia proveniente de las corridas de limpieza e </a:t>
            </a:r>
            <a:r>
              <a:rPr lang="es-CO" sz="2000" b="0" dirty="0" smtClean="0"/>
              <a:t>inspección,</a:t>
            </a:r>
            <a:endParaRPr lang="en-GB" sz="2000" b="0" dirty="0"/>
          </a:p>
          <a:p>
            <a:pPr marL="457200" indent="-457200" algn="l">
              <a:buFont typeface="+mj-lt"/>
              <a:buAutoNum type="arabicPeriod"/>
            </a:pPr>
            <a:r>
              <a:rPr lang="es-CO" sz="2000" b="0" dirty="0"/>
              <a:t>Los procedimientos de limpieza del ducto fueron iniciados con el lanzamiento de una serie de pigs de limpieza;</a:t>
            </a:r>
            <a:endParaRPr lang="pt-BR" sz="2000" b="0" dirty="0"/>
          </a:p>
          <a:p>
            <a:pPr marL="457200" indent="-457200" algn="l">
              <a:buFont typeface="+mj-lt"/>
              <a:buAutoNum type="arabicPeriod"/>
            </a:pPr>
            <a:r>
              <a:rPr lang="es-CO" sz="2000" b="0" dirty="0"/>
              <a:t>Un pig </a:t>
            </a:r>
            <a:r>
              <a:rPr lang="es-CO" sz="2000" b="0" dirty="0" smtClean="0"/>
              <a:t>de calibración fue </a:t>
            </a:r>
            <a:r>
              <a:rPr lang="es-CO" sz="2000" b="0" dirty="0"/>
              <a:t>lanzado y recibido sin ningún contratiempo y sin </a:t>
            </a:r>
            <a:r>
              <a:rPr lang="es-CO" sz="2000" b="0" dirty="0" smtClean="0"/>
              <a:t>daño,</a:t>
            </a:r>
            <a:endParaRPr lang="es-CO" sz="2000" b="0" dirty="0"/>
          </a:p>
          <a:p>
            <a:pPr marL="457200" indent="-457200" algn="l">
              <a:buFont typeface="+mj-lt"/>
              <a:buAutoNum type="arabicPeriod"/>
            </a:pPr>
            <a:r>
              <a:rPr lang="es-CO" sz="2000" b="0" dirty="0"/>
              <a:t>La corrida de la herramienta de inspección UT llegó </a:t>
            </a:r>
            <a:r>
              <a:rPr lang="es-CO" sz="2000" b="0" dirty="0" smtClean="0"/>
              <a:t>a la trampa de recepción luego de 36 minutos de su lanzamiento </a:t>
            </a:r>
            <a:r>
              <a:rPr lang="es-CO" sz="2000" b="0" dirty="0"/>
              <a:t>finalizando con éxito la inspección del ducto.</a:t>
            </a:r>
            <a:endParaRPr lang="en-GB" sz="2000" b="0" dirty="0"/>
          </a:p>
        </p:txBody>
      </p:sp>
      <p:pic>
        <p:nvPicPr>
          <p:cNvPr id="4"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3059930" y="1052736"/>
            <a:ext cx="2883675" cy="430887"/>
          </a:xfrm>
          <a:prstGeom prst="rect">
            <a:avLst/>
          </a:prstGeom>
        </p:spPr>
        <p:txBody>
          <a:bodyPr wrap="none">
            <a:spAutoFit/>
          </a:bodyPr>
          <a:lstStyle/>
          <a:p>
            <a:pPr algn="ctr"/>
            <a:r>
              <a:rPr lang="es-CO" sz="2200" b="1" dirty="0">
                <a:ea typeface="MS PGothic" pitchFamily="34" charset="-128"/>
              </a:rPr>
              <a:t>Etapas de la inspección</a:t>
            </a:r>
          </a:p>
        </p:txBody>
      </p:sp>
    </p:spTree>
    <p:extLst>
      <p:ext uri="{BB962C8B-B14F-4D97-AF65-F5344CB8AC3E}">
        <p14:creationId xmlns:p14="http://schemas.microsoft.com/office/powerpoint/2010/main" val="37544726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3" descr="C:\Users\USER\Desktop\fotos\IMG_15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8878"/>
            <a:ext cx="33147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C:\Users\USER\Desktop\fotos\IMG_15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931" y="1833316"/>
            <a:ext cx="3389313"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Users\USER\Desktop\fotos\IMG_1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962199"/>
            <a:ext cx="227806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CaixaDeTexto 1"/>
          <p:cNvSpPr txBox="1">
            <a:spLocks noChangeArrowheads="1"/>
          </p:cNvSpPr>
          <p:nvPr/>
        </p:nvSpPr>
        <p:spPr bwMode="auto">
          <a:xfrm>
            <a:off x="971600" y="4448488"/>
            <a:ext cx="1206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800" dirty="0" err="1"/>
              <a:t>Limpieza</a:t>
            </a:r>
            <a:endParaRPr lang="pt-BR" sz="1800" dirty="0"/>
          </a:p>
        </p:txBody>
      </p:sp>
      <p:sp>
        <p:nvSpPr>
          <p:cNvPr id="14344" name="CaixaDeTexto 7"/>
          <p:cNvSpPr txBox="1">
            <a:spLocks noChangeArrowheads="1"/>
          </p:cNvSpPr>
          <p:nvPr/>
        </p:nvSpPr>
        <p:spPr bwMode="auto">
          <a:xfrm>
            <a:off x="6732587" y="4428093"/>
            <a:ext cx="14582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800" dirty="0" err="1" smtClean="0"/>
              <a:t>Calibración</a:t>
            </a:r>
            <a:endParaRPr lang="pt-BR" sz="1800" dirty="0"/>
          </a:p>
        </p:txBody>
      </p:sp>
      <p:sp>
        <p:nvSpPr>
          <p:cNvPr id="14345" name="CaixaDeTexto 8"/>
          <p:cNvSpPr txBox="1">
            <a:spLocks noChangeArrowheads="1"/>
          </p:cNvSpPr>
          <p:nvPr/>
        </p:nvSpPr>
        <p:spPr bwMode="auto">
          <a:xfrm>
            <a:off x="5358462" y="5661248"/>
            <a:ext cx="1420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800" dirty="0" err="1"/>
              <a:t>Inspección</a:t>
            </a:r>
            <a:endParaRPr lang="pt-BR" sz="1800" dirty="0"/>
          </a:p>
        </p:txBody>
      </p:sp>
      <p:pic>
        <p:nvPicPr>
          <p:cNvPr id="10" name="3 Imagen" descr="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10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2908080" y="1124743"/>
            <a:ext cx="2883674" cy="430887"/>
          </a:xfrm>
          <a:prstGeom prst="rect">
            <a:avLst/>
          </a:prstGeom>
        </p:spPr>
        <p:txBody>
          <a:bodyPr wrap="none">
            <a:spAutoFit/>
          </a:bodyPr>
          <a:lstStyle/>
          <a:p>
            <a:pPr algn="ctr"/>
            <a:r>
              <a:rPr lang="en-US" sz="2200" b="1" dirty="0" err="1">
                <a:ea typeface="MS PGothic" pitchFamily="34" charset="-128"/>
              </a:rPr>
              <a:t>Etapas</a:t>
            </a:r>
            <a:r>
              <a:rPr lang="en-US" sz="2200" b="1" dirty="0">
                <a:ea typeface="MS PGothic" pitchFamily="34" charset="-128"/>
              </a:rPr>
              <a:t> de la </a:t>
            </a:r>
            <a:r>
              <a:rPr lang="en-US" sz="2200" b="1" dirty="0" err="1">
                <a:ea typeface="MS PGothic" pitchFamily="34" charset="-128"/>
              </a:rPr>
              <a:t>inspección</a:t>
            </a:r>
            <a:endParaRPr lang="en-US" sz="2200" b="1" dirty="0">
              <a:ea typeface="MS PGothic" pitchFamily="34" charset="-128"/>
            </a:endParaRPr>
          </a:p>
        </p:txBody>
      </p:sp>
    </p:spTree>
    <p:extLst>
      <p:ext uri="{BB962C8B-B14F-4D97-AF65-F5344CB8AC3E}">
        <p14:creationId xmlns:p14="http://schemas.microsoft.com/office/powerpoint/2010/main" val="7527196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592563" y="980728"/>
            <a:ext cx="7559675" cy="33855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ctr">
              <a:buFont typeface="Wingdings" pitchFamily="2" charset="2"/>
              <a:buNone/>
            </a:pPr>
            <a:r>
              <a:rPr lang="es-AR" sz="1600" b="1" dirty="0" smtClean="0"/>
              <a:t>Resultados</a:t>
            </a:r>
            <a:endParaRPr lang="es-AR" sz="1600" b="1"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857" y="2204864"/>
            <a:ext cx="5168616" cy="405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tângulo 1"/>
          <p:cNvSpPr>
            <a:spLocks noChangeArrowheads="1"/>
          </p:cNvSpPr>
          <p:nvPr/>
        </p:nvSpPr>
        <p:spPr bwMode="auto">
          <a:xfrm>
            <a:off x="147206" y="2659394"/>
            <a:ext cx="185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None/>
            </a:pPr>
            <a:r>
              <a:rPr lang="en-US" sz="1400" dirty="0"/>
              <a:t>Corrosion </a:t>
            </a:r>
            <a:r>
              <a:rPr lang="en-US" sz="1400" dirty="0" err="1"/>
              <a:t>externa</a:t>
            </a:r>
            <a:endParaRPr lang="pt-BR" sz="1400" dirty="0"/>
          </a:p>
        </p:txBody>
      </p:sp>
      <p:cxnSp>
        <p:nvCxnSpPr>
          <p:cNvPr id="15366" name="Conector de seta reta 4"/>
          <p:cNvCxnSpPr>
            <a:cxnSpLocks noChangeShapeType="1"/>
          </p:cNvCxnSpPr>
          <p:nvPr/>
        </p:nvCxnSpPr>
        <p:spPr bwMode="auto">
          <a:xfrm>
            <a:off x="1667658" y="2845688"/>
            <a:ext cx="72072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367" name="CaixaDeTexto 1"/>
          <p:cNvSpPr txBox="1">
            <a:spLocks noChangeArrowheads="1"/>
          </p:cNvSpPr>
          <p:nvPr/>
        </p:nvSpPr>
        <p:spPr bwMode="auto">
          <a:xfrm>
            <a:off x="315119" y="5529866"/>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200" dirty="0"/>
              <a:t>a-scan</a:t>
            </a:r>
            <a:endParaRPr lang="pt-BR" sz="1200" dirty="0"/>
          </a:p>
        </p:txBody>
      </p:sp>
      <p:sp>
        <p:nvSpPr>
          <p:cNvPr id="15368" name="CaixaDeTexto 7"/>
          <p:cNvSpPr txBox="1">
            <a:spLocks noChangeArrowheads="1"/>
          </p:cNvSpPr>
          <p:nvPr/>
        </p:nvSpPr>
        <p:spPr bwMode="auto">
          <a:xfrm>
            <a:off x="240496" y="3738182"/>
            <a:ext cx="68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200" dirty="0"/>
              <a:t>c-scan</a:t>
            </a:r>
            <a:endParaRPr lang="pt-BR" sz="1200" dirty="0"/>
          </a:p>
        </p:txBody>
      </p:sp>
      <p:sp>
        <p:nvSpPr>
          <p:cNvPr id="15369" name="CaixaDeTexto 8"/>
          <p:cNvSpPr txBox="1">
            <a:spLocks noChangeArrowheads="1"/>
          </p:cNvSpPr>
          <p:nvPr/>
        </p:nvSpPr>
        <p:spPr bwMode="auto">
          <a:xfrm>
            <a:off x="7499349" y="2427239"/>
            <a:ext cx="1573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200" dirty="0" err="1"/>
              <a:t>Indicación</a:t>
            </a:r>
            <a:r>
              <a:rPr lang="en-US" sz="1200" dirty="0"/>
              <a:t> </a:t>
            </a:r>
            <a:r>
              <a:rPr lang="en-US" sz="1200" dirty="0" err="1"/>
              <a:t>interna</a:t>
            </a:r>
            <a:endParaRPr lang="pt-BR" sz="1200" dirty="0"/>
          </a:p>
        </p:txBody>
      </p:sp>
      <p:sp>
        <p:nvSpPr>
          <p:cNvPr id="15370" name="CaixaDeTexto 9"/>
          <p:cNvSpPr txBox="1">
            <a:spLocks noChangeArrowheads="1"/>
          </p:cNvSpPr>
          <p:nvPr/>
        </p:nvSpPr>
        <p:spPr bwMode="auto">
          <a:xfrm>
            <a:off x="7487141" y="3471102"/>
            <a:ext cx="1616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200"/>
              <a:t>Indicación externa</a:t>
            </a:r>
            <a:endParaRPr lang="pt-BR" sz="1200"/>
          </a:p>
        </p:txBody>
      </p:sp>
      <p:sp>
        <p:nvSpPr>
          <p:cNvPr id="15371" name="CaixaDeTexto 10"/>
          <p:cNvSpPr txBox="1">
            <a:spLocks noChangeArrowheads="1"/>
          </p:cNvSpPr>
          <p:nvPr/>
        </p:nvSpPr>
        <p:spPr bwMode="auto">
          <a:xfrm>
            <a:off x="7354887" y="4509117"/>
            <a:ext cx="1717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n-US" sz="1200" dirty="0" err="1"/>
              <a:t>Indicación</a:t>
            </a:r>
            <a:r>
              <a:rPr lang="en-US" sz="1200" dirty="0"/>
              <a:t> </a:t>
            </a:r>
            <a:r>
              <a:rPr lang="en-US" sz="1200" dirty="0" err="1"/>
              <a:t>geométrica</a:t>
            </a:r>
            <a:endParaRPr lang="pt-BR" sz="1200" dirty="0"/>
          </a:p>
        </p:txBody>
      </p:sp>
      <p:cxnSp>
        <p:nvCxnSpPr>
          <p:cNvPr id="4" name="Conector de seta reta 3"/>
          <p:cNvCxnSpPr/>
          <p:nvPr/>
        </p:nvCxnSpPr>
        <p:spPr bwMode="auto">
          <a:xfrm flipH="1">
            <a:off x="6705992" y="4645012"/>
            <a:ext cx="508400" cy="0"/>
          </a:xfrm>
          <a:prstGeom prst="straightConnector1">
            <a:avLst/>
          </a:prstGeom>
          <a:ln w="15875">
            <a:headEnd type="none" w="med" len="med"/>
            <a:tailEnd type="arrow"/>
          </a:ln>
        </p:spPr>
        <p:style>
          <a:lnRef idx="1">
            <a:schemeClr val="dk1"/>
          </a:lnRef>
          <a:fillRef idx="0">
            <a:schemeClr val="dk1"/>
          </a:fillRef>
          <a:effectRef idx="0">
            <a:schemeClr val="dk1"/>
          </a:effectRef>
          <a:fontRef idx="minor">
            <a:schemeClr val="tx1"/>
          </a:fontRef>
        </p:style>
      </p:cxnSp>
      <p:cxnSp>
        <p:nvCxnSpPr>
          <p:cNvPr id="14" name="Conector de seta reta 13"/>
          <p:cNvCxnSpPr/>
          <p:nvPr/>
        </p:nvCxnSpPr>
        <p:spPr bwMode="auto">
          <a:xfrm flipH="1">
            <a:off x="7073898" y="3610008"/>
            <a:ext cx="280989" cy="0"/>
          </a:xfrm>
          <a:prstGeom prst="straightConnector1">
            <a:avLst/>
          </a:prstGeom>
          <a:ln w="15875">
            <a:headEnd type="none" w="med" len="med"/>
            <a:tailEnd type="arrow"/>
          </a:ln>
        </p:spPr>
        <p:style>
          <a:lnRef idx="1">
            <a:schemeClr val="dk1"/>
          </a:lnRef>
          <a:fillRef idx="0">
            <a:schemeClr val="dk1"/>
          </a:fillRef>
          <a:effectRef idx="0">
            <a:schemeClr val="dk1"/>
          </a:effectRef>
          <a:fontRef idx="minor">
            <a:schemeClr val="tx1"/>
          </a:fontRef>
        </p:style>
      </p:cxnSp>
      <p:cxnSp>
        <p:nvCxnSpPr>
          <p:cNvPr id="15" name="Conector de seta reta 14"/>
          <p:cNvCxnSpPr/>
          <p:nvPr/>
        </p:nvCxnSpPr>
        <p:spPr bwMode="auto">
          <a:xfrm flipH="1">
            <a:off x="7073899" y="2589164"/>
            <a:ext cx="280989" cy="0"/>
          </a:xfrm>
          <a:prstGeom prst="straightConnector1">
            <a:avLst/>
          </a:prstGeom>
          <a:ln w="15875">
            <a:headEnd type="none" w="med" len="med"/>
            <a:tailEnd type="arrow"/>
          </a:ln>
        </p:spPr>
        <p:style>
          <a:lnRef idx="1">
            <a:schemeClr val="dk1"/>
          </a:lnRef>
          <a:fillRef idx="0">
            <a:schemeClr val="dk1"/>
          </a:fillRef>
          <a:effectRef idx="0">
            <a:schemeClr val="dk1"/>
          </a:effectRef>
          <a:fontRef idx="minor">
            <a:schemeClr val="tx1"/>
          </a:fontRef>
        </p:style>
      </p:cxnSp>
      <p:cxnSp>
        <p:nvCxnSpPr>
          <p:cNvPr id="15375" name="Conector de seta reta 4"/>
          <p:cNvCxnSpPr>
            <a:cxnSpLocks noChangeShapeType="1"/>
          </p:cNvCxnSpPr>
          <p:nvPr/>
        </p:nvCxnSpPr>
        <p:spPr bwMode="auto">
          <a:xfrm>
            <a:off x="1015207" y="5663216"/>
            <a:ext cx="72072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6" name="Conector de seta reta 4"/>
          <p:cNvCxnSpPr>
            <a:cxnSpLocks noChangeShapeType="1"/>
          </p:cNvCxnSpPr>
          <p:nvPr/>
        </p:nvCxnSpPr>
        <p:spPr bwMode="auto">
          <a:xfrm>
            <a:off x="946933" y="3900107"/>
            <a:ext cx="72072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7"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17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75298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146750"/>
            <a:ext cx="3385326" cy="34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CaixaDeTexto 2"/>
          <p:cNvSpPr txBox="1">
            <a:spLocks noChangeArrowheads="1"/>
          </p:cNvSpPr>
          <p:nvPr/>
        </p:nvSpPr>
        <p:spPr bwMode="auto">
          <a:xfrm>
            <a:off x="228605" y="936996"/>
            <a:ext cx="8207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ctr">
              <a:buFont typeface="Wingdings" pitchFamily="2" charset="2"/>
              <a:buNone/>
            </a:pPr>
            <a:r>
              <a:rPr lang="es-AR" sz="2200" b="1" dirty="0" smtClean="0">
                <a:latin typeface="+mn-lt"/>
              </a:rPr>
              <a:t>Evaluación de resultados</a:t>
            </a:r>
            <a:endParaRPr lang="es-AR" sz="2200" b="1" dirty="0">
              <a:latin typeface="+mn-lt"/>
            </a:endParaRPr>
          </a:p>
        </p:txBody>
      </p:sp>
      <p:graphicFrame>
        <p:nvGraphicFramePr>
          <p:cNvPr id="6" name="5 Tabla"/>
          <p:cNvGraphicFramePr>
            <a:graphicFrameLocks noGrp="1"/>
          </p:cNvGraphicFramePr>
          <p:nvPr>
            <p:extLst>
              <p:ext uri="{D42A27DB-BD31-4B8C-83A1-F6EECF244321}">
                <p14:modId xmlns:p14="http://schemas.microsoft.com/office/powerpoint/2010/main" val="3670278406"/>
              </p:ext>
            </p:extLst>
          </p:nvPr>
        </p:nvGraphicFramePr>
        <p:xfrm>
          <a:off x="1006327" y="1700808"/>
          <a:ext cx="6628240" cy="1112520"/>
        </p:xfrm>
        <a:graphic>
          <a:graphicData uri="http://schemas.openxmlformats.org/drawingml/2006/table">
            <a:tbl>
              <a:tblPr firstRow="1" bandRow="1">
                <a:tableStyleId>{5C22544A-7EE6-4342-B048-85BDC9FD1C3A}</a:tableStyleId>
              </a:tblPr>
              <a:tblGrid>
                <a:gridCol w="4427912"/>
                <a:gridCol w="2200328"/>
              </a:tblGrid>
              <a:tr h="370840">
                <a:tc>
                  <a:txBody>
                    <a:bodyPr/>
                    <a:lstStyle/>
                    <a:p>
                      <a:r>
                        <a:rPr lang="es-AR" dirty="0" smtClean="0"/>
                        <a:t>Total de anomalías</a:t>
                      </a:r>
                      <a:r>
                        <a:rPr lang="es-AR" baseline="0" dirty="0" smtClean="0"/>
                        <a:t> reportadas</a:t>
                      </a:r>
                      <a:endParaRPr lang="es-AR" dirty="0"/>
                    </a:p>
                  </a:txBody>
                  <a:tcPr/>
                </a:tc>
                <a:tc>
                  <a:txBody>
                    <a:bodyPr/>
                    <a:lstStyle/>
                    <a:p>
                      <a:r>
                        <a:rPr lang="es-AR" dirty="0" smtClean="0"/>
                        <a:t>162</a:t>
                      </a:r>
                      <a:endParaRPr lang="es-AR" dirty="0"/>
                    </a:p>
                  </a:txBody>
                  <a:tcPr/>
                </a:tc>
              </a:tr>
              <a:tr h="370840">
                <a:tc>
                  <a:txBody>
                    <a:bodyPr/>
                    <a:lstStyle/>
                    <a:p>
                      <a:r>
                        <a:rPr lang="es-AR" dirty="0" smtClean="0"/>
                        <a:t>Anomalías</a:t>
                      </a:r>
                      <a:r>
                        <a:rPr lang="es-AR" baseline="0" dirty="0" smtClean="0"/>
                        <a:t> por pérdida de metal</a:t>
                      </a:r>
                      <a:endParaRPr lang="es-AR" dirty="0"/>
                    </a:p>
                  </a:txBody>
                  <a:tcPr/>
                </a:tc>
                <a:tc>
                  <a:txBody>
                    <a:bodyPr/>
                    <a:lstStyle/>
                    <a:p>
                      <a:r>
                        <a:rPr lang="es-AR" dirty="0" smtClean="0"/>
                        <a:t>6</a:t>
                      </a:r>
                      <a:endParaRPr lang="es-AR" dirty="0"/>
                    </a:p>
                  </a:txBody>
                  <a:tcPr/>
                </a:tc>
              </a:tr>
              <a:tr h="370840">
                <a:tc>
                  <a:txBody>
                    <a:bodyPr/>
                    <a:lstStyle/>
                    <a:p>
                      <a:r>
                        <a:rPr lang="es-AR" dirty="0" smtClean="0"/>
                        <a:t>Anomalías</a:t>
                      </a:r>
                      <a:r>
                        <a:rPr lang="es-AR" baseline="0" dirty="0" smtClean="0"/>
                        <a:t> de marcas de laminación</a:t>
                      </a:r>
                      <a:endParaRPr lang="es-AR" dirty="0"/>
                    </a:p>
                  </a:txBody>
                  <a:tcPr/>
                </a:tc>
                <a:tc>
                  <a:txBody>
                    <a:bodyPr/>
                    <a:lstStyle/>
                    <a:p>
                      <a:r>
                        <a:rPr lang="es-AR" dirty="0" smtClean="0"/>
                        <a:t>156</a:t>
                      </a:r>
                      <a:endParaRPr lang="es-AR" dirty="0"/>
                    </a:p>
                  </a:txBody>
                  <a:tcPr/>
                </a:tc>
              </a:tr>
            </a:tbl>
          </a:graphicData>
        </a:graphic>
      </p:graphicFrame>
      <p:sp>
        <p:nvSpPr>
          <p:cNvPr id="7" name="Text Box 3"/>
          <p:cNvSpPr txBox="1">
            <a:spLocks noChangeArrowheads="1"/>
          </p:cNvSpPr>
          <p:nvPr/>
        </p:nvSpPr>
        <p:spPr bwMode="auto">
          <a:xfrm>
            <a:off x="1050526" y="3378356"/>
            <a:ext cx="3275783" cy="1200329"/>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just">
              <a:spcAft>
                <a:spcPts val="1800"/>
              </a:spcAft>
              <a:buClrTx/>
              <a:buSzTx/>
              <a:buFont typeface="Wingdings" pitchFamily="2" charset="2"/>
              <a:buNone/>
            </a:pPr>
            <a:r>
              <a:rPr lang="en-US" sz="1800" dirty="0" smtClean="0">
                <a:latin typeface="Calibri" pitchFamily="34" charset="0"/>
                <a:cs typeface="Calibri" pitchFamily="34" charset="0"/>
              </a:rPr>
              <a:t>Las anomalias </a:t>
            </a:r>
            <a:r>
              <a:rPr lang="es-CO" sz="1800" dirty="0" smtClean="0">
                <a:latin typeface="Calibri" pitchFamily="34" charset="0"/>
                <a:cs typeface="Calibri" pitchFamily="34" charset="0"/>
              </a:rPr>
              <a:t>denominadas </a:t>
            </a:r>
            <a:r>
              <a:rPr lang="es-CO" sz="1800" dirty="0">
                <a:latin typeface="Calibri" pitchFamily="34" charset="0"/>
                <a:cs typeface="Calibri" pitchFamily="34" charset="0"/>
              </a:rPr>
              <a:t>como marcas de </a:t>
            </a:r>
            <a:r>
              <a:rPr lang="es-CO" sz="1800" dirty="0" smtClean="0">
                <a:latin typeface="Calibri" pitchFamily="34" charset="0"/>
                <a:cs typeface="Calibri" pitchFamily="34" charset="0"/>
              </a:rPr>
              <a:t>laminación se registraron </a:t>
            </a:r>
            <a:r>
              <a:rPr lang="es-CO" sz="1800" dirty="0">
                <a:latin typeface="Calibri" pitchFamily="34" charset="0"/>
                <a:cs typeface="Calibri" pitchFamily="34" charset="0"/>
              </a:rPr>
              <a:t>entre 4.0 y 9.1mm de la pared </a:t>
            </a:r>
            <a:r>
              <a:rPr lang="es-CO" sz="1800" dirty="0" smtClean="0">
                <a:latin typeface="Calibri" pitchFamily="34" charset="0"/>
                <a:cs typeface="Calibri" pitchFamily="34" charset="0"/>
              </a:rPr>
              <a:t>interna</a:t>
            </a:r>
            <a:endParaRPr lang="en-GB" sz="1800" dirty="0">
              <a:latin typeface="Calibri" pitchFamily="34" charset="0"/>
              <a:cs typeface="Calibri" pitchFamily="34" charset="0"/>
            </a:endParaRPr>
          </a:p>
        </p:txBody>
      </p:sp>
    </p:spTree>
    <p:extLst>
      <p:ext uri="{BB962C8B-B14F-4D97-AF65-F5344CB8AC3E}">
        <p14:creationId xmlns:p14="http://schemas.microsoft.com/office/powerpoint/2010/main" val="40673649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375878" y="1988840"/>
            <a:ext cx="8280400" cy="3493264"/>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marL="285750" indent="-285750">
              <a:spcAft>
                <a:spcPts val="1800"/>
              </a:spcAft>
              <a:buClrTx/>
              <a:buSzTx/>
              <a:buFont typeface="Wingdings" pitchFamily="2" charset="2"/>
              <a:buChar char="ü"/>
            </a:pPr>
            <a:r>
              <a:rPr lang="es-CO" sz="1600" dirty="0" smtClean="0"/>
              <a:t>Uno </a:t>
            </a:r>
            <a:r>
              <a:rPr lang="es-CO" sz="1600" dirty="0"/>
              <a:t>de los desafíos constantes es la aplicación adecuadas de tecnologías de inspección que sean adaptables y personalizadas a </a:t>
            </a:r>
            <a:r>
              <a:rPr lang="es-CO" sz="1600" dirty="0" smtClean="0"/>
              <a:t>las necesidades</a:t>
            </a:r>
            <a:r>
              <a:rPr lang="en-GB" sz="1600" dirty="0" smtClean="0"/>
              <a:t> de cada operador</a:t>
            </a:r>
            <a:endParaRPr lang="en-GB" sz="1600" dirty="0"/>
          </a:p>
          <a:p>
            <a:pPr marL="285750" indent="-285750" algn="just">
              <a:spcBef>
                <a:spcPct val="0"/>
              </a:spcBef>
              <a:spcAft>
                <a:spcPts val="1800"/>
              </a:spcAft>
              <a:buClrTx/>
              <a:buSzTx/>
              <a:buFont typeface="Wingdings" pitchFamily="2" charset="2"/>
              <a:buChar char="ü"/>
            </a:pPr>
            <a:r>
              <a:rPr lang="es-CO" sz="1600" dirty="0" smtClean="0"/>
              <a:t>Un </a:t>
            </a:r>
            <a:r>
              <a:rPr lang="es-CO" sz="1600" dirty="0"/>
              <a:t>ducto </a:t>
            </a:r>
            <a:r>
              <a:rPr lang="es-CO" sz="1600" dirty="0" smtClean="0"/>
              <a:t>que antes </a:t>
            </a:r>
            <a:r>
              <a:rPr lang="es-CO" sz="1600" dirty="0"/>
              <a:t>era considerado no </a:t>
            </a:r>
            <a:r>
              <a:rPr lang="es-CO" sz="1600" dirty="0" err="1" smtClean="0"/>
              <a:t>piggable</a:t>
            </a:r>
            <a:r>
              <a:rPr lang="es-CO" sz="1600" dirty="0" smtClean="0"/>
              <a:t>, </a:t>
            </a:r>
            <a:r>
              <a:rPr lang="es-CO" sz="1600" dirty="0"/>
              <a:t>hoy puede ser inspeccionado con el mismo nivel de precisión que un ducto </a:t>
            </a:r>
            <a:r>
              <a:rPr lang="es-CO" sz="1600" dirty="0" err="1" smtClean="0"/>
              <a:t>piggable</a:t>
            </a:r>
            <a:r>
              <a:rPr lang="en-GB" sz="1600" dirty="0"/>
              <a:t>,</a:t>
            </a:r>
            <a:endParaRPr lang="en-GB" sz="1600" dirty="0"/>
          </a:p>
          <a:p>
            <a:pPr marL="285750" indent="-285750" algn="just">
              <a:spcBef>
                <a:spcPct val="0"/>
              </a:spcBef>
              <a:spcAft>
                <a:spcPts val="1800"/>
              </a:spcAft>
              <a:buClrTx/>
              <a:buSzTx/>
              <a:buFont typeface="Wingdings" pitchFamily="2" charset="2"/>
              <a:buChar char="ü"/>
            </a:pPr>
            <a:r>
              <a:rPr lang="en-GB" sz="1600" dirty="0" smtClean="0"/>
              <a:t>E</a:t>
            </a:r>
            <a:r>
              <a:rPr lang="es-CO" sz="1600" dirty="0" err="1"/>
              <a:t>scoger</a:t>
            </a:r>
            <a:r>
              <a:rPr lang="es-CO" sz="1600" dirty="0"/>
              <a:t> el tipo de herramienta a usar no es una cuestión simple para la solución del problema, llevando a consideración la calidad del proyecto y de los servicios necesarios para la ejecución de las </a:t>
            </a:r>
            <a:r>
              <a:rPr lang="es-CO" sz="1600" dirty="0" smtClean="0"/>
              <a:t>adaptaciones </a:t>
            </a:r>
            <a:r>
              <a:rPr lang="es-CO" sz="1600" dirty="0"/>
              <a:t>temporarias en el </a:t>
            </a:r>
            <a:r>
              <a:rPr lang="es-CO" sz="1600" dirty="0" smtClean="0"/>
              <a:t>ducto,</a:t>
            </a:r>
            <a:endParaRPr lang="pt-BR" sz="1600" dirty="0"/>
          </a:p>
          <a:p>
            <a:pPr marL="285750" indent="-285750" algn="just">
              <a:spcBef>
                <a:spcPct val="0"/>
              </a:spcBef>
              <a:spcAft>
                <a:spcPts val="1800"/>
              </a:spcAft>
              <a:buClrTx/>
              <a:buSzTx/>
              <a:buFont typeface="Wingdings" pitchFamily="2" charset="2"/>
              <a:buChar char="ü"/>
            </a:pPr>
            <a:r>
              <a:rPr lang="es-CO" sz="1600" dirty="0" smtClean="0"/>
              <a:t>La </a:t>
            </a:r>
            <a:r>
              <a:rPr lang="es-CO" sz="1600" dirty="0"/>
              <a:t>habilitación del ducto requiere de experiencia, conocimiento y alto sentido de pertenencia del equipo responsable de las modificaciones.</a:t>
            </a:r>
            <a:endParaRPr lang="en-GB" sz="1600" dirty="0"/>
          </a:p>
        </p:txBody>
      </p:sp>
      <p:pic>
        <p:nvPicPr>
          <p:cNvPr id="4"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 name="CaixaDeTexto 2"/>
          <p:cNvSpPr txBox="1">
            <a:spLocks noChangeArrowheads="1"/>
          </p:cNvSpPr>
          <p:nvPr/>
        </p:nvSpPr>
        <p:spPr bwMode="auto">
          <a:xfrm>
            <a:off x="251520" y="1091376"/>
            <a:ext cx="8207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ctr">
              <a:buFont typeface="Wingdings" pitchFamily="2" charset="2"/>
              <a:buNone/>
            </a:pPr>
            <a:r>
              <a:rPr lang="es-AR" sz="2200" b="1" dirty="0" smtClean="0">
                <a:latin typeface="+mn-lt"/>
              </a:rPr>
              <a:t>Conclusión</a:t>
            </a:r>
            <a:endParaRPr lang="es-AR" sz="2200" b="1" dirty="0">
              <a:latin typeface="+mn-lt"/>
            </a:endParaRPr>
          </a:p>
        </p:txBody>
      </p:sp>
    </p:spTree>
    <p:extLst>
      <p:ext uri="{BB962C8B-B14F-4D97-AF65-F5344CB8AC3E}">
        <p14:creationId xmlns:p14="http://schemas.microsoft.com/office/powerpoint/2010/main" val="50215360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a:spLocks noChangeArrowheads="1"/>
          </p:cNvSpPr>
          <p:nvPr/>
        </p:nvSpPr>
        <p:spPr bwMode="auto">
          <a:xfrm>
            <a:off x="2987824" y="3212976"/>
            <a:ext cx="266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buFont typeface="Wingdings" pitchFamily="2" charset="2"/>
              <a:buNone/>
            </a:pPr>
            <a:r>
              <a:rPr lang="es-AR" dirty="0" smtClean="0"/>
              <a:t>Muchas gracias!</a:t>
            </a:r>
            <a:endParaRPr lang="es-AR" dirty="0"/>
          </a:p>
        </p:txBody>
      </p:sp>
      <p:pic>
        <p:nvPicPr>
          <p:cNvPr id="7"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7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35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45467538"/>
              </p:ext>
            </p:extLst>
          </p:nvPr>
        </p:nvGraphicFramePr>
        <p:xfrm>
          <a:off x="539553" y="980730"/>
          <a:ext cx="7848872" cy="5651707"/>
        </p:xfrm>
        <a:graphic>
          <a:graphicData uri="http://schemas.openxmlformats.org/drawingml/2006/table">
            <a:tbl>
              <a:tblPr>
                <a:tableStyleId>{5C22544A-7EE6-4342-B048-85BDC9FD1C3A}</a:tableStyleId>
              </a:tblPr>
              <a:tblGrid>
                <a:gridCol w="2360115"/>
                <a:gridCol w="1533648"/>
                <a:gridCol w="306730"/>
                <a:gridCol w="2147108"/>
                <a:gridCol w="1501271"/>
              </a:tblGrid>
              <a:tr h="273631">
                <a:tc gridSpan="5">
                  <a:txBody>
                    <a:bodyPr/>
                    <a:lstStyle/>
                    <a:p>
                      <a:pPr>
                        <a:spcAft>
                          <a:spcPts val="0"/>
                        </a:spcAft>
                      </a:pPr>
                      <a:r>
                        <a:rPr lang="en-US" sz="1400" b="1" dirty="0">
                          <a:effectLst/>
                          <a:latin typeface="+mn-lt"/>
                        </a:rPr>
                        <a:t>14” UT </a:t>
                      </a:r>
                      <a:r>
                        <a:rPr lang="en-US" sz="1400" b="1" dirty="0" smtClean="0">
                          <a:effectLst/>
                          <a:latin typeface="+mn-lt"/>
                        </a:rPr>
                        <a:t>PIGLET</a:t>
                      </a:r>
                      <a:endParaRPr lang="es-AR" sz="1400" b="1" dirty="0">
                        <a:effectLst/>
                        <a:latin typeface="+mn-lt"/>
                        <a:ea typeface="Times New Roman"/>
                        <a:cs typeface="Times New Roman"/>
                      </a:endParaRPr>
                    </a:p>
                  </a:txBody>
                  <a:tcPr marL="44450" marR="444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4540">
                <a:tc gridSpan="5">
                  <a:txBody>
                    <a:bodyPr/>
                    <a:lstStyle/>
                    <a:p>
                      <a:pPr>
                        <a:spcAft>
                          <a:spcPts val="0"/>
                        </a:spcAft>
                      </a:pPr>
                      <a:r>
                        <a:rPr lang="en-US" sz="1400">
                          <a:effectLst/>
                          <a:latin typeface="+mn-lt"/>
                        </a:rPr>
                        <a:t> </a:t>
                      </a:r>
                      <a:endParaRPr lang="es-AR" sz="1400">
                        <a:effectLst/>
                        <a:latin typeface="+mn-lt"/>
                        <a:ea typeface="Times New Roman"/>
                        <a:cs typeface="Times New Roman"/>
                      </a:endParaRPr>
                    </a:p>
                  </a:txBody>
                  <a:tcPr marL="44450" marR="444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631">
                <a:tc gridSpan="5">
                  <a:txBody>
                    <a:bodyPr/>
                    <a:lstStyle/>
                    <a:p>
                      <a:pPr algn="ctr">
                        <a:spcAft>
                          <a:spcPts val="0"/>
                        </a:spcAft>
                      </a:pPr>
                      <a:endParaRPr lang="es-AR" sz="1400" dirty="0">
                        <a:effectLst/>
                        <a:latin typeface="+mn-lt"/>
                        <a:ea typeface="Times New Roman"/>
                        <a:cs typeface="Times New Roman"/>
                      </a:endParaRPr>
                    </a:p>
                  </a:txBody>
                  <a:tcPr marL="44450" marR="444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59053">
                <a:tc gridSpan="5">
                  <a:txBody>
                    <a:bodyPr/>
                    <a:lstStyle/>
                    <a:p>
                      <a:pPr algn="ctr">
                        <a:spcAft>
                          <a:spcPts val="0"/>
                        </a:spcAft>
                      </a:pPr>
                      <a:endParaRPr lang="es-AR" sz="1400" dirty="0">
                        <a:effectLst/>
                        <a:latin typeface="+mn-lt"/>
                        <a:ea typeface="Times New Roman"/>
                        <a:cs typeface="Times New Roman"/>
                      </a:endParaRPr>
                    </a:p>
                  </a:txBody>
                  <a:tcPr marL="44450" marR="444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3621">
                <a:tc gridSpan="5">
                  <a:txBody>
                    <a:bodyPr/>
                    <a:lstStyle/>
                    <a:p>
                      <a:pPr>
                        <a:spcAft>
                          <a:spcPts val="0"/>
                        </a:spcAft>
                      </a:pPr>
                      <a:r>
                        <a:rPr lang="en-US" sz="1400" dirty="0">
                          <a:effectLst/>
                          <a:latin typeface="+mn-lt"/>
                        </a:rPr>
                        <a:t> </a:t>
                      </a:r>
                      <a:endParaRPr lang="es-AR" sz="1400" dirty="0">
                        <a:effectLst/>
                        <a:latin typeface="+mn-lt"/>
                      </a:endParaRPr>
                    </a:p>
                    <a:p>
                      <a:pPr>
                        <a:spcAft>
                          <a:spcPts val="0"/>
                        </a:spcAft>
                      </a:pPr>
                      <a:r>
                        <a:rPr lang="en-US" sz="1400" dirty="0">
                          <a:effectLst/>
                          <a:latin typeface="+mn-lt"/>
                        </a:rPr>
                        <a:t>       </a:t>
                      </a:r>
                      <a:endParaRPr lang="es-AR" sz="1400" dirty="0">
                        <a:effectLst/>
                        <a:latin typeface="+mn-lt"/>
                      </a:endParaRPr>
                    </a:p>
                    <a:p>
                      <a:pPr>
                        <a:spcAft>
                          <a:spcPts val="0"/>
                        </a:spcAft>
                      </a:pPr>
                      <a:r>
                        <a:rPr lang="en-US" sz="1400" dirty="0">
                          <a:effectLst/>
                          <a:latin typeface="+mn-lt"/>
                        </a:rPr>
                        <a:t> </a:t>
                      </a:r>
                      <a:endParaRPr lang="es-AR" sz="1400" dirty="0">
                        <a:effectLst/>
                        <a:latin typeface="+mn-lt"/>
                        <a:ea typeface="Times New Roman"/>
                        <a:cs typeface="Times New Roman"/>
                      </a:endParaRPr>
                    </a:p>
                  </a:txBody>
                  <a:tcPr marL="44450" marR="4445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631">
                <a:tc gridSpan="2">
                  <a:txBody>
                    <a:bodyPr/>
                    <a:lstStyle/>
                    <a:p>
                      <a:pPr algn="ctr">
                        <a:spcAft>
                          <a:spcPts val="0"/>
                        </a:spcAft>
                      </a:pPr>
                      <a:r>
                        <a:rPr lang="en-US" sz="1400">
                          <a:effectLst/>
                          <a:latin typeface="+mn-lt"/>
                        </a:rPr>
                        <a:t>Technical Data</a:t>
                      </a:r>
                      <a:endParaRPr lang="es-AR" sz="1400">
                        <a:effectLst/>
                        <a:latin typeface="+mn-lt"/>
                        <a:ea typeface="Times New Roman"/>
                        <a:cs typeface="Times New Roman"/>
                      </a:endParaRPr>
                    </a:p>
                  </a:txBody>
                  <a:tcPr marL="44450" marR="44450" marT="0" marB="0"/>
                </a:tc>
                <a:tc hMerge="1">
                  <a:txBody>
                    <a:bodyPr/>
                    <a:lstStyle/>
                    <a:p>
                      <a:endParaRPr lang="en-US"/>
                    </a:p>
                  </a:txBody>
                  <a:tcPr/>
                </a:tc>
                <a:tc>
                  <a:txBody>
                    <a:bodyPr/>
                    <a:lstStyle/>
                    <a:p>
                      <a:pPr>
                        <a:spcAft>
                          <a:spcPts val="0"/>
                        </a:spcAft>
                      </a:pPr>
                      <a:r>
                        <a:rPr lang="en-US" sz="1200">
                          <a:effectLst/>
                        </a:rPr>
                        <a:t> </a:t>
                      </a:r>
                      <a:endParaRPr lang="es-AR" sz="1200">
                        <a:effectLst/>
                        <a:latin typeface="Arial"/>
                        <a:ea typeface="Times New Roman"/>
                        <a:cs typeface="Times New Roman"/>
                      </a:endParaRPr>
                    </a:p>
                  </a:txBody>
                  <a:tcPr marL="44450" marR="44450" marT="0" marB="0"/>
                </a:tc>
                <a:tc gridSpan="2">
                  <a:txBody>
                    <a:bodyPr/>
                    <a:lstStyle/>
                    <a:p>
                      <a:pPr algn="ctr">
                        <a:spcAft>
                          <a:spcPts val="0"/>
                        </a:spcAft>
                      </a:pPr>
                      <a:r>
                        <a:rPr lang="en-US" sz="1400" dirty="0">
                          <a:effectLst/>
                        </a:rPr>
                        <a:t>Technical Data</a:t>
                      </a:r>
                      <a:endParaRPr lang="es-AR" sz="1200" dirty="0">
                        <a:effectLst/>
                        <a:latin typeface="Arial"/>
                        <a:ea typeface="Times New Roman"/>
                        <a:cs typeface="Times New Roman"/>
                      </a:endParaRPr>
                    </a:p>
                  </a:txBody>
                  <a:tcPr marL="44450" marR="44450" marT="0" marB="0"/>
                </a:tc>
                <a:tc hMerge="1">
                  <a:txBody>
                    <a:bodyPr/>
                    <a:lstStyle/>
                    <a:p>
                      <a:endParaRPr lang="en-US"/>
                    </a:p>
                  </a:txBody>
                  <a:tcPr/>
                </a:tc>
              </a:tr>
              <a:tr h="195450">
                <a:tc>
                  <a:txBody>
                    <a:bodyPr/>
                    <a:lstStyle/>
                    <a:p>
                      <a:pPr>
                        <a:spcAft>
                          <a:spcPts val="0"/>
                        </a:spcAft>
                      </a:pPr>
                      <a:r>
                        <a:rPr lang="en-US" sz="1400">
                          <a:effectLst/>
                          <a:latin typeface="+mn-lt"/>
                        </a:rPr>
                        <a:t>Inner diameter range</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dirty="0">
                          <a:effectLst/>
                        </a:rPr>
                        <a:t>300 – 345 mm</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dirty="0">
                          <a:effectLst/>
                        </a:rPr>
                        <a:t> </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dirty="0">
                          <a:effectLst/>
                        </a:rPr>
                        <a:t>Transducer 1</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5 Mhz. ¼”</a:t>
                      </a:r>
                      <a:endParaRPr lang="es-AR" sz="1400">
                        <a:effectLst/>
                        <a:latin typeface="Arial"/>
                        <a:ea typeface="Times New Roman"/>
                        <a:cs typeface="Times New Roman"/>
                      </a:endParaRPr>
                    </a:p>
                  </a:txBody>
                  <a:tcPr marL="44450" marR="44450" marT="0" marB="0"/>
                </a:tc>
              </a:tr>
              <a:tr h="195450">
                <a:tc>
                  <a:txBody>
                    <a:bodyPr/>
                    <a:lstStyle/>
                    <a:p>
                      <a:pPr>
                        <a:spcAft>
                          <a:spcPts val="0"/>
                        </a:spcAft>
                      </a:pPr>
                      <a:r>
                        <a:rPr lang="en-US" sz="1400" dirty="0">
                          <a:effectLst/>
                          <a:latin typeface="+mn-lt"/>
                        </a:rPr>
                        <a:t>Min. bend radius</a:t>
                      </a:r>
                      <a:endParaRPr lang="es-AR" sz="1400" dirty="0">
                        <a:effectLst/>
                        <a:latin typeface="+mn-lt"/>
                        <a:ea typeface="Times New Roman"/>
                        <a:cs typeface="Times New Roman"/>
                      </a:endParaRPr>
                    </a:p>
                  </a:txBody>
                  <a:tcPr marL="44450" marR="44450" marT="0" marB="0"/>
                </a:tc>
                <a:tc>
                  <a:txBody>
                    <a:bodyPr/>
                    <a:lstStyle/>
                    <a:p>
                      <a:pPr>
                        <a:spcAft>
                          <a:spcPts val="0"/>
                        </a:spcAft>
                      </a:pPr>
                      <a:r>
                        <a:rPr lang="en-US" sz="1400" dirty="0" smtClean="0">
                          <a:effectLst/>
                        </a:rPr>
                        <a:t>1,5 </a:t>
                      </a:r>
                      <a:r>
                        <a:rPr lang="en-US" sz="1400" dirty="0">
                          <a:effectLst/>
                        </a:rPr>
                        <a:t>D</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Transducer 2</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3 Mhz. ¾”</a:t>
                      </a:r>
                      <a:endParaRPr lang="es-AR" sz="140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Max. Nr. of bends</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dirty="0">
                          <a:effectLst/>
                        </a:rPr>
                        <a:t>Unlimited</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Accuracy at 40MHz </a:t>
                      </a:r>
                      <a:r>
                        <a:rPr lang="en-US" sz="1400" dirty="0" err="1">
                          <a:effectLst/>
                        </a:rPr>
                        <a:t>smpl</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dirty="0">
                          <a:effectLst/>
                        </a:rPr>
                        <a:t>WT = ± 0.075 mm</a:t>
                      </a:r>
                      <a:endParaRPr lang="es-AR" sz="1400" dirty="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Max. operating pressure</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a:effectLst/>
                        </a:rPr>
                        <a:t>20 bar</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 </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IR = ± 0.018 mm</a:t>
                      </a:r>
                      <a:endParaRPr lang="es-AR" sz="140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Max. product temperature</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a:effectLst/>
                        </a:rPr>
                        <a:t>40º C</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Accuracy at 20MHz </a:t>
                      </a:r>
                      <a:r>
                        <a:rPr lang="en-US" sz="1400" dirty="0" err="1">
                          <a:effectLst/>
                        </a:rPr>
                        <a:t>smpl</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dirty="0">
                          <a:effectLst/>
                        </a:rPr>
                        <a:t>WT = ± 0.15 mm</a:t>
                      </a:r>
                      <a:endParaRPr lang="es-AR" sz="1400" dirty="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Material</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a:effectLst/>
                        </a:rPr>
                        <a:t>SS, Al, PU, Nylon</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(standard)</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IR = ± 0.036 mm</a:t>
                      </a:r>
                      <a:endParaRPr lang="es-AR" sz="1400" dirty="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Fiber spool length</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a:effectLst/>
                        </a:rPr>
                        <a:t>12 km (various)</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Max. inspection speed</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700 m/h</a:t>
                      </a:r>
                      <a:endParaRPr lang="es-AR" sz="1400" dirty="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Cable diameter</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dirty="0">
                          <a:effectLst/>
                        </a:rPr>
                        <a:t>250 um</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Min. WT detectability</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2 mm</a:t>
                      </a:r>
                      <a:endParaRPr lang="es-AR" sz="1400" dirty="0">
                        <a:effectLst/>
                        <a:latin typeface="Arial"/>
                        <a:ea typeface="Times New Roman"/>
                        <a:cs typeface="Times New Roman"/>
                      </a:endParaRPr>
                    </a:p>
                  </a:txBody>
                  <a:tcPr marL="44450" marR="44450" marT="0" marB="0"/>
                </a:tc>
              </a:tr>
              <a:tr h="195450">
                <a:tc>
                  <a:txBody>
                    <a:bodyPr/>
                    <a:lstStyle/>
                    <a:p>
                      <a:pPr>
                        <a:spcAft>
                          <a:spcPts val="0"/>
                        </a:spcAft>
                      </a:pPr>
                      <a:r>
                        <a:rPr lang="en-US" sz="1400">
                          <a:effectLst/>
                          <a:latin typeface="+mn-lt"/>
                        </a:rPr>
                        <a:t>Data transmission</a:t>
                      </a:r>
                      <a:endParaRPr lang="es-AR" sz="1400">
                        <a:effectLst/>
                        <a:latin typeface="+mn-lt"/>
                        <a:ea typeface="Times New Roman"/>
                        <a:cs typeface="Times New Roman"/>
                      </a:endParaRPr>
                    </a:p>
                  </a:txBody>
                  <a:tcPr marL="44450" marR="44450" marT="0" marB="0"/>
                </a:tc>
                <a:tc>
                  <a:txBody>
                    <a:bodyPr/>
                    <a:lstStyle/>
                    <a:p>
                      <a:pPr>
                        <a:spcAft>
                          <a:spcPts val="0"/>
                        </a:spcAft>
                      </a:pPr>
                      <a:r>
                        <a:rPr lang="en-US" sz="1400" dirty="0">
                          <a:effectLst/>
                        </a:rPr>
                        <a:t>Optical SM</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a:effectLst/>
                        </a:rPr>
                        <a:t> </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 </a:t>
                      </a:r>
                      <a:endParaRPr lang="es-AR" sz="1400" dirty="0">
                        <a:effectLst/>
                        <a:latin typeface="Arial"/>
                        <a:ea typeface="Times New Roman"/>
                        <a:cs typeface="Times New Roman"/>
                      </a:endParaRPr>
                    </a:p>
                  </a:txBody>
                  <a:tcPr marL="44450" marR="44450" marT="0" marB="0"/>
                </a:tc>
              </a:tr>
              <a:tr h="195450">
                <a:tc>
                  <a:txBody>
                    <a:bodyPr/>
                    <a:lstStyle/>
                    <a:p>
                      <a:pPr>
                        <a:spcAft>
                          <a:spcPts val="0"/>
                        </a:spcAft>
                      </a:pPr>
                      <a:r>
                        <a:rPr lang="en-US" sz="1400" dirty="0">
                          <a:effectLst/>
                          <a:latin typeface="+mn-lt"/>
                        </a:rPr>
                        <a:t>Pig tracking duration</a:t>
                      </a:r>
                      <a:endParaRPr lang="es-AR" sz="1400" dirty="0">
                        <a:effectLst/>
                        <a:latin typeface="+mn-lt"/>
                        <a:ea typeface="Times New Roman"/>
                        <a:cs typeface="Times New Roman"/>
                      </a:endParaRPr>
                    </a:p>
                  </a:txBody>
                  <a:tcPr marL="44450" marR="44450" marT="0" marB="0"/>
                </a:tc>
                <a:tc>
                  <a:txBody>
                    <a:bodyPr/>
                    <a:lstStyle/>
                    <a:p>
                      <a:pPr>
                        <a:spcAft>
                          <a:spcPts val="0"/>
                        </a:spcAft>
                      </a:pPr>
                      <a:r>
                        <a:rPr lang="en-US" sz="1400" dirty="0">
                          <a:solidFill>
                            <a:schemeClr val="tx1"/>
                          </a:solidFill>
                          <a:effectLst/>
                        </a:rPr>
                        <a:t>175 hours</a:t>
                      </a:r>
                      <a:endParaRPr lang="es-AR" sz="1400" dirty="0">
                        <a:solidFill>
                          <a:schemeClr val="tx1"/>
                        </a:solidFill>
                        <a:effectLst/>
                        <a:latin typeface="Arial"/>
                        <a:ea typeface="Times New Roman"/>
                        <a:cs typeface="Times New Roman"/>
                      </a:endParaRPr>
                    </a:p>
                  </a:txBody>
                  <a:tcPr marL="44450" marR="44450" marT="0" marB="0"/>
                </a:tc>
                <a:tc>
                  <a:txBody>
                    <a:bodyPr/>
                    <a:lstStyle/>
                    <a:p>
                      <a:pPr>
                        <a:spcAft>
                          <a:spcPts val="0"/>
                        </a:spcAft>
                      </a:pPr>
                      <a:r>
                        <a:rPr lang="en-US" sz="1000">
                          <a:effectLst/>
                        </a:rPr>
                        <a:t> </a:t>
                      </a:r>
                      <a:endParaRPr lang="es-AR" sz="1200">
                        <a:effectLst/>
                        <a:latin typeface="Arial"/>
                        <a:ea typeface="Times New Roman"/>
                        <a:cs typeface="Times New Roman"/>
                      </a:endParaRPr>
                    </a:p>
                  </a:txBody>
                  <a:tcPr marL="44450" marR="44450" marT="0" marB="0"/>
                </a:tc>
                <a:tc>
                  <a:txBody>
                    <a:bodyPr/>
                    <a:lstStyle/>
                    <a:p>
                      <a:pPr>
                        <a:spcAft>
                          <a:spcPts val="0"/>
                        </a:spcAft>
                      </a:pPr>
                      <a:r>
                        <a:rPr lang="en-US" sz="1000">
                          <a:effectLst/>
                        </a:rPr>
                        <a:t> </a:t>
                      </a:r>
                      <a:endParaRPr lang="es-AR" sz="1200">
                        <a:effectLst/>
                        <a:latin typeface="Arial"/>
                        <a:ea typeface="Times New Roman"/>
                        <a:cs typeface="Times New Roman"/>
                      </a:endParaRPr>
                    </a:p>
                  </a:txBody>
                  <a:tcPr marL="44450" marR="44450" marT="0" marB="0"/>
                </a:tc>
                <a:tc>
                  <a:txBody>
                    <a:bodyPr/>
                    <a:lstStyle/>
                    <a:p>
                      <a:pPr>
                        <a:spcAft>
                          <a:spcPts val="0"/>
                        </a:spcAft>
                      </a:pPr>
                      <a:r>
                        <a:rPr lang="en-US" sz="1000" dirty="0">
                          <a:effectLst/>
                        </a:rPr>
                        <a:t> </a:t>
                      </a:r>
                      <a:endParaRPr lang="es-AR" sz="1200" dirty="0">
                        <a:effectLst/>
                        <a:latin typeface="Arial"/>
                        <a:ea typeface="Times New Roman"/>
                        <a:cs typeface="Times New Roman"/>
                      </a:endParaRPr>
                    </a:p>
                  </a:txBody>
                  <a:tcPr marL="44450" marR="4445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019156745"/>
              </p:ext>
            </p:extLst>
          </p:nvPr>
        </p:nvGraphicFramePr>
        <p:xfrm>
          <a:off x="2915816" y="3140968"/>
          <a:ext cx="2901950" cy="1066800"/>
        </p:xfrm>
        <a:graphic>
          <a:graphicData uri="http://schemas.openxmlformats.org/drawingml/2006/table">
            <a:tbl>
              <a:tblPr>
                <a:tableStyleId>{5C22544A-7EE6-4342-B048-85BDC9FD1C3A}</a:tableStyleId>
              </a:tblPr>
              <a:tblGrid>
                <a:gridCol w="1758950"/>
                <a:gridCol w="1143000"/>
              </a:tblGrid>
              <a:tr h="0">
                <a:tc gridSpan="2">
                  <a:txBody>
                    <a:bodyPr/>
                    <a:lstStyle/>
                    <a:p>
                      <a:pPr algn="ctr">
                        <a:spcAft>
                          <a:spcPts val="0"/>
                        </a:spcAft>
                      </a:pPr>
                      <a:r>
                        <a:rPr lang="en-US" sz="1400" dirty="0">
                          <a:effectLst/>
                        </a:rPr>
                        <a:t>Weight and Dimensions</a:t>
                      </a:r>
                      <a:endParaRPr lang="es-AR" sz="1200" dirty="0">
                        <a:effectLst/>
                        <a:latin typeface="Arial"/>
                        <a:ea typeface="Times New Roman"/>
                        <a:cs typeface="Times New Roman"/>
                      </a:endParaRPr>
                    </a:p>
                  </a:txBody>
                  <a:tcPr marL="44450" marR="44450" marT="0" marB="0"/>
                </a:tc>
                <a:tc hMerge="1">
                  <a:txBody>
                    <a:bodyPr/>
                    <a:lstStyle/>
                    <a:p>
                      <a:endParaRPr lang="en-US"/>
                    </a:p>
                  </a:txBody>
                  <a:tcPr/>
                </a:tc>
              </a:tr>
              <a:tr h="0">
                <a:tc>
                  <a:txBody>
                    <a:bodyPr/>
                    <a:lstStyle/>
                    <a:p>
                      <a:pPr>
                        <a:spcAft>
                          <a:spcPts val="0"/>
                        </a:spcAft>
                      </a:pPr>
                      <a:r>
                        <a:rPr lang="en-US" sz="1400" dirty="0">
                          <a:effectLst/>
                        </a:rPr>
                        <a:t>Weight</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dirty="0">
                          <a:effectLst/>
                        </a:rPr>
                        <a:t>90 kg</a:t>
                      </a:r>
                      <a:endParaRPr lang="es-AR" sz="1400" dirty="0">
                        <a:effectLst/>
                        <a:latin typeface="Arial"/>
                        <a:ea typeface="Times New Roman"/>
                        <a:cs typeface="Times New Roman"/>
                      </a:endParaRPr>
                    </a:p>
                  </a:txBody>
                  <a:tcPr marL="44450" marR="44450" marT="0" marB="0"/>
                </a:tc>
              </a:tr>
              <a:tr h="0">
                <a:tc>
                  <a:txBody>
                    <a:bodyPr/>
                    <a:lstStyle/>
                    <a:p>
                      <a:pPr>
                        <a:spcAft>
                          <a:spcPts val="0"/>
                        </a:spcAft>
                      </a:pPr>
                      <a:r>
                        <a:rPr lang="en-US" sz="1400" dirty="0">
                          <a:effectLst/>
                        </a:rPr>
                        <a:t>A</a:t>
                      </a:r>
                      <a:endParaRPr lang="es-AR" sz="1400" dirty="0">
                        <a:effectLst/>
                        <a:latin typeface="Arial"/>
                        <a:ea typeface="Times New Roman"/>
                        <a:cs typeface="Times New Roman"/>
                      </a:endParaRPr>
                    </a:p>
                  </a:txBody>
                  <a:tcPr marL="44450" marR="44450" marT="0" marB="0"/>
                </a:tc>
                <a:tc>
                  <a:txBody>
                    <a:bodyPr/>
                    <a:lstStyle/>
                    <a:p>
                      <a:pPr>
                        <a:spcAft>
                          <a:spcPts val="0"/>
                        </a:spcAft>
                      </a:pPr>
                      <a:r>
                        <a:rPr lang="en-US" sz="1400" dirty="0">
                          <a:effectLst/>
                        </a:rPr>
                        <a:t>450 mm</a:t>
                      </a:r>
                      <a:endParaRPr lang="es-AR" sz="1400" dirty="0">
                        <a:effectLst/>
                        <a:latin typeface="Arial"/>
                        <a:ea typeface="Times New Roman"/>
                        <a:cs typeface="Times New Roman"/>
                      </a:endParaRPr>
                    </a:p>
                  </a:txBody>
                  <a:tcPr marL="44450" marR="44450" marT="0" marB="0"/>
                </a:tc>
              </a:tr>
              <a:tr h="0">
                <a:tc>
                  <a:txBody>
                    <a:bodyPr/>
                    <a:lstStyle/>
                    <a:p>
                      <a:pPr>
                        <a:spcAft>
                          <a:spcPts val="0"/>
                        </a:spcAft>
                      </a:pPr>
                      <a:r>
                        <a:rPr lang="en-US" sz="1400">
                          <a:effectLst/>
                        </a:rPr>
                        <a:t>B</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1300 mm</a:t>
                      </a:r>
                      <a:endParaRPr lang="es-AR" sz="1400" dirty="0">
                        <a:effectLst/>
                        <a:latin typeface="Arial"/>
                        <a:ea typeface="Times New Roman"/>
                        <a:cs typeface="Times New Roman"/>
                      </a:endParaRPr>
                    </a:p>
                  </a:txBody>
                  <a:tcPr marL="44450" marR="44450" marT="0" marB="0"/>
                </a:tc>
              </a:tr>
              <a:tr h="0">
                <a:tc>
                  <a:txBody>
                    <a:bodyPr/>
                    <a:lstStyle/>
                    <a:p>
                      <a:pPr>
                        <a:spcAft>
                          <a:spcPts val="0"/>
                        </a:spcAft>
                      </a:pPr>
                      <a:r>
                        <a:rPr lang="en-US" sz="1400">
                          <a:effectLst/>
                        </a:rPr>
                        <a:t>C</a:t>
                      </a:r>
                      <a:endParaRPr lang="es-AR" sz="1400">
                        <a:effectLst/>
                        <a:latin typeface="Arial"/>
                        <a:ea typeface="Times New Roman"/>
                        <a:cs typeface="Times New Roman"/>
                      </a:endParaRPr>
                    </a:p>
                  </a:txBody>
                  <a:tcPr marL="44450" marR="44450" marT="0" marB="0"/>
                </a:tc>
                <a:tc>
                  <a:txBody>
                    <a:bodyPr/>
                    <a:lstStyle/>
                    <a:p>
                      <a:pPr>
                        <a:spcAft>
                          <a:spcPts val="0"/>
                        </a:spcAft>
                      </a:pPr>
                      <a:r>
                        <a:rPr lang="en-US" sz="1400" dirty="0">
                          <a:effectLst/>
                        </a:rPr>
                        <a:t>1750 mm</a:t>
                      </a:r>
                      <a:endParaRPr lang="es-AR" sz="1400" dirty="0">
                        <a:effectLst/>
                        <a:latin typeface="Arial"/>
                        <a:ea typeface="Times New Roman"/>
                        <a:cs typeface="Times New Roman"/>
                      </a:endParaRPr>
                    </a:p>
                  </a:txBody>
                  <a:tcPr marL="44450" marR="44450" marT="0" marB="0"/>
                </a:tc>
              </a:tr>
            </a:tbl>
          </a:graphicData>
        </a:graphic>
      </p:graphicFrame>
      <p:pic>
        <p:nvPicPr>
          <p:cNvPr id="1025" name="Picture 1" descr="12 UT Pig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924" y="980728"/>
            <a:ext cx="579015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9"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9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846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CaixaDeTexto 3"/>
          <p:cNvSpPr txBox="1">
            <a:spLocks noChangeArrowheads="1"/>
          </p:cNvSpPr>
          <p:nvPr/>
        </p:nvSpPr>
        <p:spPr bwMode="auto">
          <a:xfrm>
            <a:off x="350987" y="2132856"/>
            <a:ext cx="87215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indent="0" algn="ctr" fontAlgn="base">
              <a:spcBef>
                <a:spcPct val="20000"/>
              </a:spcBef>
              <a:spcAft>
                <a:spcPct val="0"/>
              </a:spcAft>
              <a:buFont typeface="Arial" charset="0"/>
              <a:buNone/>
              <a:defRPr sz="2000"/>
            </a:lvl1pPr>
            <a:lvl2pPr indent="0" algn="ctr" fontAlgn="base">
              <a:spcBef>
                <a:spcPct val="20000"/>
              </a:spcBef>
              <a:spcAft>
                <a:spcPct val="0"/>
              </a:spcAft>
              <a:buFont typeface="Arial" charset="0"/>
              <a:buNone/>
              <a:defRPr sz="2800">
                <a:solidFill>
                  <a:schemeClr val="tx1">
                    <a:tint val="75000"/>
                  </a:schemeClr>
                </a:solidFill>
              </a:defRPr>
            </a:lvl2pPr>
            <a:lvl3pPr indent="0" algn="ctr" fontAlgn="base">
              <a:spcBef>
                <a:spcPct val="20000"/>
              </a:spcBef>
              <a:spcAft>
                <a:spcPct val="0"/>
              </a:spcAft>
              <a:buFont typeface="Arial" charset="0"/>
              <a:buNone/>
              <a:defRPr sz="2400">
                <a:solidFill>
                  <a:schemeClr val="tx1">
                    <a:tint val="75000"/>
                  </a:schemeClr>
                </a:solidFill>
              </a:defRPr>
            </a:lvl3pPr>
            <a:lvl4pPr indent="0" algn="ctr" fontAlgn="base">
              <a:spcBef>
                <a:spcPct val="20000"/>
              </a:spcBef>
              <a:spcAft>
                <a:spcPct val="0"/>
              </a:spcAft>
              <a:buFont typeface="Arial" charset="0"/>
              <a:buNone/>
              <a:defRPr sz="2000">
                <a:solidFill>
                  <a:schemeClr val="tx1">
                    <a:tint val="75000"/>
                  </a:schemeClr>
                </a:solidFill>
              </a:defRPr>
            </a:lvl4pPr>
            <a:lvl5pPr indent="0" algn="ctr" fontAlgn="base">
              <a:spcBef>
                <a:spcPct val="20000"/>
              </a:spcBef>
              <a:spcAft>
                <a:spcPct val="0"/>
              </a:spcAft>
              <a:buFont typeface="Arial"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pPr marL="342900" indent="-342900" algn="l">
              <a:lnSpc>
                <a:spcPct val="150000"/>
              </a:lnSpc>
              <a:buFont typeface="Wingdings" pitchFamily="2" charset="2"/>
              <a:buChar char="Ø"/>
            </a:pPr>
            <a:r>
              <a:rPr lang="en-US" dirty="0"/>
              <a:t> </a:t>
            </a:r>
            <a:r>
              <a:rPr lang="es-CO" dirty="0"/>
              <a:t>Ausencia de lanzadores o </a:t>
            </a:r>
            <a:r>
              <a:rPr lang="es-CO" dirty="0" smtClean="0"/>
              <a:t>recibidores,</a:t>
            </a:r>
            <a:endParaRPr lang="es-CO" dirty="0"/>
          </a:p>
          <a:p>
            <a:pPr marL="342900" indent="-342900" algn="l">
              <a:lnSpc>
                <a:spcPct val="150000"/>
              </a:lnSpc>
              <a:buFont typeface="Wingdings" pitchFamily="2" charset="2"/>
              <a:buChar char="Ø"/>
            </a:pPr>
            <a:r>
              <a:rPr lang="en-US" dirty="0" smtClean="0"/>
              <a:t> </a:t>
            </a:r>
            <a:r>
              <a:rPr lang="es-CO" dirty="0"/>
              <a:t>Cambios de diámetros en la misma </a:t>
            </a:r>
            <a:r>
              <a:rPr lang="es-CO" dirty="0" smtClean="0"/>
              <a:t>línea,</a:t>
            </a:r>
            <a:endParaRPr lang="pt-BR" dirty="0"/>
          </a:p>
          <a:p>
            <a:pPr marL="342900" indent="-342900" algn="l">
              <a:lnSpc>
                <a:spcPct val="150000"/>
              </a:lnSpc>
              <a:buFont typeface="Wingdings" pitchFamily="2" charset="2"/>
              <a:buChar char="Ø"/>
            </a:pPr>
            <a:r>
              <a:rPr lang="en-US" dirty="0"/>
              <a:t> </a:t>
            </a:r>
            <a:r>
              <a:rPr lang="es-CO" dirty="0"/>
              <a:t>Presencia de curvas con radios menores a tres veces el diámetro (R&lt;3D</a:t>
            </a:r>
            <a:r>
              <a:rPr lang="es-CO" dirty="0" smtClean="0"/>
              <a:t>),</a:t>
            </a:r>
            <a:endParaRPr lang="pt-BR" dirty="0"/>
          </a:p>
          <a:p>
            <a:pPr marL="342900" indent="-342900" algn="l">
              <a:lnSpc>
                <a:spcPct val="150000"/>
              </a:lnSpc>
              <a:buFont typeface="Wingdings" pitchFamily="2" charset="2"/>
              <a:buChar char="Ø"/>
            </a:pPr>
            <a:r>
              <a:rPr lang="en-US" dirty="0"/>
              <a:t> </a:t>
            </a:r>
            <a:r>
              <a:rPr lang="es-CO" dirty="0"/>
              <a:t>Derivaciones del mismo diámetro sin </a:t>
            </a:r>
            <a:r>
              <a:rPr lang="es-CO" dirty="0" smtClean="0"/>
              <a:t>barras </a:t>
            </a:r>
            <a:r>
              <a:rPr lang="es-CO" dirty="0"/>
              <a:t>de </a:t>
            </a:r>
            <a:r>
              <a:rPr lang="es-CO" dirty="0" smtClean="0"/>
              <a:t>direccionamiento</a:t>
            </a:r>
            <a:r>
              <a:rPr lang="es-CO" dirty="0"/>
              <a:t>,</a:t>
            </a:r>
          </a:p>
          <a:p>
            <a:pPr marL="342900" indent="-342900" algn="l">
              <a:lnSpc>
                <a:spcPct val="150000"/>
              </a:lnSpc>
              <a:buFont typeface="Wingdings" pitchFamily="2" charset="2"/>
              <a:buChar char="Ø"/>
            </a:pPr>
            <a:r>
              <a:rPr lang="es-CO" dirty="0"/>
              <a:t> Presencia de válvulas sin paso </a:t>
            </a:r>
            <a:r>
              <a:rPr lang="es-CO" dirty="0" smtClean="0"/>
              <a:t>pleno,</a:t>
            </a:r>
            <a:endParaRPr lang="es-CO" dirty="0"/>
          </a:p>
          <a:p>
            <a:pPr marL="342900" indent="-342900" algn="l">
              <a:lnSpc>
                <a:spcPct val="150000"/>
              </a:lnSpc>
              <a:buFont typeface="Wingdings" pitchFamily="2" charset="2"/>
              <a:buChar char="Ø"/>
            </a:pPr>
            <a:r>
              <a:rPr lang="es-CO" dirty="0" smtClean="0"/>
              <a:t> </a:t>
            </a:r>
            <a:r>
              <a:rPr lang="es-CO" dirty="0"/>
              <a:t>Sentido único de bombeo lo cual exige pigs </a:t>
            </a:r>
            <a:r>
              <a:rPr lang="es-CO" dirty="0" smtClean="0"/>
              <a:t>bidireccionales,</a:t>
            </a:r>
            <a:endParaRPr lang="pt-BR" dirty="0"/>
          </a:p>
          <a:p>
            <a:pPr marL="342900" indent="-342900" algn="l">
              <a:lnSpc>
                <a:spcPct val="150000"/>
              </a:lnSpc>
              <a:buFont typeface="Wingdings" pitchFamily="2" charset="2"/>
              <a:buChar char="Ø"/>
            </a:pPr>
            <a:r>
              <a:rPr lang="en-US" dirty="0"/>
              <a:t> </a:t>
            </a:r>
            <a:r>
              <a:rPr lang="es-CO" dirty="0"/>
              <a:t>Altas presiones y temperaturas.</a:t>
            </a:r>
            <a:endParaRPr lang="pt-BR" dirty="0"/>
          </a:p>
        </p:txBody>
      </p:sp>
      <p:pic>
        <p:nvPicPr>
          <p:cNvPr id="7"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7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CaixaDeTexto 2"/>
          <p:cNvSpPr txBox="1">
            <a:spLocks noChangeArrowheads="1"/>
          </p:cNvSpPr>
          <p:nvPr/>
        </p:nvSpPr>
        <p:spPr bwMode="auto">
          <a:xfrm>
            <a:off x="340382" y="1299102"/>
            <a:ext cx="8207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just">
              <a:buFont typeface="Wingdings" pitchFamily="2" charset="2"/>
              <a:buNone/>
            </a:pPr>
            <a:r>
              <a:rPr lang="es-AR" sz="2200" dirty="0" smtClean="0">
                <a:latin typeface="+mn-lt"/>
              </a:rPr>
              <a:t>Características que hacen a un ducto non- </a:t>
            </a:r>
            <a:r>
              <a:rPr lang="es-AR" sz="2200" dirty="0" err="1" smtClean="0">
                <a:latin typeface="+mn-lt"/>
              </a:rPr>
              <a:t>piggable</a:t>
            </a:r>
            <a:endParaRPr lang="es-AR" sz="2200" dirty="0">
              <a:latin typeface="+mn-lt"/>
            </a:endParaRPr>
          </a:p>
        </p:txBody>
      </p:sp>
    </p:spTree>
    <p:extLst>
      <p:ext uri="{BB962C8B-B14F-4D97-AF65-F5344CB8AC3E}">
        <p14:creationId xmlns:p14="http://schemas.microsoft.com/office/powerpoint/2010/main" val="32278193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0" name="Imagem 6" descr="container prin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768" y="980728"/>
            <a:ext cx="8526463"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3 Imagen" desc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5156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988840"/>
            <a:ext cx="7704856" cy="4555093"/>
          </a:xfrm>
          <a:prstGeom prst="rect">
            <a:avLst/>
          </a:prstGeom>
        </p:spPr>
        <p:txBody>
          <a:bodyPr wrap="square">
            <a:spAutoFit/>
          </a:bodyPr>
          <a:lstStyle/>
          <a:p>
            <a:pPr marL="285750" indent="-285750">
              <a:lnSpc>
                <a:spcPct val="150000"/>
              </a:lnSpc>
              <a:buFont typeface="Arial" pitchFamily="34" charset="0"/>
              <a:buChar char="•"/>
            </a:pPr>
            <a:r>
              <a:rPr lang="es-CO" sz="2000" dirty="0" smtClean="0"/>
              <a:t>Solución </a:t>
            </a:r>
            <a:r>
              <a:rPr lang="es-CO" sz="2000" dirty="0"/>
              <a:t>única de inspección </a:t>
            </a:r>
            <a:r>
              <a:rPr lang="es-CO" sz="2000" dirty="0" smtClean="0"/>
              <a:t>para cada ducto</a:t>
            </a:r>
          </a:p>
          <a:p>
            <a:pPr marL="285750" indent="-285750">
              <a:lnSpc>
                <a:spcPct val="150000"/>
              </a:lnSpc>
              <a:buFont typeface="Arial" pitchFamily="34" charset="0"/>
              <a:buChar char="•"/>
            </a:pPr>
            <a:r>
              <a:rPr lang="es-CO" sz="2000" dirty="0" smtClean="0"/>
              <a:t>No </a:t>
            </a:r>
            <a:r>
              <a:rPr lang="es-CO" sz="2000" dirty="0"/>
              <a:t>existe un patrón del proyecto </a:t>
            </a:r>
            <a:endParaRPr lang="es-CO" sz="2000" dirty="0" smtClean="0"/>
          </a:p>
          <a:p>
            <a:pPr marL="285750" indent="-285750">
              <a:lnSpc>
                <a:spcPct val="150000"/>
              </a:lnSpc>
              <a:buFont typeface="Arial" pitchFamily="34" charset="0"/>
              <a:buChar char="•"/>
            </a:pPr>
            <a:r>
              <a:rPr lang="es-CO" sz="2000" dirty="0" smtClean="0"/>
              <a:t>Ejecución </a:t>
            </a:r>
            <a:r>
              <a:rPr lang="es-CO" sz="2000" dirty="0"/>
              <a:t>de adaptaciones necesarias para la habilitación del </a:t>
            </a:r>
            <a:r>
              <a:rPr lang="es-CO" sz="2000" dirty="0" smtClean="0"/>
              <a:t>ducto para la inspección en línea.</a:t>
            </a:r>
          </a:p>
          <a:p>
            <a:endParaRPr lang="es-CO" sz="2000" dirty="0"/>
          </a:p>
          <a:p>
            <a:pPr algn="just">
              <a:lnSpc>
                <a:spcPct val="150000"/>
              </a:lnSpc>
            </a:pPr>
            <a:r>
              <a:rPr lang="es-CO" sz="2000" dirty="0" smtClean="0"/>
              <a:t>Mientras </a:t>
            </a:r>
            <a:r>
              <a:rPr lang="es-CO" sz="2000" dirty="0"/>
              <a:t>muchas de las características de las líneas consideradas no </a:t>
            </a:r>
            <a:r>
              <a:rPr lang="es-CO" sz="2000" dirty="0" smtClean="0"/>
              <a:t>piggables, </a:t>
            </a:r>
            <a:r>
              <a:rPr lang="es-CO" sz="2000" dirty="0"/>
              <a:t>como curvas de radio corto, curvas </a:t>
            </a:r>
            <a:r>
              <a:rPr lang="es-CO" sz="2000" dirty="0" smtClean="0"/>
              <a:t>mitradas y </a:t>
            </a:r>
            <a:r>
              <a:rPr lang="es-CO" sz="2000" dirty="0"/>
              <a:t>ductos de varios diámetros son cada vez menos un problema, surgen otros desafíos para la aplicación ILI en ductos no </a:t>
            </a:r>
            <a:r>
              <a:rPr lang="es-CO" sz="2000" dirty="0" smtClean="0"/>
              <a:t>piggables como </a:t>
            </a:r>
            <a:r>
              <a:rPr lang="es-CO" sz="2000" dirty="0"/>
              <a:t>los </a:t>
            </a:r>
            <a:r>
              <a:rPr lang="es-CO" sz="2000" dirty="0" smtClean="0"/>
              <a:t>son altas </a:t>
            </a:r>
            <a:r>
              <a:rPr lang="es-CO" sz="2000" dirty="0"/>
              <a:t>presiones y </a:t>
            </a:r>
            <a:r>
              <a:rPr lang="es-CO" sz="2000" dirty="0" smtClean="0"/>
              <a:t>temperaturas y nuevos materiales.</a:t>
            </a:r>
            <a:endParaRPr lang="es-AR" sz="2000" dirty="0"/>
          </a:p>
        </p:txBody>
      </p:sp>
      <p:pic>
        <p:nvPicPr>
          <p:cNvPr id="3"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CaixaDeTexto 2"/>
          <p:cNvSpPr txBox="1">
            <a:spLocks noChangeArrowheads="1"/>
          </p:cNvSpPr>
          <p:nvPr/>
        </p:nvSpPr>
        <p:spPr bwMode="auto">
          <a:xfrm>
            <a:off x="375878" y="1299102"/>
            <a:ext cx="8207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algn="just">
              <a:buFont typeface="Wingdings" pitchFamily="2" charset="2"/>
              <a:buNone/>
            </a:pPr>
            <a:r>
              <a:rPr lang="es-AR" sz="2200" dirty="0" smtClean="0">
                <a:latin typeface="+mn-lt"/>
              </a:rPr>
              <a:t>El verdadero desafío en la inspección de ductos no piggeables</a:t>
            </a:r>
            <a:endParaRPr lang="es-AR" sz="2200" dirty="0">
              <a:latin typeface="+mn-lt"/>
            </a:endParaRPr>
          </a:p>
        </p:txBody>
      </p:sp>
    </p:spTree>
    <p:extLst>
      <p:ext uri="{BB962C8B-B14F-4D97-AF65-F5344CB8AC3E}">
        <p14:creationId xmlns:p14="http://schemas.microsoft.com/office/powerpoint/2010/main" val="194270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20" y="3825776"/>
            <a:ext cx="4219646" cy="220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tângulo 1"/>
          <p:cNvSpPr>
            <a:spLocks noChangeArrowheads="1"/>
          </p:cNvSpPr>
          <p:nvPr/>
        </p:nvSpPr>
        <p:spPr bwMode="auto">
          <a:xfrm>
            <a:off x="1619672" y="6060941"/>
            <a:ext cx="20664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s-AR" sz="2000" b="1" dirty="0" smtClean="0"/>
              <a:t>Lado lanzamiento</a:t>
            </a:r>
            <a:endParaRPr lang="es-AR" sz="2000" b="1" dirty="0"/>
          </a:p>
        </p:txBody>
      </p:sp>
      <p:pic>
        <p:nvPicPr>
          <p:cNvPr id="10246" name="Picture 6" descr="C:\Users\USER\Desktop\fotos\DSC019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825776"/>
            <a:ext cx="2927350"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tângulo 1"/>
          <p:cNvSpPr>
            <a:spLocks noChangeArrowheads="1"/>
          </p:cNvSpPr>
          <p:nvPr/>
        </p:nvSpPr>
        <p:spPr bwMode="auto">
          <a:xfrm>
            <a:off x="5474519" y="6057140"/>
            <a:ext cx="18505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s-AR" sz="2000" b="1" dirty="0" smtClean="0"/>
              <a:t>Lado recepción</a:t>
            </a:r>
            <a:endParaRPr lang="es-AR" sz="2000" b="1" dirty="0"/>
          </a:p>
        </p:txBody>
      </p:sp>
      <p:pic>
        <p:nvPicPr>
          <p:cNvPr id="8" name="3 Imagen" desc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8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2"/>
          <p:cNvSpPr txBox="1">
            <a:spLocks noChangeArrowheads="1"/>
          </p:cNvSpPr>
          <p:nvPr/>
        </p:nvSpPr>
        <p:spPr bwMode="auto">
          <a:xfrm>
            <a:off x="366464" y="807659"/>
            <a:ext cx="8207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AR" dirty="0"/>
              <a:t>Caso de Estudio</a:t>
            </a:r>
          </a:p>
          <a:p>
            <a:r>
              <a:rPr lang="es-AR" dirty="0"/>
              <a:t>Inspección </a:t>
            </a:r>
            <a:r>
              <a:rPr lang="es-AR" dirty="0" smtClean="0"/>
              <a:t>de ducto </a:t>
            </a:r>
            <a:r>
              <a:rPr lang="es-AR" dirty="0"/>
              <a:t>de 14 pulgadas</a:t>
            </a:r>
          </a:p>
        </p:txBody>
      </p:sp>
      <p:graphicFrame>
        <p:nvGraphicFramePr>
          <p:cNvPr id="2" name="1 Tabla"/>
          <p:cNvGraphicFramePr>
            <a:graphicFrameLocks noGrp="1"/>
          </p:cNvGraphicFramePr>
          <p:nvPr>
            <p:extLst>
              <p:ext uri="{D42A27DB-BD31-4B8C-83A1-F6EECF244321}">
                <p14:modId xmlns:p14="http://schemas.microsoft.com/office/powerpoint/2010/main" val="2999955338"/>
              </p:ext>
            </p:extLst>
          </p:nvPr>
        </p:nvGraphicFramePr>
        <p:xfrm>
          <a:off x="1523999" y="1916832"/>
          <a:ext cx="6096000" cy="1547497"/>
        </p:xfrm>
        <a:graphic>
          <a:graphicData uri="http://schemas.openxmlformats.org/drawingml/2006/table">
            <a:tbl>
              <a:tblPr firstRow="1" bandRow="1">
                <a:tableStyleId>{5C22544A-7EE6-4342-B048-85BDC9FD1C3A}</a:tableStyleId>
              </a:tblPr>
              <a:tblGrid>
                <a:gridCol w="3048000"/>
                <a:gridCol w="3048000"/>
              </a:tblGrid>
              <a:tr h="353984">
                <a:tc>
                  <a:txBody>
                    <a:bodyPr/>
                    <a:lstStyle/>
                    <a:p>
                      <a:r>
                        <a:rPr lang="es-AR" noProof="0" dirty="0" smtClean="0"/>
                        <a:t>Producto</a:t>
                      </a:r>
                      <a:endParaRPr lang="es-AR" noProof="0" dirty="0"/>
                    </a:p>
                  </a:txBody>
                  <a:tcPr/>
                </a:tc>
                <a:tc>
                  <a:txBody>
                    <a:bodyPr/>
                    <a:lstStyle/>
                    <a:p>
                      <a:r>
                        <a:rPr lang="es-AR" noProof="0" dirty="0" smtClean="0"/>
                        <a:t>GLP</a:t>
                      </a:r>
                      <a:endParaRPr lang="es-AR" noProof="0" dirty="0"/>
                    </a:p>
                  </a:txBody>
                  <a:tcPr/>
                </a:tc>
              </a:tr>
              <a:tr h="353984">
                <a:tc>
                  <a:txBody>
                    <a:bodyPr/>
                    <a:lstStyle/>
                    <a:p>
                      <a:r>
                        <a:rPr lang="es-AR" noProof="0" smtClean="0"/>
                        <a:t>Año de construcción </a:t>
                      </a:r>
                      <a:endParaRPr lang="es-AR" noProof="0"/>
                    </a:p>
                  </a:txBody>
                  <a:tcPr/>
                </a:tc>
                <a:tc>
                  <a:txBody>
                    <a:bodyPr/>
                    <a:lstStyle/>
                    <a:p>
                      <a:r>
                        <a:rPr lang="es-AR" noProof="0" dirty="0" smtClean="0"/>
                        <a:t>1.969</a:t>
                      </a:r>
                      <a:endParaRPr lang="es-AR" noProof="0" dirty="0"/>
                    </a:p>
                  </a:txBody>
                  <a:tcPr/>
                </a:tc>
              </a:tr>
              <a:tr h="353984">
                <a:tc>
                  <a:txBody>
                    <a:bodyPr/>
                    <a:lstStyle/>
                    <a:p>
                      <a:r>
                        <a:rPr lang="es-AR" noProof="0" smtClean="0"/>
                        <a:t>Longitud</a:t>
                      </a:r>
                      <a:endParaRPr lang="es-AR" noProof="0"/>
                    </a:p>
                  </a:txBody>
                  <a:tcPr/>
                </a:tc>
                <a:tc>
                  <a:txBody>
                    <a:bodyPr/>
                    <a:lstStyle/>
                    <a:p>
                      <a:r>
                        <a:rPr lang="es-AR" noProof="0" smtClean="0"/>
                        <a:t>270 metros</a:t>
                      </a:r>
                      <a:endParaRPr lang="es-AR" noProof="0"/>
                    </a:p>
                  </a:txBody>
                  <a:tcPr/>
                </a:tc>
              </a:tr>
              <a:tr h="450217">
                <a:tc>
                  <a:txBody>
                    <a:bodyPr/>
                    <a:lstStyle/>
                    <a:p>
                      <a:r>
                        <a:rPr lang="es-AR" noProof="0" dirty="0" smtClean="0"/>
                        <a:t>Trayecto enterrado</a:t>
                      </a:r>
                      <a:endParaRPr lang="es-AR" noProof="0" dirty="0"/>
                    </a:p>
                  </a:txBody>
                  <a:tcPr/>
                </a:tc>
                <a:tc>
                  <a:txBody>
                    <a:bodyPr/>
                    <a:lstStyle/>
                    <a:p>
                      <a:r>
                        <a:rPr lang="es-AR" noProof="0" dirty="0" smtClean="0"/>
                        <a:t>95%</a:t>
                      </a:r>
                      <a:endParaRPr lang="es-AR" noProof="0" dirty="0"/>
                    </a:p>
                  </a:txBody>
                  <a:tcPr/>
                </a:tc>
              </a:tr>
            </a:tbl>
          </a:graphicData>
        </a:graphic>
      </p:graphicFrame>
    </p:spTree>
    <p:extLst>
      <p:ext uri="{BB962C8B-B14F-4D97-AF65-F5344CB8AC3E}">
        <p14:creationId xmlns:p14="http://schemas.microsoft.com/office/powerpoint/2010/main" val="122370817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95536" y="1844824"/>
            <a:ext cx="8150130" cy="286232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solidFill>
                  <a:schemeClr val="tx1"/>
                </a:solidFill>
                <a:latin typeface="Verdana" pitchFamily="34" charset="0"/>
                <a:ea typeface="MS PGothic" pitchFamily="34" charset="-128"/>
              </a:defRPr>
            </a:lvl9pPr>
          </a:lstStyle>
          <a:p>
            <a:pPr marL="342900" indent="-342900" algn="just">
              <a:lnSpc>
                <a:spcPct val="150000"/>
              </a:lnSpc>
              <a:spcBef>
                <a:spcPct val="0"/>
              </a:spcBef>
              <a:buClrTx/>
              <a:buSzPct val="70000"/>
              <a:buBlip>
                <a:blip r:embed="rId2"/>
              </a:buBlip>
            </a:pPr>
            <a:r>
              <a:rPr lang="es-AR" sz="2000" dirty="0" smtClean="0">
                <a:latin typeface="+mn-lt"/>
                <a:ea typeface="+mn-ea"/>
              </a:rPr>
              <a:t>Herramienta bidireccional</a:t>
            </a:r>
          </a:p>
          <a:p>
            <a:pPr marL="342900" indent="-342900" algn="just">
              <a:lnSpc>
                <a:spcPct val="150000"/>
              </a:lnSpc>
              <a:spcBef>
                <a:spcPct val="0"/>
              </a:spcBef>
              <a:buSzPct val="70000"/>
              <a:buBlip>
                <a:blip r:embed="rId2"/>
              </a:buBlip>
              <a:defRPr/>
            </a:pPr>
            <a:r>
              <a:rPr lang="es-AR" sz="2000" dirty="0" smtClean="0">
                <a:latin typeface="+mn-lt"/>
                <a:ea typeface="+mn-ea"/>
              </a:rPr>
              <a:t>Codos de radio corto 1D</a:t>
            </a:r>
          </a:p>
          <a:p>
            <a:pPr marL="342900" indent="-342900" algn="just">
              <a:lnSpc>
                <a:spcPct val="150000"/>
              </a:lnSpc>
              <a:spcBef>
                <a:spcPct val="0"/>
              </a:spcBef>
              <a:buSzPct val="70000"/>
              <a:buBlip>
                <a:blip r:embed="rId2"/>
              </a:buBlip>
              <a:defRPr/>
            </a:pPr>
            <a:r>
              <a:rPr lang="es-AR" sz="2000" dirty="0" smtClean="0">
                <a:latin typeface="+mn-lt"/>
                <a:ea typeface="+mn-ea"/>
              </a:rPr>
              <a:t>Cantidad ilimitada de codos </a:t>
            </a:r>
          </a:p>
          <a:p>
            <a:pPr marL="342900" indent="-342900" algn="just">
              <a:lnSpc>
                <a:spcPct val="150000"/>
              </a:lnSpc>
              <a:spcBef>
                <a:spcPct val="0"/>
              </a:spcBef>
              <a:buSzPct val="70000"/>
              <a:buBlip>
                <a:blip r:embed="rId2"/>
              </a:buBlip>
              <a:defRPr/>
            </a:pPr>
            <a:r>
              <a:rPr lang="es-AR" sz="2000" dirty="0" smtClean="0">
                <a:latin typeface="+mn-lt"/>
                <a:ea typeface="+mn-ea"/>
              </a:rPr>
              <a:t>Cabezal rotativo localizado en el centro con menor riesgo de atascamiento,</a:t>
            </a:r>
          </a:p>
          <a:p>
            <a:pPr marL="342900" indent="-342900" algn="just">
              <a:lnSpc>
                <a:spcPct val="150000"/>
              </a:lnSpc>
              <a:spcBef>
                <a:spcPct val="0"/>
              </a:spcBef>
              <a:buClrTx/>
              <a:buSzPct val="70000"/>
              <a:buBlip>
                <a:blip r:embed="rId2"/>
              </a:buBlip>
            </a:pPr>
            <a:r>
              <a:rPr lang="es-AR" sz="2000" dirty="0" smtClean="0">
                <a:latin typeface="+mn-lt"/>
                <a:ea typeface="+mn-ea"/>
              </a:rPr>
              <a:t>Inspección online.</a:t>
            </a:r>
            <a:endParaRPr lang="es-AR" sz="2000" dirty="0">
              <a:latin typeface="+mn-lt"/>
              <a:ea typeface="+mn-ea"/>
            </a:endParaRP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01" y="4772185"/>
            <a:ext cx="5670955" cy="147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tângulo 2"/>
          <p:cNvSpPr>
            <a:spLocks noChangeArrowheads="1"/>
          </p:cNvSpPr>
          <p:nvPr/>
        </p:nvSpPr>
        <p:spPr bwMode="auto">
          <a:xfrm>
            <a:off x="1908175" y="6243638"/>
            <a:ext cx="489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None/>
            </a:pPr>
            <a:r>
              <a:rPr lang="en-US" sz="1800" dirty="0"/>
              <a:t>Herramienta 14” utilizada en el proyecto</a:t>
            </a:r>
            <a:endParaRPr lang="pt-BR" sz="1800" dirty="0"/>
          </a:p>
        </p:txBody>
      </p:sp>
      <p:pic>
        <p:nvPicPr>
          <p:cNvPr id="6" name="3 Imagen" desc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395536" y="1052736"/>
            <a:ext cx="8352928" cy="769441"/>
          </a:xfrm>
          <a:prstGeom prst="rect">
            <a:avLst/>
          </a:prstGeom>
          <a:noFill/>
          <a:ln>
            <a:noFill/>
          </a:ln>
        </p:spPr>
        <p:txBody>
          <a:bodyPr wrap="square">
            <a:spAutoFit/>
          </a:bodyPr>
          <a:lstStyle/>
          <a:p>
            <a:pPr algn="just">
              <a:buFont typeface="Wingdings" pitchFamily="2" charset="2"/>
              <a:buNone/>
            </a:pPr>
            <a:r>
              <a:rPr lang="es-CO" sz="2200" dirty="0">
                <a:ea typeface="MS PGothic" pitchFamily="34" charset="-128"/>
              </a:rPr>
              <a:t>Luego de un análisis comparativo entre las tecnologías disponibles en el mercado, el operador se decidió por el uso del pig ultrasónico</a:t>
            </a:r>
            <a:endParaRPr lang="en-GB" sz="2200" dirty="0">
              <a:ea typeface="MS PGothic" pitchFamily="34" charset="-128"/>
            </a:endParaRPr>
          </a:p>
        </p:txBody>
      </p:sp>
    </p:spTree>
    <p:extLst>
      <p:ext uri="{BB962C8B-B14F-4D97-AF65-F5344CB8AC3E}">
        <p14:creationId xmlns:p14="http://schemas.microsoft.com/office/powerpoint/2010/main" val="134783366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4826000" y="3357563"/>
            <a:ext cx="3517900" cy="25558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m 5" descr="Fibra ótica.jpg"/>
          <p:cNvPicPr>
            <a:picLocks noChangeAspect="1"/>
          </p:cNvPicPr>
          <p:nvPr/>
        </p:nvPicPr>
        <p:blipFill>
          <a:blip r:embed="rId3"/>
          <a:srcRect/>
          <a:stretch>
            <a:fillRect/>
          </a:stretch>
        </p:blipFill>
        <p:spPr bwMode="auto">
          <a:xfrm>
            <a:off x="565150" y="3346450"/>
            <a:ext cx="3460750" cy="25431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Seta para baixo 13"/>
          <p:cNvSpPr>
            <a:spLocks noChangeArrowheads="1"/>
          </p:cNvSpPr>
          <p:nvPr/>
        </p:nvSpPr>
        <p:spPr bwMode="auto">
          <a:xfrm>
            <a:off x="1547664" y="2787360"/>
            <a:ext cx="368300" cy="581025"/>
          </a:xfrm>
          <a:prstGeom prst="downArrow">
            <a:avLst>
              <a:gd name="adj1" fmla="val 50000"/>
              <a:gd name="adj2" fmla="val 49906"/>
            </a:avLst>
          </a:prstGeom>
          <a:solidFill>
            <a:srgbClr val="046334"/>
          </a:solidFill>
          <a:ln w="9525">
            <a:solidFill>
              <a:schemeClr val="tx1"/>
            </a:solidFill>
            <a:round/>
            <a:headEnd/>
            <a:tailEnd/>
          </a:ln>
        </p:spPr>
        <p:txBody>
          <a:bodyPr/>
          <a:lstStyle/>
          <a:p>
            <a:pPr algn="r" eaLnBrk="1" hangingPunct="1">
              <a:spcBef>
                <a:spcPct val="0"/>
              </a:spcBef>
              <a:buClrTx/>
              <a:buSzTx/>
              <a:buFontTx/>
              <a:buNone/>
            </a:pPr>
            <a:endParaRPr lang="en-US" sz="4000">
              <a:latin typeface="Times New Roman" pitchFamily="18" charset="0"/>
            </a:endParaRPr>
          </a:p>
        </p:txBody>
      </p:sp>
      <p:sp>
        <p:nvSpPr>
          <p:cNvPr id="8199" name="Seta para baixo 14"/>
          <p:cNvSpPr>
            <a:spLocks noChangeArrowheads="1"/>
          </p:cNvSpPr>
          <p:nvPr/>
        </p:nvSpPr>
        <p:spPr bwMode="auto">
          <a:xfrm>
            <a:off x="5652120" y="2817646"/>
            <a:ext cx="368300" cy="582612"/>
          </a:xfrm>
          <a:prstGeom prst="downArrow">
            <a:avLst>
              <a:gd name="adj1" fmla="val 50000"/>
              <a:gd name="adj2" fmla="val 50042"/>
            </a:avLst>
          </a:prstGeom>
          <a:solidFill>
            <a:srgbClr val="046334"/>
          </a:solidFill>
          <a:ln w="9525">
            <a:solidFill>
              <a:schemeClr val="tx1"/>
            </a:solidFill>
            <a:round/>
            <a:headEnd/>
            <a:tailEnd/>
          </a:ln>
        </p:spPr>
        <p:txBody>
          <a:bodyPr/>
          <a:lstStyle/>
          <a:p>
            <a:pPr algn="r" eaLnBrk="1" hangingPunct="1">
              <a:spcBef>
                <a:spcPct val="0"/>
              </a:spcBef>
              <a:buClrTx/>
              <a:buSzTx/>
              <a:buFontTx/>
              <a:buNone/>
            </a:pPr>
            <a:endParaRPr lang="en-US" sz="4000">
              <a:latin typeface="Times New Roman" pitchFamily="18" charset="0"/>
            </a:endParaRPr>
          </a:p>
        </p:txBody>
      </p:sp>
      <p:pic>
        <p:nvPicPr>
          <p:cNvPr id="8" name="3 Imagen" descr="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8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1" descr="12 UT Piglet"/>
          <p:cNvPicPr>
            <a:picLocks noChangeAspect="1" noChangeArrowheads="1"/>
          </p:cNvPicPr>
          <p:nvPr/>
        </p:nvPicPr>
        <p:blipFill rotWithShape="1">
          <a:blip r:embed="rId5">
            <a:extLst>
              <a:ext uri="{28A0092B-C50C-407E-A947-70E740481C1C}">
                <a14:useLocalDpi xmlns:a14="http://schemas.microsoft.com/office/drawing/2010/main" val="0"/>
              </a:ext>
            </a:extLst>
          </a:blip>
          <a:srcRect l="4761" t="36847"/>
          <a:stretch/>
        </p:blipFill>
        <p:spPr bwMode="auto">
          <a:xfrm>
            <a:off x="695458" y="1738648"/>
            <a:ext cx="5974695" cy="1330311"/>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2"/>
          <p:cNvSpPr txBox="1">
            <a:spLocks noChangeArrowheads="1"/>
          </p:cNvSpPr>
          <p:nvPr/>
        </p:nvSpPr>
        <p:spPr bwMode="auto">
          <a:xfrm>
            <a:off x="323528" y="874228"/>
            <a:ext cx="8207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AR" dirty="0" smtClean="0"/>
              <a:t>Componentes de la herramienta</a:t>
            </a:r>
            <a:endParaRPr lang="es-AR" dirty="0"/>
          </a:p>
        </p:txBody>
      </p:sp>
    </p:spTree>
    <p:extLst>
      <p:ext uri="{BB962C8B-B14F-4D97-AF65-F5344CB8AC3E}">
        <p14:creationId xmlns:p14="http://schemas.microsoft.com/office/powerpoint/2010/main" val="36653526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73" y="1305115"/>
            <a:ext cx="3468534" cy="555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ixaDeTexto 2"/>
          <p:cNvSpPr txBox="1">
            <a:spLocks noChangeArrowheads="1"/>
          </p:cNvSpPr>
          <p:nvPr/>
        </p:nvSpPr>
        <p:spPr bwMode="auto">
          <a:xfrm>
            <a:off x="251520" y="874228"/>
            <a:ext cx="82980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AR" dirty="0" smtClean="0"/>
              <a:t>Principio de Medición</a:t>
            </a:r>
            <a:endParaRPr lang="es-AR"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322" y="1772816"/>
            <a:ext cx="3744416" cy="372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5688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 y="1628800"/>
            <a:ext cx="8617086" cy="4216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CaixaDeTexto 2"/>
          <p:cNvSpPr txBox="1">
            <a:spLocks noChangeArrowheads="1"/>
          </p:cNvSpPr>
          <p:nvPr/>
        </p:nvSpPr>
        <p:spPr bwMode="auto">
          <a:xfrm>
            <a:off x="251520" y="874228"/>
            <a:ext cx="82980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AR" dirty="0" smtClean="0"/>
              <a:t>Especificación – Identificación de anomalías</a:t>
            </a:r>
            <a:endParaRPr lang="es-AR" dirty="0"/>
          </a:p>
        </p:txBody>
      </p:sp>
    </p:spTree>
    <p:extLst>
      <p:ext uri="{BB962C8B-B14F-4D97-AF65-F5344CB8AC3E}">
        <p14:creationId xmlns:p14="http://schemas.microsoft.com/office/powerpoint/2010/main" val="290506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 y="73027"/>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 name="CaixaDeTexto 2"/>
          <p:cNvSpPr txBox="1">
            <a:spLocks noChangeArrowheads="1"/>
          </p:cNvSpPr>
          <p:nvPr/>
        </p:nvSpPr>
        <p:spPr bwMode="auto">
          <a:xfrm>
            <a:off x="251520" y="874228"/>
            <a:ext cx="82980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AR"/>
            </a:defPPr>
            <a:lvl1pPr algn="ctr">
              <a:buFont typeface="Wingdings" pitchFamily="2" charset="2"/>
              <a:buNone/>
              <a:defRPr sz="2200" b="1">
                <a:ea typeface="MS PGothic" pitchFamily="34" charset="-128"/>
              </a:defRPr>
            </a:lvl1pPr>
            <a:lvl2pPr marL="742950" indent="-285750">
              <a:defRPr sz="2400">
                <a:latin typeface="Verdana" pitchFamily="34" charset="0"/>
                <a:ea typeface="MS PGothic" pitchFamily="34" charset="-128"/>
              </a:defRPr>
            </a:lvl2pPr>
            <a:lvl3pPr marL="1143000" indent="-228600">
              <a:defRPr sz="2400">
                <a:latin typeface="Verdana" pitchFamily="34" charset="0"/>
                <a:ea typeface="MS PGothic" pitchFamily="34" charset="-128"/>
              </a:defRPr>
            </a:lvl3pPr>
            <a:lvl4pPr marL="1600200" indent="-228600">
              <a:defRPr sz="2400">
                <a:latin typeface="Verdana" pitchFamily="34" charset="0"/>
                <a:ea typeface="MS PGothic" pitchFamily="34" charset="-128"/>
              </a:defRPr>
            </a:lvl4pPr>
            <a:lvl5pPr marL="2057400" indent="-228600">
              <a:defRPr sz="2400">
                <a:latin typeface="Verdana" pitchFamily="34" charset="0"/>
                <a:ea typeface="MS PGothic" pitchFamily="34" charset="-128"/>
              </a:defRPr>
            </a:lvl5pPr>
            <a:lvl6pPr marL="25146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6pPr>
            <a:lvl7pPr marL="29718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7pPr>
            <a:lvl8pPr marL="34290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8pPr>
            <a:lvl9pPr marL="3886200" indent="-228600" eaLnBrk="0" fontAlgn="base" hangingPunct="0">
              <a:spcBef>
                <a:spcPct val="50000"/>
              </a:spcBef>
              <a:spcAft>
                <a:spcPct val="0"/>
              </a:spcAft>
              <a:buClr>
                <a:schemeClr val="hlink"/>
              </a:buClr>
              <a:buSzPct val="140000"/>
              <a:buFont typeface="Wingdings" pitchFamily="2" charset="2"/>
              <a:buChar char="§"/>
              <a:defRPr sz="2400">
                <a:latin typeface="Verdana" pitchFamily="34" charset="0"/>
                <a:ea typeface="MS PGothic" pitchFamily="34" charset="-128"/>
              </a:defRPr>
            </a:lvl9pPr>
          </a:lstStyle>
          <a:p>
            <a:r>
              <a:rPr lang="es-AR" dirty="0" smtClean="0"/>
              <a:t>Especificación – Identificación de anomalías</a:t>
            </a:r>
            <a:endParaRPr lang="es-AR"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802"/>
          <a:stretch/>
        </p:blipFill>
        <p:spPr bwMode="auto">
          <a:xfrm>
            <a:off x="197887" y="1700808"/>
            <a:ext cx="8748224" cy="347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371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grid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Integridad</Template>
  <TotalTime>233</TotalTime>
  <Words>932</Words>
  <Application>Microsoft Office PowerPoint</Application>
  <PresentationFormat>Presentación en pantalla (4:3)</PresentationFormat>
  <Paragraphs>154</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Integridad</vt:lpstr>
      <vt:lpstr>Herramienta ILI para ductos non-piggables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VAD</dc:creator>
  <cp:lastModifiedBy>VAD</cp:lastModifiedBy>
  <cp:revision>52</cp:revision>
  <dcterms:created xsi:type="dcterms:W3CDTF">2014-05-20T22:59:53Z</dcterms:created>
  <dcterms:modified xsi:type="dcterms:W3CDTF">2014-05-21T02:53:28Z</dcterms:modified>
</cp:coreProperties>
</file>