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8" r:id="rId4"/>
    <p:sldId id="259" r:id="rId5"/>
    <p:sldId id="280" r:id="rId6"/>
    <p:sldId id="260" r:id="rId7"/>
    <p:sldId id="281" r:id="rId8"/>
    <p:sldId id="282" r:id="rId9"/>
    <p:sldId id="283" r:id="rId10"/>
    <p:sldId id="262" r:id="rId11"/>
    <p:sldId id="277" r:id="rId12"/>
    <p:sldId id="263" r:id="rId13"/>
    <p:sldId id="278" r:id="rId14"/>
    <p:sldId id="264" r:id="rId15"/>
    <p:sldId id="272" r:id="rId16"/>
    <p:sldId id="273" r:id="rId17"/>
    <p:sldId id="286" r:id="rId18"/>
    <p:sldId id="287" r:id="rId19"/>
    <p:sldId id="265" r:id="rId20"/>
    <p:sldId id="267" r:id="rId21"/>
    <p:sldId id="268" r:id="rId22"/>
    <p:sldId id="285" r:id="rId23"/>
    <p:sldId id="270" r:id="rId24"/>
    <p:sldId id="276" r:id="rId25"/>
    <p:sldId id="274" r:id="rId26"/>
    <p:sldId id="275" r:id="rId27"/>
    <p:sldId id="284" r:id="rId28"/>
  </p:sldIdLst>
  <p:sldSz cx="9144000" cy="6858000" type="screen4x3"/>
  <p:notesSz cx="6858000" cy="9144000"/>
  <p:defaultTextStyle>
    <a:defPPr>
      <a:defRPr lang="es-A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339" autoAdjust="0"/>
    <p:restoredTop sz="94660"/>
  </p:normalViewPr>
  <p:slideViewPr>
    <p:cSldViewPr>
      <p:cViewPr>
        <p:scale>
          <a:sx n="66" d="100"/>
          <a:sy n="66" d="100"/>
        </p:scale>
        <p:origin x="-1500" y="-16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8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5A4895-1F1C-44F6-98AA-9492CC13259A}" type="datetimeFigureOut">
              <a:rPr lang="pt-BR" smtClean="0"/>
              <a:t>22/05/2014</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76133E-CB67-43AD-8B23-FD93692D26B9}" type="slidenum">
              <a:rPr lang="pt-BR" smtClean="0"/>
              <a:t>‹Nº›</a:t>
            </a:fld>
            <a:endParaRPr lang="pt-BR"/>
          </a:p>
        </p:txBody>
      </p:sp>
    </p:spTree>
    <p:extLst>
      <p:ext uri="{BB962C8B-B14F-4D97-AF65-F5344CB8AC3E}">
        <p14:creationId xmlns:p14="http://schemas.microsoft.com/office/powerpoint/2010/main" val="101252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BC76133E-CB67-43AD-8B23-FD93692D26B9}" type="slidenum">
              <a:rPr lang="pt-BR" smtClean="0"/>
              <a:t>18</a:t>
            </a:fld>
            <a:endParaRPr lang="pt-BR"/>
          </a:p>
        </p:txBody>
      </p:sp>
    </p:spTree>
    <p:extLst>
      <p:ext uri="{BB962C8B-B14F-4D97-AF65-F5344CB8AC3E}">
        <p14:creationId xmlns:p14="http://schemas.microsoft.com/office/powerpoint/2010/main" val="3791826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AR"/>
          </a:p>
        </p:txBody>
      </p:sp>
      <p:sp>
        <p:nvSpPr>
          <p:cNvPr id="4" name="3 Marcador de fecha"/>
          <p:cNvSpPr>
            <a:spLocks noGrp="1"/>
          </p:cNvSpPr>
          <p:nvPr>
            <p:ph type="dt" sz="half" idx="10"/>
          </p:nvPr>
        </p:nvSpPr>
        <p:spPr/>
        <p:txBody>
          <a:bodyPr/>
          <a:lstStyle>
            <a:lvl1pPr>
              <a:defRPr/>
            </a:lvl1pPr>
          </a:lstStyle>
          <a:p>
            <a:pPr>
              <a:defRPr/>
            </a:pPr>
            <a:fld id="{3EF5581C-1EDD-4E69-9D8B-F02130A02739}" type="datetimeFigureOut">
              <a:rPr lang="es-AR"/>
              <a:pPr>
                <a:defRPr/>
              </a:pPr>
              <a:t>22/05/2014</a:t>
            </a:fld>
            <a:endParaRPr lang="es-AR" dirty="0"/>
          </a:p>
        </p:txBody>
      </p:sp>
      <p:sp>
        <p:nvSpPr>
          <p:cNvPr id="5" name="4 Marcador de pie de página"/>
          <p:cNvSpPr>
            <a:spLocks noGrp="1"/>
          </p:cNvSpPr>
          <p:nvPr>
            <p:ph type="ftr" sz="quarter" idx="11"/>
          </p:nvPr>
        </p:nvSpPr>
        <p:spPr/>
        <p:txBody>
          <a:bodyPr/>
          <a:lstStyle>
            <a:lvl1pPr>
              <a:defRPr/>
            </a:lvl1pPr>
          </a:lstStyle>
          <a:p>
            <a:pPr>
              <a:defRPr/>
            </a:pPr>
            <a:endParaRPr lang="es-AR"/>
          </a:p>
        </p:txBody>
      </p:sp>
      <p:sp>
        <p:nvSpPr>
          <p:cNvPr id="6" name="5 Marcador de número de diapositiva"/>
          <p:cNvSpPr>
            <a:spLocks noGrp="1"/>
          </p:cNvSpPr>
          <p:nvPr>
            <p:ph type="sldNum" sz="quarter" idx="12"/>
          </p:nvPr>
        </p:nvSpPr>
        <p:spPr/>
        <p:txBody>
          <a:bodyPr/>
          <a:lstStyle>
            <a:lvl1pPr>
              <a:defRPr/>
            </a:lvl1pPr>
          </a:lstStyle>
          <a:p>
            <a:pPr>
              <a:defRPr/>
            </a:pPr>
            <a:fld id="{2E1B7BB5-0594-44E9-96DC-624A062E0EE0}" type="slidenum">
              <a:rPr lang="es-AR"/>
              <a:pPr>
                <a:defRPr/>
              </a:pPr>
              <a:t>‹Nº›</a:t>
            </a:fld>
            <a:endParaRPr lang="es-AR" dirty="0"/>
          </a:p>
        </p:txBody>
      </p:sp>
    </p:spTree>
    <p:extLst>
      <p:ext uri="{BB962C8B-B14F-4D97-AF65-F5344CB8AC3E}">
        <p14:creationId xmlns:p14="http://schemas.microsoft.com/office/powerpoint/2010/main" val="377012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pPr>
              <a:defRPr/>
            </a:pPr>
            <a:fld id="{2425776D-53C5-4030-AA7A-3FFCED9A0028}" type="datetimeFigureOut">
              <a:rPr lang="es-AR"/>
              <a:pPr>
                <a:defRPr/>
              </a:pPr>
              <a:t>22/05/2014</a:t>
            </a:fld>
            <a:endParaRPr lang="es-AR" dirty="0"/>
          </a:p>
        </p:txBody>
      </p:sp>
      <p:sp>
        <p:nvSpPr>
          <p:cNvPr id="5" name="4 Marcador de pie de página"/>
          <p:cNvSpPr>
            <a:spLocks noGrp="1"/>
          </p:cNvSpPr>
          <p:nvPr>
            <p:ph type="ftr" sz="quarter" idx="11"/>
          </p:nvPr>
        </p:nvSpPr>
        <p:spPr/>
        <p:txBody>
          <a:bodyPr/>
          <a:lstStyle>
            <a:lvl1pPr>
              <a:defRPr/>
            </a:lvl1pPr>
          </a:lstStyle>
          <a:p>
            <a:pPr>
              <a:defRPr/>
            </a:pPr>
            <a:endParaRPr lang="es-AR"/>
          </a:p>
        </p:txBody>
      </p:sp>
      <p:sp>
        <p:nvSpPr>
          <p:cNvPr id="6" name="5 Marcador de número de diapositiva"/>
          <p:cNvSpPr>
            <a:spLocks noGrp="1"/>
          </p:cNvSpPr>
          <p:nvPr>
            <p:ph type="sldNum" sz="quarter" idx="12"/>
          </p:nvPr>
        </p:nvSpPr>
        <p:spPr/>
        <p:txBody>
          <a:bodyPr/>
          <a:lstStyle>
            <a:lvl1pPr>
              <a:defRPr/>
            </a:lvl1pPr>
          </a:lstStyle>
          <a:p>
            <a:pPr>
              <a:defRPr/>
            </a:pPr>
            <a:fld id="{3244B206-0019-4220-8748-F95CEF3E9AB8}" type="slidenum">
              <a:rPr lang="es-AR"/>
              <a:pPr>
                <a:defRPr/>
              </a:pPr>
              <a:t>‹Nº›</a:t>
            </a:fld>
            <a:endParaRPr lang="es-AR" dirty="0"/>
          </a:p>
        </p:txBody>
      </p:sp>
    </p:spTree>
    <p:extLst>
      <p:ext uri="{BB962C8B-B14F-4D97-AF65-F5344CB8AC3E}">
        <p14:creationId xmlns:p14="http://schemas.microsoft.com/office/powerpoint/2010/main" val="4119749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pPr>
              <a:defRPr/>
            </a:pPr>
            <a:fld id="{917FB3B3-840E-476B-BF69-F917760233D9}" type="datetimeFigureOut">
              <a:rPr lang="es-AR"/>
              <a:pPr>
                <a:defRPr/>
              </a:pPr>
              <a:t>22/05/2014</a:t>
            </a:fld>
            <a:endParaRPr lang="es-AR" dirty="0"/>
          </a:p>
        </p:txBody>
      </p:sp>
      <p:sp>
        <p:nvSpPr>
          <p:cNvPr id="5" name="4 Marcador de pie de página"/>
          <p:cNvSpPr>
            <a:spLocks noGrp="1"/>
          </p:cNvSpPr>
          <p:nvPr>
            <p:ph type="ftr" sz="quarter" idx="11"/>
          </p:nvPr>
        </p:nvSpPr>
        <p:spPr/>
        <p:txBody>
          <a:bodyPr/>
          <a:lstStyle>
            <a:lvl1pPr>
              <a:defRPr/>
            </a:lvl1pPr>
          </a:lstStyle>
          <a:p>
            <a:pPr>
              <a:defRPr/>
            </a:pPr>
            <a:endParaRPr lang="es-AR"/>
          </a:p>
        </p:txBody>
      </p:sp>
      <p:sp>
        <p:nvSpPr>
          <p:cNvPr id="6" name="5 Marcador de número de diapositiva"/>
          <p:cNvSpPr>
            <a:spLocks noGrp="1"/>
          </p:cNvSpPr>
          <p:nvPr>
            <p:ph type="sldNum" sz="quarter" idx="12"/>
          </p:nvPr>
        </p:nvSpPr>
        <p:spPr/>
        <p:txBody>
          <a:bodyPr/>
          <a:lstStyle>
            <a:lvl1pPr>
              <a:defRPr/>
            </a:lvl1pPr>
          </a:lstStyle>
          <a:p>
            <a:pPr>
              <a:defRPr/>
            </a:pPr>
            <a:fld id="{AB40BD0C-3BDF-4430-8259-5B976E47B042}" type="slidenum">
              <a:rPr lang="es-AR"/>
              <a:pPr>
                <a:defRPr/>
              </a:pPr>
              <a:t>‹Nº›</a:t>
            </a:fld>
            <a:endParaRPr lang="es-AR" dirty="0"/>
          </a:p>
        </p:txBody>
      </p:sp>
    </p:spTree>
    <p:extLst>
      <p:ext uri="{BB962C8B-B14F-4D97-AF65-F5344CB8AC3E}">
        <p14:creationId xmlns:p14="http://schemas.microsoft.com/office/powerpoint/2010/main" val="165260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pPr>
              <a:defRPr/>
            </a:pPr>
            <a:fld id="{CFC79B7E-2BE4-46CE-BB7F-4BA7AC4AB553}" type="datetimeFigureOut">
              <a:rPr lang="es-AR"/>
              <a:pPr>
                <a:defRPr/>
              </a:pPr>
              <a:t>22/05/2014</a:t>
            </a:fld>
            <a:endParaRPr lang="es-AR" dirty="0"/>
          </a:p>
        </p:txBody>
      </p:sp>
      <p:sp>
        <p:nvSpPr>
          <p:cNvPr id="5" name="4 Marcador de pie de página"/>
          <p:cNvSpPr>
            <a:spLocks noGrp="1"/>
          </p:cNvSpPr>
          <p:nvPr>
            <p:ph type="ftr" sz="quarter" idx="11"/>
          </p:nvPr>
        </p:nvSpPr>
        <p:spPr/>
        <p:txBody>
          <a:bodyPr/>
          <a:lstStyle>
            <a:lvl1pPr>
              <a:defRPr/>
            </a:lvl1pPr>
          </a:lstStyle>
          <a:p>
            <a:pPr>
              <a:defRPr/>
            </a:pPr>
            <a:endParaRPr lang="es-AR"/>
          </a:p>
        </p:txBody>
      </p:sp>
      <p:sp>
        <p:nvSpPr>
          <p:cNvPr id="6" name="5 Marcador de número de diapositiva"/>
          <p:cNvSpPr>
            <a:spLocks noGrp="1"/>
          </p:cNvSpPr>
          <p:nvPr>
            <p:ph type="sldNum" sz="quarter" idx="12"/>
          </p:nvPr>
        </p:nvSpPr>
        <p:spPr/>
        <p:txBody>
          <a:bodyPr/>
          <a:lstStyle>
            <a:lvl1pPr>
              <a:defRPr/>
            </a:lvl1pPr>
          </a:lstStyle>
          <a:p>
            <a:pPr>
              <a:defRPr/>
            </a:pPr>
            <a:fld id="{0CF98F8F-F5AB-4FC8-85A3-9D8383C530FF}" type="slidenum">
              <a:rPr lang="es-AR"/>
              <a:pPr>
                <a:defRPr/>
              </a:pPr>
              <a:t>‹Nº›</a:t>
            </a:fld>
            <a:endParaRPr lang="es-AR" dirty="0"/>
          </a:p>
        </p:txBody>
      </p:sp>
    </p:spTree>
    <p:extLst>
      <p:ext uri="{BB962C8B-B14F-4D97-AF65-F5344CB8AC3E}">
        <p14:creationId xmlns:p14="http://schemas.microsoft.com/office/powerpoint/2010/main" val="3147914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FE7CD1F2-C7EA-4749-BB7E-C28DD984DB47}" type="datetimeFigureOut">
              <a:rPr lang="es-AR"/>
              <a:pPr>
                <a:defRPr/>
              </a:pPr>
              <a:t>22/05/2014</a:t>
            </a:fld>
            <a:endParaRPr lang="es-AR" dirty="0"/>
          </a:p>
        </p:txBody>
      </p:sp>
      <p:sp>
        <p:nvSpPr>
          <p:cNvPr id="5" name="4 Marcador de pie de página"/>
          <p:cNvSpPr>
            <a:spLocks noGrp="1"/>
          </p:cNvSpPr>
          <p:nvPr>
            <p:ph type="ftr" sz="quarter" idx="11"/>
          </p:nvPr>
        </p:nvSpPr>
        <p:spPr/>
        <p:txBody>
          <a:bodyPr/>
          <a:lstStyle>
            <a:lvl1pPr>
              <a:defRPr/>
            </a:lvl1pPr>
          </a:lstStyle>
          <a:p>
            <a:pPr>
              <a:defRPr/>
            </a:pPr>
            <a:endParaRPr lang="es-AR"/>
          </a:p>
        </p:txBody>
      </p:sp>
      <p:sp>
        <p:nvSpPr>
          <p:cNvPr id="6" name="5 Marcador de número de diapositiva"/>
          <p:cNvSpPr>
            <a:spLocks noGrp="1"/>
          </p:cNvSpPr>
          <p:nvPr>
            <p:ph type="sldNum" sz="quarter" idx="12"/>
          </p:nvPr>
        </p:nvSpPr>
        <p:spPr/>
        <p:txBody>
          <a:bodyPr/>
          <a:lstStyle>
            <a:lvl1pPr>
              <a:defRPr/>
            </a:lvl1pPr>
          </a:lstStyle>
          <a:p>
            <a:pPr>
              <a:defRPr/>
            </a:pPr>
            <a:fld id="{42F4D366-54D6-45FD-9CC9-6F40DEC763AE}" type="slidenum">
              <a:rPr lang="es-AR"/>
              <a:pPr>
                <a:defRPr/>
              </a:pPr>
              <a:t>‹Nº›</a:t>
            </a:fld>
            <a:endParaRPr lang="es-AR" dirty="0"/>
          </a:p>
        </p:txBody>
      </p:sp>
    </p:spTree>
    <p:extLst>
      <p:ext uri="{BB962C8B-B14F-4D97-AF65-F5344CB8AC3E}">
        <p14:creationId xmlns:p14="http://schemas.microsoft.com/office/powerpoint/2010/main" val="779754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3 Marcador de fecha"/>
          <p:cNvSpPr>
            <a:spLocks noGrp="1"/>
          </p:cNvSpPr>
          <p:nvPr>
            <p:ph type="dt" sz="half" idx="10"/>
          </p:nvPr>
        </p:nvSpPr>
        <p:spPr/>
        <p:txBody>
          <a:bodyPr/>
          <a:lstStyle>
            <a:lvl1pPr>
              <a:defRPr/>
            </a:lvl1pPr>
          </a:lstStyle>
          <a:p>
            <a:pPr>
              <a:defRPr/>
            </a:pPr>
            <a:fld id="{57F0E2C6-235A-43EC-ACDF-11844CEDC3DC}" type="datetimeFigureOut">
              <a:rPr lang="es-AR"/>
              <a:pPr>
                <a:defRPr/>
              </a:pPr>
              <a:t>22/05/2014</a:t>
            </a:fld>
            <a:endParaRPr lang="es-AR" dirty="0"/>
          </a:p>
        </p:txBody>
      </p:sp>
      <p:sp>
        <p:nvSpPr>
          <p:cNvPr id="6" name="4 Marcador de pie de página"/>
          <p:cNvSpPr>
            <a:spLocks noGrp="1"/>
          </p:cNvSpPr>
          <p:nvPr>
            <p:ph type="ftr" sz="quarter" idx="11"/>
          </p:nvPr>
        </p:nvSpPr>
        <p:spPr/>
        <p:txBody>
          <a:bodyPr/>
          <a:lstStyle>
            <a:lvl1pPr>
              <a:defRPr/>
            </a:lvl1pPr>
          </a:lstStyle>
          <a:p>
            <a:pPr>
              <a:defRPr/>
            </a:pPr>
            <a:endParaRPr lang="es-AR"/>
          </a:p>
        </p:txBody>
      </p:sp>
      <p:sp>
        <p:nvSpPr>
          <p:cNvPr id="7" name="5 Marcador de número de diapositiva"/>
          <p:cNvSpPr>
            <a:spLocks noGrp="1"/>
          </p:cNvSpPr>
          <p:nvPr>
            <p:ph type="sldNum" sz="quarter" idx="12"/>
          </p:nvPr>
        </p:nvSpPr>
        <p:spPr/>
        <p:txBody>
          <a:bodyPr/>
          <a:lstStyle>
            <a:lvl1pPr>
              <a:defRPr/>
            </a:lvl1pPr>
          </a:lstStyle>
          <a:p>
            <a:pPr>
              <a:defRPr/>
            </a:pPr>
            <a:fld id="{0F2D5A34-645D-4D6C-BDC2-557AAA77BB7E}" type="slidenum">
              <a:rPr lang="es-AR"/>
              <a:pPr>
                <a:defRPr/>
              </a:pPr>
              <a:t>‹Nº›</a:t>
            </a:fld>
            <a:endParaRPr lang="es-AR" dirty="0"/>
          </a:p>
        </p:txBody>
      </p:sp>
    </p:spTree>
    <p:extLst>
      <p:ext uri="{BB962C8B-B14F-4D97-AF65-F5344CB8AC3E}">
        <p14:creationId xmlns:p14="http://schemas.microsoft.com/office/powerpoint/2010/main" val="966538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3 Marcador de fecha"/>
          <p:cNvSpPr>
            <a:spLocks noGrp="1"/>
          </p:cNvSpPr>
          <p:nvPr>
            <p:ph type="dt" sz="half" idx="10"/>
          </p:nvPr>
        </p:nvSpPr>
        <p:spPr/>
        <p:txBody>
          <a:bodyPr/>
          <a:lstStyle>
            <a:lvl1pPr>
              <a:defRPr/>
            </a:lvl1pPr>
          </a:lstStyle>
          <a:p>
            <a:pPr>
              <a:defRPr/>
            </a:pPr>
            <a:fld id="{FCFE989B-E726-4D78-83E1-330AB7EEF526}" type="datetimeFigureOut">
              <a:rPr lang="es-AR"/>
              <a:pPr>
                <a:defRPr/>
              </a:pPr>
              <a:t>22/05/2014</a:t>
            </a:fld>
            <a:endParaRPr lang="es-AR" dirty="0"/>
          </a:p>
        </p:txBody>
      </p:sp>
      <p:sp>
        <p:nvSpPr>
          <p:cNvPr id="8" name="4 Marcador de pie de página"/>
          <p:cNvSpPr>
            <a:spLocks noGrp="1"/>
          </p:cNvSpPr>
          <p:nvPr>
            <p:ph type="ftr" sz="quarter" idx="11"/>
          </p:nvPr>
        </p:nvSpPr>
        <p:spPr/>
        <p:txBody>
          <a:bodyPr/>
          <a:lstStyle>
            <a:lvl1pPr>
              <a:defRPr/>
            </a:lvl1pPr>
          </a:lstStyle>
          <a:p>
            <a:pPr>
              <a:defRPr/>
            </a:pPr>
            <a:endParaRPr lang="es-AR"/>
          </a:p>
        </p:txBody>
      </p:sp>
      <p:sp>
        <p:nvSpPr>
          <p:cNvPr id="9" name="5 Marcador de número de diapositiva"/>
          <p:cNvSpPr>
            <a:spLocks noGrp="1"/>
          </p:cNvSpPr>
          <p:nvPr>
            <p:ph type="sldNum" sz="quarter" idx="12"/>
          </p:nvPr>
        </p:nvSpPr>
        <p:spPr/>
        <p:txBody>
          <a:bodyPr/>
          <a:lstStyle>
            <a:lvl1pPr>
              <a:defRPr/>
            </a:lvl1pPr>
          </a:lstStyle>
          <a:p>
            <a:pPr>
              <a:defRPr/>
            </a:pPr>
            <a:fld id="{30CC47BB-4B7F-4FF5-92ED-FB310D415DC5}" type="slidenum">
              <a:rPr lang="es-AR"/>
              <a:pPr>
                <a:defRPr/>
              </a:pPr>
              <a:t>‹Nº›</a:t>
            </a:fld>
            <a:endParaRPr lang="es-AR" dirty="0"/>
          </a:p>
        </p:txBody>
      </p:sp>
    </p:spTree>
    <p:extLst>
      <p:ext uri="{BB962C8B-B14F-4D97-AF65-F5344CB8AC3E}">
        <p14:creationId xmlns:p14="http://schemas.microsoft.com/office/powerpoint/2010/main" val="3046235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3 Marcador de fecha"/>
          <p:cNvSpPr>
            <a:spLocks noGrp="1"/>
          </p:cNvSpPr>
          <p:nvPr>
            <p:ph type="dt" sz="half" idx="10"/>
          </p:nvPr>
        </p:nvSpPr>
        <p:spPr/>
        <p:txBody>
          <a:bodyPr/>
          <a:lstStyle>
            <a:lvl1pPr>
              <a:defRPr/>
            </a:lvl1pPr>
          </a:lstStyle>
          <a:p>
            <a:pPr>
              <a:defRPr/>
            </a:pPr>
            <a:fld id="{56D4FAF6-205E-4895-914C-7A628632207B}" type="datetimeFigureOut">
              <a:rPr lang="es-AR"/>
              <a:pPr>
                <a:defRPr/>
              </a:pPr>
              <a:t>22/05/2014</a:t>
            </a:fld>
            <a:endParaRPr lang="es-AR" dirty="0"/>
          </a:p>
        </p:txBody>
      </p:sp>
      <p:sp>
        <p:nvSpPr>
          <p:cNvPr id="4" name="4 Marcador de pie de página"/>
          <p:cNvSpPr>
            <a:spLocks noGrp="1"/>
          </p:cNvSpPr>
          <p:nvPr>
            <p:ph type="ftr" sz="quarter" idx="11"/>
          </p:nvPr>
        </p:nvSpPr>
        <p:spPr/>
        <p:txBody>
          <a:bodyPr/>
          <a:lstStyle>
            <a:lvl1pPr>
              <a:defRPr/>
            </a:lvl1pPr>
          </a:lstStyle>
          <a:p>
            <a:pPr>
              <a:defRPr/>
            </a:pPr>
            <a:endParaRPr lang="es-AR"/>
          </a:p>
        </p:txBody>
      </p:sp>
      <p:sp>
        <p:nvSpPr>
          <p:cNvPr id="5" name="5 Marcador de número de diapositiva"/>
          <p:cNvSpPr>
            <a:spLocks noGrp="1"/>
          </p:cNvSpPr>
          <p:nvPr>
            <p:ph type="sldNum" sz="quarter" idx="12"/>
          </p:nvPr>
        </p:nvSpPr>
        <p:spPr/>
        <p:txBody>
          <a:bodyPr/>
          <a:lstStyle>
            <a:lvl1pPr>
              <a:defRPr/>
            </a:lvl1pPr>
          </a:lstStyle>
          <a:p>
            <a:pPr>
              <a:defRPr/>
            </a:pPr>
            <a:fld id="{3BACA508-FA49-4351-9421-9FB140193259}" type="slidenum">
              <a:rPr lang="es-AR"/>
              <a:pPr>
                <a:defRPr/>
              </a:pPr>
              <a:t>‹Nº›</a:t>
            </a:fld>
            <a:endParaRPr lang="es-AR" dirty="0"/>
          </a:p>
        </p:txBody>
      </p:sp>
    </p:spTree>
    <p:extLst>
      <p:ext uri="{BB962C8B-B14F-4D97-AF65-F5344CB8AC3E}">
        <p14:creationId xmlns:p14="http://schemas.microsoft.com/office/powerpoint/2010/main" val="1671024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E9D573F8-649F-4A7B-B109-3DD56652CE54}" type="datetimeFigureOut">
              <a:rPr lang="es-AR"/>
              <a:pPr>
                <a:defRPr/>
              </a:pPr>
              <a:t>22/05/2014</a:t>
            </a:fld>
            <a:endParaRPr lang="es-AR" dirty="0"/>
          </a:p>
        </p:txBody>
      </p:sp>
      <p:sp>
        <p:nvSpPr>
          <p:cNvPr id="3" name="4 Marcador de pie de página"/>
          <p:cNvSpPr>
            <a:spLocks noGrp="1"/>
          </p:cNvSpPr>
          <p:nvPr>
            <p:ph type="ftr" sz="quarter" idx="11"/>
          </p:nvPr>
        </p:nvSpPr>
        <p:spPr/>
        <p:txBody>
          <a:bodyPr/>
          <a:lstStyle>
            <a:lvl1pPr>
              <a:defRPr/>
            </a:lvl1pPr>
          </a:lstStyle>
          <a:p>
            <a:pPr>
              <a:defRPr/>
            </a:pPr>
            <a:endParaRPr lang="es-AR"/>
          </a:p>
        </p:txBody>
      </p:sp>
      <p:sp>
        <p:nvSpPr>
          <p:cNvPr id="4" name="5 Marcador de número de diapositiva"/>
          <p:cNvSpPr>
            <a:spLocks noGrp="1"/>
          </p:cNvSpPr>
          <p:nvPr>
            <p:ph type="sldNum" sz="quarter" idx="12"/>
          </p:nvPr>
        </p:nvSpPr>
        <p:spPr/>
        <p:txBody>
          <a:bodyPr/>
          <a:lstStyle>
            <a:lvl1pPr>
              <a:defRPr/>
            </a:lvl1pPr>
          </a:lstStyle>
          <a:p>
            <a:pPr>
              <a:defRPr/>
            </a:pPr>
            <a:fld id="{4C3913C0-B9E6-49A8-8FF8-CD55D51EDAE1}" type="slidenum">
              <a:rPr lang="es-AR"/>
              <a:pPr>
                <a:defRPr/>
              </a:pPr>
              <a:t>‹Nº›</a:t>
            </a:fld>
            <a:endParaRPr lang="es-AR" dirty="0"/>
          </a:p>
        </p:txBody>
      </p:sp>
    </p:spTree>
    <p:extLst>
      <p:ext uri="{BB962C8B-B14F-4D97-AF65-F5344CB8AC3E}">
        <p14:creationId xmlns:p14="http://schemas.microsoft.com/office/powerpoint/2010/main" val="2935713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26E8A2AA-690D-4BBA-A7EB-93E7B096DA37}" type="datetimeFigureOut">
              <a:rPr lang="es-AR"/>
              <a:pPr>
                <a:defRPr/>
              </a:pPr>
              <a:t>22/05/2014</a:t>
            </a:fld>
            <a:endParaRPr lang="es-AR" dirty="0"/>
          </a:p>
        </p:txBody>
      </p:sp>
      <p:sp>
        <p:nvSpPr>
          <p:cNvPr id="6" name="4 Marcador de pie de página"/>
          <p:cNvSpPr>
            <a:spLocks noGrp="1"/>
          </p:cNvSpPr>
          <p:nvPr>
            <p:ph type="ftr" sz="quarter" idx="11"/>
          </p:nvPr>
        </p:nvSpPr>
        <p:spPr/>
        <p:txBody>
          <a:bodyPr/>
          <a:lstStyle>
            <a:lvl1pPr>
              <a:defRPr/>
            </a:lvl1pPr>
          </a:lstStyle>
          <a:p>
            <a:pPr>
              <a:defRPr/>
            </a:pPr>
            <a:endParaRPr lang="es-AR"/>
          </a:p>
        </p:txBody>
      </p:sp>
      <p:sp>
        <p:nvSpPr>
          <p:cNvPr id="7" name="5 Marcador de número de diapositiva"/>
          <p:cNvSpPr>
            <a:spLocks noGrp="1"/>
          </p:cNvSpPr>
          <p:nvPr>
            <p:ph type="sldNum" sz="quarter" idx="12"/>
          </p:nvPr>
        </p:nvSpPr>
        <p:spPr/>
        <p:txBody>
          <a:bodyPr/>
          <a:lstStyle>
            <a:lvl1pPr>
              <a:defRPr/>
            </a:lvl1pPr>
          </a:lstStyle>
          <a:p>
            <a:pPr>
              <a:defRPr/>
            </a:pPr>
            <a:fld id="{B2B6985E-DC9D-4EBF-A6B3-32C30B38B263}" type="slidenum">
              <a:rPr lang="es-AR"/>
              <a:pPr>
                <a:defRPr/>
              </a:pPr>
              <a:t>‹Nº›</a:t>
            </a:fld>
            <a:endParaRPr lang="es-AR" dirty="0"/>
          </a:p>
        </p:txBody>
      </p:sp>
    </p:spTree>
    <p:extLst>
      <p:ext uri="{BB962C8B-B14F-4D97-AF65-F5344CB8AC3E}">
        <p14:creationId xmlns:p14="http://schemas.microsoft.com/office/powerpoint/2010/main" val="1542902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dirty="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3F98E66F-03B9-4BFB-A5C5-85466145ADEF}" type="datetimeFigureOut">
              <a:rPr lang="es-AR"/>
              <a:pPr>
                <a:defRPr/>
              </a:pPr>
              <a:t>22/05/2014</a:t>
            </a:fld>
            <a:endParaRPr lang="es-AR" dirty="0"/>
          </a:p>
        </p:txBody>
      </p:sp>
      <p:sp>
        <p:nvSpPr>
          <p:cNvPr id="6" name="4 Marcador de pie de página"/>
          <p:cNvSpPr>
            <a:spLocks noGrp="1"/>
          </p:cNvSpPr>
          <p:nvPr>
            <p:ph type="ftr" sz="quarter" idx="11"/>
          </p:nvPr>
        </p:nvSpPr>
        <p:spPr/>
        <p:txBody>
          <a:bodyPr/>
          <a:lstStyle>
            <a:lvl1pPr>
              <a:defRPr/>
            </a:lvl1pPr>
          </a:lstStyle>
          <a:p>
            <a:pPr>
              <a:defRPr/>
            </a:pPr>
            <a:endParaRPr lang="es-AR"/>
          </a:p>
        </p:txBody>
      </p:sp>
      <p:sp>
        <p:nvSpPr>
          <p:cNvPr id="7" name="5 Marcador de número de diapositiva"/>
          <p:cNvSpPr>
            <a:spLocks noGrp="1"/>
          </p:cNvSpPr>
          <p:nvPr>
            <p:ph type="sldNum" sz="quarter" idx="12"/>
          </p:nvPr>
        </p:nvSpPr>
        <p:spPr/>
        <p:txBody>
          <a:bodyPr/>
          <a:lstStyle>
            <a:lvl1pPr>
              <a:defRPr/>
            </a:lvl1pPr>
          </a:lstStyle>
          <a:p>
            <a:pPr>
              <a:defRPr/>
            </a:pPr>
            <a:fld id="{96BC7B65-02AC-46D4-8821-9A7AD6907C5D}" type="slidenum">
              <a:rPr lang="es-AR"/>
              <a:pPr>
                <a:defRPr/>
              </a:pPr>
              <a:t>‹Nº›</a:t>
            </a:fld>
            <a:endParaRPr lang="es-AR" dirty="0"/>
          </a:p>
        </p:txBody>
      </p:sp>
    </p:spTree>
    <p:extLst>
      <p:ext uri="{BB962C8B-B14F-4D97-AF65-F5344CB8AC3E}">
        <p14:creationId xmlns:p14="http://schemas.microsoft.com/office/powerpoint/2010/main" val="734346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pt-BR" smtClean="0"/>
              <a:t>Haga clic para modificar el estilo de título del patrón</a:t>
            </a:r>
            <a:endParaRPr lang="es-AR" altLang="pt-BR" smtClean="0"/>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pt-BR" smtClean="0"/>
              <a:t>Haga clic para modificar el estilo de texto del patrón</a:t>
            </a:r>
          </a:p>
          <a:p>
            <a:pPr lvl="1"/>
            <a:r>
              <a:rPr lang="es-ES" altLang="pt-BR" smtClean="0"/>
              <a:t>Segundo nivel</a:t>
            </a:r>
          </a:p>
          <a:p>
            <a:pPr lvl="2"/>
            <a:r>
              <a:rPr lang="es-ES" altLang="pt-BR" smtClean="0"/>
              <a:t>Tercer nivel</a:t>
            </a:r>
          </a:p>
          <a:p>
            <a:pPr lvl="3"/>
            <a:r>
              <a:rPr lang="es-ES" altLang="pt-BR" smtClean="0"/>
              <a:t>Cuarto nivel</a:t>
            </a:r>
          </a:p>
          <a:p>
            <a:pPr lvl="4"/>
            <a:r>
              <a:rPr lang="es-ES" altLang="pt-BR" smtClean="0"/>
              <a:t>Quinto nivel</a:t>
            </a:r>
            <a:endParaRPr lang="es-AR" altLang="pt-BR"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5C77D88-9030-405E-98AE-C7E7A8395B21}" type="datetimeFigureOut">
              <a:rPr lang="es-AR"/>
              <a:pPr>
                <a:defRPr/>
              </a:pPr>
              <a:t>22/05/2014</a:t>
            </a:fld>
            <a:endParaRPr lang="es-AR"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A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D3D3CC6-ADFE-4FBC-9C53-906CD095720D}" type="slidenum">
              <a:rPr lang="es-AR"/>
              <a:pPr>
                <a:defRPr/>
              </a:pPr>
              <a:t>‹Nº›</a:t>
            </a:fld>
            <a:endParaRPr lang="es-A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2.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4.pn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5.png"/><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26.png"/><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3 Imagen" descr="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11113"/>
            <a:ext cx="90011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2052" name="Rectangle 7"/>
          <p:cNvSpPr>
            <a:spLocks noChangeArrowheads="1"/>
          </p:cNvSpPr>
          <p:nvPr/>
        </p:nvSpPr>
        <p:spPr bwMode="auto">
          <a:xfrm>
            <a:off x="1493838" y="3090863"/>
            <a:ext cx="608488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pt-BR" altLang="pt-BR" sz="1800" dirty="0">
                <a:latin typeface="Century" pitchFamily="18" charset="0"/>
              </a:rPr>
              <a:t>Vitor E. L. Paiva, José L. F. Freire, Leonardo D. Rodrigues, Gilmar W. R. </a:t>
            </a:r>
            <a:r>
              <a:rPr lang="pt-BR" altLang="pt-BR" sz="1800" dirty="0" err="1">
                <a:latin typeface="Century" pitchFamily="18" charset="0"/>
              </a:rPr>
              <a:t>Delgadillo</a:t>
            </a:r>
            <a:r>
              <a:rPr lang="pt-BR" altLang="pt-BR" sz="1800" dirty="0">
                <a:latin typeface="Century" pitchFamily="18" charset="0"/>
              </a:rPr>
              <a:t>, Ronaldo D. Vieira</a:t>
            </a:r>
          </a:p>
          <a:p>
            <a:pPr algn="ctr">
              <a:spcBef>
                <a:spcPct val="0"/>
              </a:spcBef>
              <a:buFontTx/>
              <a:buNone/>
            </a:pPr>
            <a:endParaRPr lang="pt-BR" altLang="pt-BR" sz="1800" b="1" dirty="0">
              <a:latin typeface="Century" pitchFamily="18" charset="0"/>
            </a:endParaRPr>
          </a:p>
          <a:p>
            <a:pPr algn="ctr">
              <a:spcBef>
                <a:spcPct val="0"/>
              </a:spcBef>
              <a:buFontTx/>
              <a:buNone/>
            </a:pPr>
            <a:r>
              <a:rPr lang="en-US" altLang="pt-BR" sz="1800" b="1" dirty="0" smtClean="0">
                <a:latin typeface="Century" pitchFamily="18" charset="0"/>
              </a:rPr>
              <a:t>Mechanical Engineering  Department, </a:t>
            </a:r>
            <a:r>
              <a:rPr lang="pt-BR" altLang="pt-BR" sz="1800" b="1" dirty="0" smtClean="0">
                <a:latin typeface="Century" pitchFamily="18" charset="0"/>
              </a:rPr>
              <a:t>PUC-Rio</a:t>
            </a:r>
            <a:endParaRPr lang="pt-BR" altLang="pt-BR" sz="1800" b="1" dirty="0">
              <a:latin typeface="Century" pitchFamily="18" charset="0"/>
            </a:endParaRPr>
          </a:p>
        </p:txBody>
      </p:sp>
      <p:sp>
        <p:nvSpPr>
          <p:cNvPr id="2053" name="CaixaDeTexto 1"/>
          <p:cNvSpPr txBox="1">
            <a:spLocks noChangeArrowheads="1"/>
          </p:cNvSpPr>
          <p:nvPr/>
        </p:nvSpPr>
        <p:spPr bwMode="auto">
          <a:xfrm>
            <a:off x="755650" y="1262063"/>
            <a:ext cx="75612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pt-BR" sz="2800" b="1" dirty="0" smtClean="0">
                <a:latin typeface="Century" pitchFamily="18" charset="0"/>
              </a:rPr>
              <a:t>SIMULATION  AND  MEASUREMENT  OF RESIDUAL  STRESS  IN  THE WELDMENT  OF  AN  API  5L  X60  PIPE</a:t>
            </a:r>
            <a:endParaRPr lang="en-US" altLang="pt-BR" sz="1800" dirty="0">
              <a:latin typeface="Arial" charset="0"/>
            </a:endParaRPr>
          </a:p>
        </p:txBody>
      </p:sp>
      <p:pic>
        <p:nvPicPr>
          <p:cNvPr id="2054" name="Picture 9" descr="http://www.puc-rio.br/sobrepuc/admin/vrd/brasao/download/ass_horiz_com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700" y="4581525"/>
            <a:ext cx="60706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3 Imagen" descr="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11113"/>
            <a:ext cx="90011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244" name="Rectangle 7"/>
          <p:cNvSpPr>
            <a:spLocks noChangeArrowheads="1"/>
          </p:cNvSpPr>
          <p:nvPr/>
        </p:nvSpPr>
        <p:spPr bwMode="auto">
          <a:xfrm>
            <a:off x="790575" y="1700669"/>
            <a:ext cx="7561263"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pPr>
            <a:r>
              <a:rPr lang="en-US" altLang="pt-BR" sz="1800" dirty="0" smtClean="0">
                <a:latin typeface="Century" pitchFamily="18" charset="0"/>
              </a:rPr>
              <a:t>The temperatures in the weld joint can be predicted over the time by a transient heat transfer analysis</a:t>
            </a:r>
          </a:p>
          <a:p>
            <a:pPr marL="0" indent="0" algn="just">
              <a:spcBef>
                <a:spcPct val="0"/>
              </a:spcBef>
              <a:buNone/>
            </a:pPr>
            <a:endParaRPr lang="pt-BR" altLang="pt-BR" sz="1800" dirty="0">
              <a:latin typeface="Century" pitchFamily="18" charset="0"/>
            </a:endParaRPr>
          </a:p>
          <a:p>
            <a:pPr algn="just">
              <a:spcBef>
                <a:spcPct val="0"/>
              </a:spcBef>
            </a:pPr>
            <a:r>
              <a:rPr lang="en-US" altLang="pt-BR" sz="1800" dirty="0" smtClean="0">
                <a:latin typeface="Century" pitchFamily="18" charset="0"/>
              </a:rPr>
              <a:t>Taking into account the three beams hypothesis, the welding initiates with the weld bead being deposited at the fusion temperature of the steel. After that, boundary conditions are applied considering internal and external convective coefficients respectively equals to 15 and 30 W/m²K  until all parts of the pipe return to the environmental temperature of 22</a:t>
            </a:r>
            <a:r>
              <a:rPr lang="pt-BR" altLang="pt-BR" sz="1800" dirty="0" smtClean="0">
                <a:latin typeface="Century" pitchFamily="18" charset="0"/>
              </a:rPr>
              <a:t>⁰</a:t>
            </a:r>
            <a:r>
              <a:rPr lang="pt-BR" altLang="pt-BR" sz="1800" dirty="0">
                <a:latin typeface="Century" pitchFamily="18" charset="0"/>
              </a:rPr>
              <a:t>C</a:t>
            </a:r>
            <a:endParaRPr lang="pt-BR" altLang="pt-BR" sz="2800" dirty="0">
              <a:latin typeface="Century" pitchFamily="18" charset="0"/>
            </a:endParaRPr>
          </a:p>
          <a:p>
            <a:pPr algn="just">
              <a:spcBef>
                <a:spcPct val="0"/>
              </a:spcBef>
            </a:pPr>
            <a:endParaRPr lang="pt-BR" altLang="pt-BR" sz="2000" dirty="0">
              <a:latin typeface="Century" pitchFamily="18" charset="0"/>
            </a:endParaRPr>
          </a:p>
        </p:txBody>
      </p:sp>
      <p:sp>
        <p:nvSpPr>
          <p:cNvPr id="10245" name="CaixaDeTexto 1"/>
          <p:cNvSpPr txBox="1">
            <a:spLocks noChangeArrowheads="1"/>
          </p:cNvSpPr>
          <p:nvPr/>
        </p:nvSpPr>
        <p:spPr bwMode="auto">
          <a:xfrm>
            <a:off x="827088" y="981075"/>
            <a:ext cx="75628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pt-BR" sz="2800" b="1" dirty="0" smtClean="0">
                <a:latin typeface="Century" pitchFamily="18" charset="0"/>
              </a:rPr>
              <a:t>Thermal Part</a:t>
            </a:r>
            <a:r>
              <a:rPr lang="pt-BR" altLang="pt-BR" sz="2800" b="1" dirty="0" smtClean="0">
                <a:latin typeface="Century" pitchFamily="18" charset="0"/>
              </a:rPr>
              <a:t> </a:t>
            </a:r>
            <a:endParaRPr lang="pt-BR" altLang="pt-BR" sz="2800" b="1" dirty="0">
              <a:latin typeface="Century" pitchFamily="18" charset="0"/>
            </a:endParaRPr>
          </a:p>
        </p:txBody>
      </p:sp>
      <p:pic>
        <p:nvPicPr>
          <p:cNvPr id="1024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5263" y="4373835"/>
            <a:ext cx="3671887" cy="229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3 Imagen" descr="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8" y="11113"/>
            <a:ext cx="90011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1268" name="CaixaDeTexto 1"/>
          <p:cNvSpPr txBox="1">
            <a:spLocks noChangeArrowheads="1"/>
          </p:cNvSpPr>
          <p:nvPr/>
        </p:nvSpPr>
        <p:spPr bwMode="auto">
          <a:xfrm>
            <a:off x="827088" y="981075"/>
            <a:ext cx="75628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pt-BR" sz="2800" b="1" dirty="0" smtClean="0">
                <a:latin typeface="Century" pitchFamily="18" charset="0"/>
              </a:rPr>
              <a:t>Thermal Part</a:t>
            </a:r>
            <a:endParaRPr lang="en-US" altLang="pt-BR" sz="2800" b="1" dirty="0">
              <a:latin typeface="Century" pitchFamily="18" charset="0"/>
            </a:endParaRPr>
          </a:p>
        </p:txBody>
      </p:sp>
      <p:pic>
        <p:nvPicPr>
          <p:cNvPr id="2" name="temp tubo.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4801" y="1989956"/>
            <a:ext cx="8314397" cy="3671292"/>
          </a:xfrm>
          <a:prstGeom prst="rect">
            <a:avLst/>
          </a:prstGeom>
        </p:spPr>
      </p:pic>
      <p:sp>
        <p:nvSpPr>
          <p:cNvPr id="4" name="Retângulo 3"/>
          <p:cNvSpPr/>
          <p:nvPr/>
        </p:nvSpPr>
        <p:spPr>
          <a:xfrm>
            <a:off x="766970" y="3140968"/>
            <a:ext cx="576064" cy="1629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p:cNvSpPr txBox="1"/>
          <p:nvPr/>
        </p:nvSpPr>
        <p:spPr>
          <a:xfrm>
            <a:off x="677554" y="3178567"/>
            <a:ext cx="1158142" cy="1546577"/>
          </a:xfrm>
          <a:prstGeom prst="rect">
            <a:avLst/>
          </a:prstGeom>
          <a:noFill/>
        </p:spPr>
        <p:txBody>
          <a:bodyPr wrap="square" rtlCol="0">
            <a:spAutoFit/>
          </a:bodyPr>
          <a:lstStyle/>
          <a:p>
            <a:r>
              <a:rPr lang="pt-BR" sz="1050" b="1" dirty="0" smtClean="0">
                <a:latin typeface="+mn-lt"/>
                <a:cs typeface="Times New Roman" panose="02020603050405020304" pitchFamily="18" charset="0"/>
              </a:rPr>
              <a:t>1614,2 Max</a:t>
            </a:r>
          </a:p>
          <a:p>
            <a:r>
              <a:rPr lang="pt-BR" sz="1050" dirty="0" smtClean="0">
                <a:latin typeface="+mn-lt"/>
                <a:cs typeface="Times New Roman" panose="02020603050405020304" pitchFamily="18" charset="0"/>
              </a:rPr>
              <a:t>1424,6</a:t>
            </a:r>
          </a:p>
          <a:p>
            <a:r>
              <a:rPr lang="pt-BR" sz="1050" dirty="0" smtClean="0">
                <a:latin typeface="+mn-lt"/>
                <a:cs typeface="Times New Roman" panose="02020603050405020304" pitchFamily="18" charset="0"/>
              </a:rPr>
              <a:t>1235,1</a:t>
            </a:r>
          </a:p>
          <a:p>
            <a:r>
              <a:rPr lang="pt-BR" sz="1050" dirty="0" smtClean="0">
                <a:latin typeface="+mn-lt"/>
                <a:cs typeface="Times New Roman" panose="02020603050405020304" pitchFamily="18" charset="0"/>
              </a:rPr>
              <a:t>1045,6</a:t>
            </a:r>
          </a:p>
          <a:p>
            <a:r>
              <a:rPr lang="pt-BR" sz="1050" dirty="0" smtClean="0">
                <a:latin typeface="+mn-lt"/>
                <a:cs typeface="Times New Roman" panose="02020603050405020304" pitchFamily="18" charset="0"/>
              </a:rPr>
              <a:t>856,08</a:t>
            </a:r>
          </a:p>
          <a:p>
            <a:r>
              <a:rPr lang="pt-BR" sz="1050" dirty="0" smtClean="0">
                <a:latin typeface="+mn-lt"/>
                <a:cs typeface="Times New Roman" panose="02020603050405020304" pitchFamily="18" charset="0"/>
              </a:rPr>
              <a:t>666,56</a:t>
            </a:r>
          </a:p>
          <a:p>
            <a:r>
              <a:rPr lang="pt-BR" sz="1050" dirty="0" smtClean="0">
                <a:latin typeface="+mn-lt"/>
                <a:cs typeface="Times New Roman" panose="02020603050405020304" pitchFamily="18" charset="0"/>
              </a:rPr>
              <a:t>477,04</a:t>
            </a:r>
          </a:p>
          <a:p>
            <a:r>
              <a:rPr lang="pt-BR" sz="1050" dirty="0" smtClean="0">
                <a:latin typeface="+mn-lt"/>
                <a:cs typeface="Times New Roman" panose="02020603050405020304" pitchFamily="18" charset="0"/>
              </a:rPr>
              <a:t>287,51</a:t>
            </a:r>
          </a:p>
          <a:p>
            <a:r>
              <a:rPr lang="pt-BR" sz="1050" b="1" dirty="0" smtClean="0">
                <a:latin typeface="+mn-lt"/>
                <a:cs typeface="Times New Roman" panose="02020603050405020304" pitchFamily="18" charset="0"/>
              </a:rPr>
              <a:t>22,0 Min</a:t>
            </a:r>
            <a:endParaRPr lang="pt-BR" sz="1400" b="1" dirty="0" smtClean="0">
              <a:latin typeface="+mn-lt"/>
              <a:cs typeface="Times New Roman" panose="02020603050405020304" pitchFamily="18" charset="0"/>
            </a:endParaRPr>
          </a:p>
        </p:txBody>
      </p:sp>
      <p:sp>
        <p:nvSpPr>
          <p:cNvPr id="5" name="Retângulo 4"/>
          <p:cNvSpPr/>
          <p:nvPr/>
        </p:nvSpPr>
        <p:spPr>
          <a:xfrm>
            <a:off x="414801" y="1772816"/>
            <a:ext cx="1204871" cy="1224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ctangle 7"/>
          <p:cNvSpPr>
            <a:spLocks noChangeArrowheads="1"/>
          </p:cNvSpPr>
          <p:nvPr/>
        </p:nvSpPr>
        <p:spPr bwMode="auto">
          <a:xfrm>
            <a:off x="827088" y="1711214"/>
            <a:ext cx="75612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pPr>
            <a:r>
              <a:rPr lang="en-US" altLang="pt-BR" sz="1800" dirty="0" smtClean="0">
                <a:latin typeface="Century" pitchFamily="18" charset="0"/>
              </a:rPr>
              <a:t>Distribution of temperatures in the weld after its deposition from 0s to 100s</a:t>
            </a:r>
            <a:endParaRPr lang="en-US" altLang="pt-BR" sz="2000" dirty="0">
              <a:latin typeface="Century"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3 Imagen" descr="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11113"/>
            <a:ext cx="90011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292" name="Rectangle 7"/>
          <p:cNvSpPr>
            <a:spLocks noChangeArrowheads="1"/>
          </p:cNvSpPr>
          <p:nvPr/>
        </p:nvSpPr>
        <p:spPr bwMode="auto">
          <a:xfrm>
            <a:off x="790575" y="1772781"/>
            <a:ext cx="756126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pPr>
            <a:r>
              <a:rPr lang="en-US" altLang="pt-BR" sz="1800" dirty="0" smtClean="0">
                <a:latin typeface="Century" pitchFamily="18" charset="0"/>
              </a:rPr>
              <a:t>The history of temperatures previously obtained was transformed in a thermal load to be imposed into the mechanical model</a:t>
            </a:r>
          </a:p>
          <a:p>
            <a:pPr algn="just">
              <a:spcBef>
                <a:spcPct val="0"/>
              </a:spcBef>
            </a:pPr>
            <a:endParaRPr lang="pt-BR" altLang="pt-BR" sz="1800" dirty="0" smtClean="0">
              <a:latin typeface="Century" pitchFamily="18" charset="0"/>
            </a:endParaRPr>
          </a:p>
          <a:p>
            <a:pPr algn="just">
              <a:spcBef>
                <a:spcPct val="0"/>
              </a:spcBef>
            </a:pPr>
            <a:r>
              <a:rPr lang="en-US" altLang="pt-BR" sz="1800" dirty="0" smtClean="0">
                <a:latin typeface="Century" pitchFamily="18" charset="0"/>
              </a:rPr>
              <a:t>Stresses and deformations caused by the thermal process were determined by a numerical calculus witch takes into account the elastic-plastic behavior of the material, with the properties changing during the analysis</a:t>
            </a:r>
            <a:endParaRPr lang="en-US" altLang="pt-BR" sz="2000" dirty="0">
              <a:latin typeface="Century" pitchFamily="18" charset="0"/>
            </a:endParaRPr>
          </a:p>
        </p:txBody>
      </p:sp>
      <p:sp>
        <p:nvSpPr>
          <p:cNvPr id="12293" name="CaixaDeTexto 1"/>
          <p:cNvSpPr txBox="1">
            <a:spLocks noChangeArrowheads="1"/>
          </p:cNvSpPr>
          <p:nvPr/>
        </p:nvSpPr>
        <p:spPr bwMode="auto">
          <a:xfrm>
            <a:off x="827088" y="981075"/>
            <a:ext cx="75628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pt-BR" sz="2800" b="1" dirty="0" smtClean="0">
                <a:latin typeface="Century" pitchFamily="18" charset="0"/>
              </a:rPr>
              <a:t>Mechanical Part </a:t>
            </a:r>
            <a:endParaRPr lang="en-US" altLang="pt-BR" sz="2800" b="1" dirty="0">
              <a:latin typeface="Century" pitchFamily="18" charset="0"/>
            </a:endParaRPr>
          </a:p>
        </p:txBody>
      </p:sp>
      <p:pic>
        <p:nvPicPr>
          <p:cNvPr id="1229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750" y="4002088"/>
            <a:ext cx="3744913" cy="245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3 Imagen" descr="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8" y="11113"/>
            <a:ext cx="90011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317" name="CaixaDeTexto 1"/>
          <p:cNvSpPr txBox="1">
            <a:spLocks noChangeArrowheads="1"/>
          </p:cNvSpPr>
          <p:nvPr/>
        </p:nvSpPr>
        <p:spPr bwMode="auto">
          <a:xfrm>
            <a:off x="827088" y="981075"/>
            <a:ext cx="75628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pt-BR" sz="2800" b="1" dirty="0" smtClean="0">
                <a:latin typeface="Century" pitchFamily="18" charset="0"/>
              </a:rPr>
              <a:t>Mechanical Part</a:t>
            </a:r>
            <a:endParaRPr lang="en-US" altLang="pt-BR" sz="2800" b="1" dirty="0">
              <a:latin typeface="Century" pitchFamily="18" charset="0"/>
            </a:endParaRPr>
          </a:p>
        </p:txBody>
      </p:sp>
      <p:pic>
        <p:nvPicPr>
          <p:cNvPr id="2" name="ten tubo.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4853" y="2364854"/>
            <a:ext cx="7727320" cy="3512418"/>
          </a:xfrm>
          <a:prstGeom prst="rect">
            <a:avLst/>
          </a:prstGeom>
        </p:spPr>
      </p:pic>
      <p:sp>
        <p:nvSpPr>
          <p:cNvPr id="7" name="Rectangle 7"/>
          <p:cNvSpPr>
            <a:spLocks noChangeArrowheads="1"/>
          </p:cNvSpPr>
          <p:nvPr/>
        </p:nvSpPr>
        <p:spPr bwMode="auto">
          <a:xfrm>
            <a:off x="827088" y="1557326"/>
            <a:ext cx="75612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pPr>
            <a:r>
              <a:rPr lang="en-US" altLang="pt-BR" sz="1800" dirty="0" smtClean="0">
                <a:latin typeface="Century" pitchFamily="18" charset="0"/>
              </a:rPr>
              <a:t>Distribution of Von </a:t>
            </a:r>
            <a:r>
              <a:rPr lang="en-US" altLang="pt-BR" sz="1800" dirty="0" err="1" smtClean="0">
                <a:latin typeface="Century" pitchFamily="18" charset="0"/>
              </a:rPr>
              <a:t>Mises</a:t>
            </a:r>
            <a:r>
              <a:rPr lang="en-US" altLang="pt-BR" sz="1800" dirty="0" smtClean="0">
                <a:latin typeface="Century" pitchFamily="18" charset="0"/>
              </a:rPr>
              <a:t> (Equivalent) Stress in the weldment from 0s to 5000s (thermal equilibrium)</a:t>
            </a:r>
            <a:r>
              <a:rPr lang="pt-BR" altLang="pt-BR" sz="1800" dirty="0" smtClean="0">
                <a:latin typeface="Century" pitchFamily="18" charset="0"/>
              </a:rPr>
              <a:t>  </a:t>
            </a:r>
            <a:endParaRPr lang="pt-BR" altLang="pt-BR" sz="1800" dirty="0">
              <a:latin typeface="Century" pitchFamily="18" charset="0"/>
            </a:endParaRPr>
          </a:p>
          <a:p>
            <a:pPr algn="just">
              <a:spcBef>
                <a:spcPct val="0"/>
              </a:spcBef>
            </a:pPr>
            <a:endParaRPr lang="pt-BR" altLang="pt-BR" sz="2000" dirty="0">
              <a:latin typeface="Century" pitchFamily="18" charset="0"/>
            </a:endParaRPr>
          </a:p>
        </p:txBody>
      </p:sp>
      <p:sp>
        <p:nvSpPr>
          <p:cNvPr id="3" name="Retângulo 2"/>
          <p:cNvSpPr/>
          <p:nvPr/>
        </p:nvSpPr>
        <p:spPr>
          <a:xfrm>
            <a:off x="744852" y="2511432"/>
            <a:ext cx="1810923" cy="845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3 Imagen" descr="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11113"/>
            <a:ext cx="90011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340" name="Rectangle 7"/>
          <p:cNvSpPr>
            <a:spLocks noChangeArrowheads="1"/>
          </p:cNvSpPr>
          <p:nvPr/>
        </p:nvSpPr>
        <p:spPr bwMode="auto">
          <a:xfrm>
            <a:off x="742949" y="1905798"/>
            <a:ext cx="7561263"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pPr>
            <a:r>
              <a:rPr lang="en-US" altLang="pt-BR" sz="1800" dirty="0" smtClean="0">
                <a:latin typeface="Century" pitchFamily="18" charset="0"/>
              </a:rPr>
              <a:t>To measure the residual stress  generated in the welding process two techniques were applied </a:t>
            </a:r>
          </a:p>
          <a:p>
            <a:pPr marL="0" indent="0" algn="just">
              <a:spcBef>
                <a:spcPct val="0"/>
              </a:spcBef>
              <a:buNone/>
            </a:pPr>
            <a:endParaRPr lang="en-US" altLang="pt-BR" sz="1800" dirty="0" smtClean="0">
              <a:latin typeface="Century" pitchFamily="18" charset="0"/>
            </a:endParaRPr>
          </a:p>
          <a:p>
            <a:pPr algn="just">
              <a:spcBef>
                <a:spcPct val="0"/>
              </a:spcBef>
              <a:buFont typeface="Wingdings" panose="05000000000000000000" pitchFamily="2" charset="2"/>
              <a:buChar char="Ø"/>
            </a:pPr>
            <a:r>
              <a:rPr lang="en-US" altLang="pt-BR" sz="1800" dirty="0" smtClean="0">
                <a:latin typeface="Century" pitchFamily="18" charset="0"/>
              </a:rPr>
              <a:t>Hole-Drilling technique</a:t>
            </a:r>
          </a:p>
          <a:p>
            <a:pPr algn="just">
              <a:spcBef>
                <a:spcPct val="0"/>
              </a:spcBef>
            </a:pPr>
            <a:endParaRPr lang="en-US" altLang="pt-BR" sz="1800" dirty="0" smtClean="0">
              <a:latin typeface="Century" pitchFamily="18" charset="0"/>
            </a:endParaRPr>
          </a:p>
          <a:p>
            <a:pPr algn="just">
              <a:spcBef>
                <a:spcPct val="0"/>
              </a:spcBef>
              <a:buFont typeface="Wingdings" panose="05000000000000000000" pitchFamily="2" charset="2"/>
              <a:buChar char="Ø"/>
            </a:pPr>
            <a:r>
              <a:rPr lang="en-US" altLang="pt-BR" sz="1800" dirty="0" smtClean="0">
                <a:latin typeface="Century" pitchFamily="18" charset="0"/>
              </a:rPr>
              <a:t>Elliptical Hole technique</a:t>
            </a:r>
          </a:p>
          <a:p>
            <a:pPr algn="just">
              <a:spcBef>
                <a:spcPct val="0"/>
              </a:spcBef>
            </a:pPr>
            <a:endParaRPr lang="en-US" altLang="pt-BR" sz="1800" dirty="0" smtClean="0">
              <a:latin typeface="Century" pitchFamily="18" charset="0"/>
            </a:endParaRPr>
          </a:p>
          <a:p>
            <a:pPr algn="just">
              <a:spcBef>
                <a:spcPct val="0"/>
              </a:spcBef>
            </a:pPr>
            <a:r>
              <a:rPr lang="en-US" altLang="pt-BR" sz="1800" dirty="0" smtClean="0">
                <a:latin typeface="Century" pitchFamily="18" charset="0"/>
              </a:rPr>
              <a:t>Were used 15  unidirectional strain gage type EA-06-I25AC-350 </a:t>
            </a:r>
          </a:p>
          <a:p>
            <a:pPr algn="just">
              <a:spcBef>
                <a:spcPct val="0"/>
              </a:spcBef>
            </a:pPr>
            <a:endParaRPr lang="en-US" altLang="pt-BR" sz="1800" dirty="0" smtClean="0">
              <a:latin typeface="Century" pitchFamily="18" charset="0"/>
            </a:endParaRPr>
          </a:p>
          <a:p>
            <a:pPr algn="just">
              <a:spcBef>
                <a:spcPct val="0"/>
              </a:spcBef>
            </a:pPr>
            <a:r>
              <a:rPr lang="en-US" altLang="pt-BR" sz="1800" dirty="0" smtClean="0">
                <a:latin typeface="Century" pitchFamily="18" charset="0"/>
              </a:rPr>
              <a:t>Were used 57 tri-directional strain gage rosettes PA-06-062RE-120</a:t>
            </a:r>
          </a:p>
          <a:p>
            <a:pPr algn="just">
              <a:spcBef>
                <a:spcPct val="0"/>
              </a:spcBef>
            </a:pPr>
            <a:endParaRPr lang="en-US" altLang="pt-BR" sz="2400" dirty="0">
              <a:latin typeface="Century" pitchFamily="18" charset="0"/>
            </a:endParaRPr>
          </a:p>
        </p:txBody>
      </p:sp>
      <p:sp>
        <p:nvSpPr>
          <p:cNvPr id="14341" name="CaixaDeTexto 1"/>
          <p:cNvSpPr txBox="1">
            <a:spLocks noChangeArrowheads="1"/>
          </p:cNvSpPr>
          <p:nvPr/>
        </p:nvSpPr>
        <p:spPr bwMode="auto">
          <a:xfrm>
            <a:off x="827088" y="981075"/>
            <a:ext cx="75628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pt-BR" sz="2800" b="1" dirty="0" smtClean="0">
                <a:latin typeface="Century" pitchFamily="18" charset="0"/>
              </a:rPr>
              <a:t>Experimental Procedure </a:t>
            </a:r>
            <a:endParaRPr lang="en-US" altLang="pt-BR" sz="2800" b="1" dirty="0">
              <a:latin typeface="Century"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5157167"/>
            <a:ext cx="1382655" cy="1368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5176563"/>
            <a:ext cx="1905000" cy="139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3 Imagen" descr="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11113"/>
            <a:ext cx="90011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6389" name="Rectangle 7"/>
          <p:cNvSpPr>
            <a:spLocks noChangeArrowheads="1"/>
          </p:cNvSpPr>
          <p:nvPr/>
        </p:nvSpPr>
        <p:spPr bwMode="auto">
          <a:xfrm>
            <a:off x="755650" y="1823670"/>
            <a:ext cx="75612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pPr>
            <a:r>
              <a:rPr lang="en-US" altLang="pt-BR" sz="1600" dirty="0" smtClean="0">
                <a:latin typeface="Century" pitchFamily="18" charset="0"/>
              </a:rPr>
              <a:t>The hole-drilling technique consists of machining a small hole in the component, then measuring the deformation caused by the introduction of the hole</a:t>
            </a:r>
            <a:endParaRPr lang="en-US" altLang="pt-BR" sz="1800" dirty="0">
              <a:latin typeface="Century" pitchFamily="18" charset="0"/>
            </a:endParaRPr>
          </a:p>
        </p:txBody>
      </p:sp>
      <p:pic>
        <p:nvPicPr>
          <p:cNvPr id="16390" name="Imagem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663" y="2924175"/>
            <a:ext cx="5219700" cy="34083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CaixaDeTexto 1"/>
          <p:cNvSpPr txBox="1">
            <a:spLocks noChangeArrowheads="1"/>
          </p:cNvSpPr>
          <p:nvPr/>
        </p:nvSpPr>
        <p:spPr bwMode="auto">
          <a:xfrm>
            <a:off x="827088" y="981075"/>
            <a:ext cx="75628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pt-BR" sz="2800" b="1" dirty="0" smtClean="0">
                <a:latin typeface="Century" pitchFamily="18" charset="0"/>
              </a:rPr>
              <a:t>Experimental Procedure </a:t>
            </a:r>
            <a:endParaRPr lang="en-US" altLang="pt-BR" sz="2800" b="1" dirty="0">
              <a:latin typeface="Century"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3 Imagen" descr="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11113"/>
            <a:ext cx="90011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7413" name="Rectangle 7"/>
          <p:cNvSpPr>
            <a:spLocks noChangeArrowheads="1"/>
          </p:cNvSpPr>
          <p:nvPr/>
        </p:nvSpPr>
        <p:spPr bwMode="auto">
          <a:xfrm>
            <a:off x="900113" y="1726474"/>
            <a:ext cx="7489825"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r>
              <a:rPr lang="en-US" altLang="pt-BR" sz="1600" dirty="0" smtClean="0">
                <a:latin typeface="Century" pitchFamily="18" charset="0"/>
              </a:rPr>
              <a:t>The elliptical-hole technique consists of machining long cuts in the surface of </a:t>
            </a:r>
            <a:r>
              <a:rPr lang="en-US" altLang="pt-BR" sz="1600" dirty="0">
                <a:latin typeface="Century" pitchFamily="18" charset="0"/>
              </a:rPr>
              <a:t>the component, </a:t>
            </a:r>
            <a:r>
              <a:rPr lang="en-US" altLang="pt-BR" sz="1600" dirty="0" smtClean="0">
                <a:latin typeface="Century" pitchFamily="18" charset="0"/>
              </a:rPr>
              <a:t>then </a:t>
            </a:r>
            <a:r>
              <a:rPr lang="en-US" altLang="pt-BR" sz="1600" dirty="0">
                <a:latin typeface="Century" pitchFamily="18" charset="0"/>
              </a:rPr>
              <a:t>measuring the deformation </a:t>
            </a:r>
            <a:r>
              <a:rPr lang="en-US" altLang="pt-BR" sz="1600" dirty="0" smtClean="0">
                <a:latin typeface="Century" pitchFamily="18" charset="0"/>
              </a:rPr>
              <a:t>caused </a:t>
            </a:r>
            <a:r>
              <a:rPr lang="en-US" altLang="pt-BR" sz="1600" dirty="0">
                <a:latin typeface="Century" pitchFamily="18" charset="0"/>
              </a:rPr>
              <a:t>by the introduction of the </a:t>
            </a:r>
            <a:r>
              <a:rPr lang="en-US" altLang="pt-BR" sz="1600" dirty="0" smtClean="0">
                <a:latin typeface="Century" pitchFamily="18" charset="0"/>
              </a:rPr>
              <a:t>cuts</a:t>
            </a:r>
            <a:endParaRPr lang="en-US" altLang="pt-BR" sz="1800" dirty="0">
              <a:latin typeface="Century" pitchFamily="18" charset="0"/>
            </a:endParaRPr>
          </a:p>
          <a:p>
            <a:pPr algn="just"/>
            <a:endParaRPr lang="en-US" altLang="pt-BR" sz="1600" dirty="0">
              <a:latin typeface="Century" pitchFamily="18" charset="0"/>
            </a:endParaRPr>
          </a:p>
        </p:txBody>
      </p:sp>
      <p:pic>
        <p:nvPicPr>
          <p:cNvPr id="17414" name="Imagem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9775" y="2924175"/>
            <a:ext cx="5270500" cy="35290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CaixaDeTexto 1"/>
          <p:cNvSpPr txBox="1">
            <a:spLocks noChangeArrowheads="1"/>
          </p:cNvSpPr>
          <p:nvPr/>
        </p:nvSpPr>
        <p:spPr bwMode="auto">
          <a:xfrm>
            <a:off x="827088" y="981075"/>
            <a:ext cx="75628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pt-BR" sz="2800" b="1" dirty="0" smtClean="0">
                <a:latin typeface="Century" pitchFamily="18" charset="0"/>
              </a:rPr>
              <a:t>Experimental Procedure </a:t>
            </a:r>
            <a:endParaRPr lang="en-US" altLang="pt-BR" sz="2800" b="1" dirty="0">
              <a:latin typeface="Century"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3 Imagen" descr="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11113"/>
            <a:ext cx="90011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CaixaDeTexto 1"/>
          <p:cNvSpPr txBox="1">
            <a:spLocks noChangeArrowheads="1"/>
          </p:cNvSpPr>
          <p:nvPr/>
        </p:nvSpPr>
        <p:spPr bwMode="auto">
          <a:xfrm>
            <a:off x="827088" y="981075"/>
            <a:ext cx="75628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pt-BR" sz="2800" b="1" dirty="0" smtClean="0">
                <a:latin typeface="Century" pitchFamily="18" charset="0"/>
              </a:rPr>
              <a:t>Experimental Procedure </a:t>
            </a:r>
            <a:endParaRPr lang="en-US" altLang="pt-BR" sz="2800" b="1" dirty="0">
              <a:latin typeface="Century" pitchFamily="18" charset="0"/>
            </a:endParaRPr>
          </a:p>
        </p:txBody>
      </p:sp>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74" y="2348880"/>
            <a:ext cx="7883477" cy="3000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09983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3 Imagen" descr="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8" y="11113"/>
            <a:ext cx="90011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CaixaDeTexto 1"/>
          <p:cNvSpPr txBox="1">
            <a:spLocks noChangeArrowheads="1"/>
          </p:cNvSpPr>
          <p:nvPr/>
        </p:nvSpPr>
        <p:spPr bwMode="auto">
          <a:xfrm>
            <a:off x="827088" y="981075"/>
            <a:ext cx="75628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pt-BR" sz="2800" b="1" dirty="0" smtClean="0">
                <a:latin typeface="Century" pitchFamily="18" charset="0"/>
              </a:rPr>
              <a:t>Experimental Procedure </a:t>
            </a:r>
            <a:endParaRPr lang="en-US" altLang="pt-BR" sz="2800" b="1" dirty="0">
              <a:latin typeface="Century"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5319" y="1558379"/>
            <a:ext cx="5786388" cy="4966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ângulo 2"/>
          <p:cNvSpPr/>
          <p:nvPr/>
        </p:nvSpPr>
        <p:spPr>
          <a:xfrm>
            <a:off x="5364088" y="1772816"/>
            <a:ext cx="2304256" cy="4896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5364088" y="1772816"/>
            <a:ext cx="2137619" cy="6001643"/>
          </a:xfrm>
          <a:prstGeom prst="rect">
            <a:avLst/>
          </a:prstGeom>
          <a:noFill/>
        </p:spPr>
        <p:txBody>
          <a:bodyPr wrap="square" rtlCol="0">
            <a:spAutoFit/>
          </a:bodyPr>
          <a:lstStyle/>
          <a:p>
            <a:pPr algn="just"/>
            <a:r>
              <a:rPr lang="en-US" sz="1600" dirty="0" smtClean="0"/>
              <a:t>Surface for placing the strain gages</a:t>
            </a:r>
          </a:p>
          <a:p>
            <a:pPr algn="just"/>
            <a:endParaRPr lang="en-US" sz="1600" dirty="0" smtClean="0"/>
          </a:p>
          <a:p>
            <a:pPr algn="just"/>
            <a:r>
              <a:rPr lang="en-US" sz="1600" dirty="0" smtClean="0"/>
              <a:t>Pipe specimen</a:t>
            </a:r>
          </a:p>
          <a:p>
            <a:pPr algn="just"/>
            <a:endParaRPr lang="en-US" sz="1600" dirty="0"/>
          </a:p>
          <a:p>
            <a:pPr algn="just"/>
            <a:r>
              <a:rPr lang="en-US" sz="1600" dirty="0" smtClean="0"/>
              <a:t>Lateral plate used to transmit force to the pipe</a:t>
            </a:r>
          </a:p>
          <a:p>
            <a:pPr algn="just"/>
            <a:endParaRPr lang="en-US" sz="1600" dirty="0"/>
          </a:p>
          <a:p>
            <a:pPr algn="just"/>
            <a:r>
              <a:rPr lang="en-US" sz="1600" dirty="0" smtClean="0"/>
              <a:t>Strain gages used to measure the applied force</a:t>
            </a:r>
          </a:p>
          <a:p>
            <a:pPr algn="just"/>
            <a:endParaRPr lang="en-US" sz="1600" dirty="0"/>
          </a:p>
          <a:p>
            <a:pPr algn="just"/>
            <a:r>
              <a:rPr lang="en-US" sz="1600" dirty="0" smtClean="0"/>
              <a:t>Instrumented bolts</a:t>
            </a:r>
          </a:p>
          <a:p>
            <a:pPr algn="just"/>
            <a:endParaRPr lang="en-US" sz="1600" dirty="0"/>
          </a:p>
          <a:p>
            <a:pPr algn="just"/>
            <a:r>
              <a:rPr lang="en-US" sz="1600" dirty="0" smtClean="0"/>
              <a:t>Nuts for force application </a:t>
            </a:r>
          </a:p>
          <a:p>
            <a:pPr algn="just"/>
            <a:endParaRPr lang="en-US" sz="1600" dirty="0"/>
          </a:p>
          <a:p>
            <a:pPr algn="just"/>
            <a:r>
              <a:rPr lang="en-US" sz="1600" dirty="0" smtClean="0"/>
              <a:t>Bearings in contact to the floor</a:t>
            </a:r>
          </a:p>
          <a:p>
            <a:pPr algn="just"/>
            <a:endParaRPr lang="en-US" sz="1600" dirty="0"/>
          </a:p>
          <a:p>
            <a:pPr algn="just"/>
            <a:r>
              <a:rPr lang="en-US" sz="1600" dirty="0" smtClean="0"/>
              <a:t> </a:t>
            </a:r>
          </a:p>
          <a:p>
            <a:pPr algn="just"/>
            <a:endParaRPr lang="en-US" sz="1600" dirty="0" smtClean="0"/>
          </a:p>
          <a:p>
            <a:pPr algn="just"/>
            <a:endParaRPr lang="en-US" sz="1600" dirty="0"/>
          </a:p>
        </p:txBody>
      </p:sp>
      <p:sp>
        <p:nvSpPr>
          <p:cNvPr id="4" name="Retângulo 3"/>
          <p:cNvSpPr/>
          <p:nvPr/>
        </p:nvSpPr>
        <p:spPr>
          <a:xfrm>
            <a:off x="1835696" y="2492896"/>
            <a:ext cx="792088"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p:cNvSpPr txBox="1"/>
          <p:nvPr/>
        </p:nvSpPr>
        <p:spPr>
          <a:xfrm>
            <a:off x="1763688" y="2504177"/>
            <a:ext cx="936104" cy="276999"/>
          </a:xfrm>
          <a:prstGeom prst="rect">
            <a:avLst/>
          </a:prstGeom>
          <a:noFill/>
        </p:spPr>
        <p:txBody>
          <a:bodyPr wrap="square" rtlCol="0">
            <a:spAutoFit/>
          </a:bodyPr>
          <a:lstStyle/>
          <a:p>
            <a:r>
              <a:rPr lang="en-US" sz="1200" dirty="0" smtClean="0"/>
              <a:t>Test bench</a:t>
            </a:r>
            <a:endParaRPr lang="en-US" sz="1200" dirty="0"/>
          </a:p>
        </p:txBody>
      </p:sp>
    </p:spTree>
    <p:extLst>
      <p:ext uri="{BB962C8B-B14F-4D97-AF65-F5344CB8AC3E}">
        <p14:creationId xmlns:p14="http://schemas.microsoft.com/office/powerpoint/2010/main" val="20603188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3 Imagen" descr="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11113"/>
            <a:ext cx="90011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8436" name="Rectangle 7"/>
          <p:cNvSpPr>
            <a:spLocks noChangeArrowheads="1"/>
          </p:cNvSpPr>
          <p:nvPr/>
        </p:nvSpPr>
        <p:spPr bwMode="auto">
          <a:xfrm>
            <a:off x="755650" y="1755151"/>
            <a:ext cx="75612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pPr>
            <a:r>
              <a:rPr lang="en-US" altLang="pt-BR" sz="2000" dirty="0" smtClean="0">
                <a:latin typeface="Century" pitchFamily="18" charset="0"/>
              </a:rPr>
              <a:t>The figure shows the evolution of the temperature in the weldment along the time, after the weld bead has being deposited and cooled using two </a:t>
            </a:r>
            <a:r>
              <a:rPr lang="en-US" altLang="pt-BR" sz="2000" dirty="0">
                <a:latin typeface="Century" pitchFamily="18" charset="0"/>
              </a:rPr>
              <a:t>convection </a:t>
            </a:r>
            <a:r>
              <a:rPr lang="en-US" altLang="pt-BR" sz="2000" dirty="0" smtClean="0">
                <a:latin typeface="Century" pitchFamily="18" charset="0"/>
              </a:rPr>
              <a:t>conditions</a:t>
            </a:r>
            <a:endParaRPr lang="en-US" altLang="pt-BR" sz="2000" dirty="0">
              <a:latin typeface="Century" pitchFamily="18" charset="0"/>
            </a:endParaRPr>
          </a:p>
        </p:txBody>
      </p:sp>
      <p:sp>
        <p:nvSpPr>
          <p:cNvPr id="18437" name="CaixaDeTexto 1"/>
          <p:cNvSpPr txBox="1">
            <a:spLocks noChangeArrowheads="1"/>
          </p:cNvSpPr>
          <p:nvPr/>
        </p:nvSpPr>
        <p:spPr bwMode="auto">
          <a:xfrm>
            <a:off x="827088" y="981075"/>
            <a:ext cx="75628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pt-BR" altLang="pt-BR" sz="2800" b="1" dirty="0" err="1" smtClean="0">
                <a:latin typeface="Century" pitchFamily="18" charset="0"/>
              </a:rPr>
              <a:t>Results</a:t>
            </a:r>
            <a:r>
              <a:rPr lang="pt-BR" altLang="pt-BR" sz="2800" b="1" dirty="0" smtClean="0">
                <a:latin typeface="Century" pitchFamily="18" charset="0"/>
              </a:rPr>
              <a:t> </a:t>
            </a:r>
            <a:endParaRPr lang="pt-BR" altLang="pt-BR" sz="2800" b="1" dirty="0">
              <a:latin typeface="Century" pitchFamily="18" charset="0"/>
            </a:endParaRPr>
          </a:p>
        </p:txBody>
      </p:sp>
      <p:pic>
        <p:nvPicPr>
          <p:cNvPr id="18438" name="Imagem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25" y="3087688"/>
            <a:ext cx="7307263"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ângulo 1"/>
          <p:cNvSpPr/>
          <p:nvPr/>
        </p:nvSpPr>
        <p:spPr>
          <a:xfrm>
            <a:off x="1042988" y="3178175"/>
            <a:ext cx="215900" cy="360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4" name="Retângulo 13"/>
          <p:cNvSpPr/>
          <p:nvPr/>
        </p:nvSpPr>
        <p:spPr>
          <a:xfrm>
            <a:off x="4787900" y="3170238"/>
            <a:ext cx="215900" cy="360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3" name="Retângulo 2"/>
          <p:cNvSpPr/>
          <p:nvPr/>
        </p:nvSpPr>
        <p:spPr>
          <a:xfrm>
            <a:off x="2555776" y="5805264"/>
            <a:ext cx="64807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1403648" y="3284984"/>
            <a:ext cx="2664296"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1042790" y="4230862"/>
            <a:ext cx="216098" cy="86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p:cNvSpPr txBox="1"/>
          <p:nvPr/>
        </p:nvSpPr>
        <p:spPr>
          <a:xfrm>
            <a:off x="2555776" y="5805264"/>
            <a:ext cx="1080120" cy="276999"/>
          </a:xfrm>
          <a:prstGeom prst="rect">
            <a:avLst/>
          </a:prstGeom>
          <a:noFill/>
        </p:spPr>
        <p:txBody>
          <a:bodyPr wrap="square" rtlCol="0">
            <a:spAutoFit/>
          </a:bodyPr>
          <a:lstStyle/>
          <a:p>
            <a:r>
              <a:rPr lang="pt-BR" sz="1200" dirty="0" smtClean="0">
                <a:latin typeface="+mn-lt"/>
              </a:rPr>
              <a:t>time</a:t>
            </a:r>
            <a:endParaRPr lang="pt-BR" sz="1200" dirty="0">
              <a:latin typeface="+mn-lt"/>
            </a:endParaRPr>
          </a:p>
        </p:txBody>
      </p:sp>
      <p:sp>
        <p:nvSpPr>
          <p:cNvPr id="13" name="CaixaDeTexto 12"/>
          <p:cNvSpPr txBox="1"/>
          <p:nvPr/>
        </p:nvSpPr>
        <p:spPr>
          <a:xfrm>
            <a:off x="1821886" y="3212976"/>
            <a:ext cx="2115852" cy="461665"/>
          </a:xfrm>
          <a:prstGeom prst="rect">
            <a:avLst/>
          </a:prstGeom>
          <a:noFill/>
        </p:spPr>
        <p:txBody>
          <a:bodyPr wrap="square" rtlCol="0">
            <a:spAutoFit/>
          </a:bodyPr>
          <a:lstStyle/>
          <a:p>
            <a:pPr algn="ctr"/>
            <a:r>
              <a:rPr lang="en-US" sz="1200" dirty="0" smtClean="0">
                <a:latin typeface="+mn-lt"/>
              </a:rPr>
              <a:t>Temperature of a point in the weld bead over time</a:t>
            </a:r>
            <a:endParaRPr lang="en-US" sz="1200" dirty="0">
              <a:latin typeface="+mn-lt"/>
            </a:endParaRPr>
          </a:p>
        </p:txBody>
      </p:sp>
      <p:sp>
        <p:nvSpPr>
          <p:cNvPr id="15" name="CaixaDeTexto 14"/>
          <p:cNvSpPr txBox="1"/>
          <p:nvPr/>
        </p:nvSpPr>
        <p:spPr>
          <a:xfrm rot="16200000">
            <a:off x="590064" y="4415554"/>
            <a:ext cx="1080120" cy="276999"/>
          </a:xfrm>
          <a:prstGeom prst="rect">
            <a:avLst/>
          </a:prstGeom>
          <a:noFill/>
        </p:spPr>
        <p:txBody>
          <a:bodyPr wrap="square" rtlCol="0">
            <a:spAutoFit/>
          </a:bodyPr>
          <a:lstStyle/>
          <a:p>
            <a:r>
              <a:rPr lang="en-US" sz="1200" dirty="0" smtClean="0">
                <a:latin typeface="+mn-lt"/>
              </a:rPr>
              <a:t>Temperature</a:t>
            </a:r>
            <a:endParaRPr lang="en-US" sz="1200" dirty="0">
              <a:latin typeface="+mn-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3 Imagen" descr="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11113"/>
            <a:ext cx="90011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3076" name="Rectangle 7"/>
          <p:cNvSpPr>
            <a:spLocks noChangeArrowheads="1"/>
          </p:cNvSpPr>
          <p:nvPr/>
        </p:nvSpPr>
        <p:spPr bwMode="auto">
          <a:xfrm>
            <a:off x="900113" y="2376458"/>
            <a:ext cx="74168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pPr>
            <a:r>
              <a:rPr lang="en-US" altLang="pt-BR" sz="2000" dirty="0" smtClean="0">
                <a:latin typeface="Century" pitchFamily="18" charset="0"/>
              </a:rPr>
              <a:t>To simulate the process of welding of API pipes using finite element method</a:t>
            </a:r>
          </a:p>
          <a:p>
            <a:pPr algn="just">
              <a:spcBef>
                <a:spcPct val="0"/>
              </a:spcBef>
            </a:pPr>
            <a:endParaRPr lang="pt-BR" altLang="pt-BR" sz="2000" dirty="0">
              <a:latin typeface="Century" pitchFamily="18" charset="0"/>
            </a:endParaRPr>
          </a:p>
          <a:p>
            <a:pPr algn="just">
              <a:spcBef>
                <a:spcPct val="0"/>
              </a:spcBef>
            </a:pPr>
            <a:r>
              <a:rPr lang="en-US" altLang="pt-BR" sz="2000" dirty="0" smtClean="0">
                <a:latin typeface="Century" pitchFamily="18" charset="0"/>
              </a:rPr>
              <a:t>To measure the residual stress in the weldment  using two different techniques </a:t>
            </a:r>
            <a:endParaRPr lang="pt-BR" altLang="pt-BR" sz="2000" dirty="0" smtClean="0">
              <a:latin typeface="Century" pitchFamily="18" charset="0"/>
            </a:endParaRPr>
          </a:p>
          <a:p>
            <a:pPr algn="just">
              <a:spcBef>
                <a:spcPct val="0"/>
              </a:spcBef>
            </a:pPr>
            <a:endParaRPr lang="pt-BR" altLang="pt-BR" sz="2000" dirty="0">
              <a:latin typeface="Century" pitchFamily="18" charset="0"/>
            </a:endParaRPr>
          </a:p>
          <a:p>
            <a:pPr algn="just">
              <a:spcBef>
                <a:spcPct val="0"/>
              </a:spcBef>
            </a:pPr>
            <a:r>
              <a:rPr lang="en-US" altLang="pt-BR" sz="2000" dirty="0" smtClean="0">
                <a:latin typeface="Century" pitchFamily="18" charset="0"/>
              </a:rPr>
              <a:t>To analyze the residual stress caused by the welding</a:t>
            </a:r>
          </a:p>
          <a:p>
            <a:pPr algn="just">
              <a:spcBef>
                <a:spcPct val="0"/>
              </a:spcBef>
            </a:pPr>
            <a:endParaRPr lang="pt-BR" altLang="pt-BR" sz="2000" dirty="0">
              <a:latin typeface="Century" pitchFamily="18" charset="0"/>
            </a:endParaRPr>
          </a:p>
          <a:p>
            <a:pPr algn="just">
              <a:spcBef>
                <a:spcPct val="0"/>
              </a:spcBef>
            </a:pPr>
            <a:endParaRPr lang="pt-BR" altLang="pt-BR" sz="2000" dirty="0">
              <a:latin typeface="Century" pitchFamily="18" charset="0"/>
            </a:endParaRPr>
          </a:p>
        </p:txBody>
      </p:sp>
      <p:sp>
        <p:nvSpPr>
          <p:cNvPr id="3077" name="CaixaDeTexto 1"/>
          <p:cNvSpPr txBox="1">
            <a:spLocks noChangeArrowheads="1"/>
          </p:cNvSpPr>
          <p:nvPr/>
        </p:nvSpPr>
        <p:spPr bwMode="auto">
          <a:xfrm>
            <a:off x="755650" y="1393825"/>
            <a:ext cx="75612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pt-BR" sz="2800" b="1" dirty="0" smtClean="0">
                <a:latin typeface="Century" pitchFamily="18" charset="0"/>
              </a:rPr>
              <a:t>OBJECTIVES OF  THIS  WORK </a:t>
            </a:r>
            <a:endParaRPr lang="en-US" altLang="pt-BR" sz="2800" b="1" dirty="0">
              <a:latin typeface="Century"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3 Imagen" descr="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11113"/>
            <a:ext cx="90011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9460" name="Rectangle 7"/>
          <p:cNvSpPr>
            <a:spLocks noChangeArrowheads="1"/>
          </p:cNvSpPr>
          <p:nvPr/>
        </p:nvSpPr>
        <p:spPr bwMode="auto">
          <a:xfrm>
            <a:off x="733425" y="1851709"/>
            <a:ext cx="75612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pPr>
            <a:r>
              <a:rPr lang="en-US" altLang="pt-BR" sz="1800" dirty="0" smtClean="0">
                <a:latin typeface="Century" pitchFamily="18" charset="0"/>
              </a:rPr>
              <a:t>Initially the weld bead is totally expanded and at fusion temperature</a:t>
            </a:r>
            <a:endParaRPr lang="en-US" altLang="pt-BR" sz="1800" dirty="0">
              <a:latin typeface="Century" pitchFamily="18" charset="0"/>
            </a:endParaRPr>
          </a:p>
        </p:txBody>
      </p:sp>
      <p:sp>
        <p:nvSpPr>
          <p:cNvPr id="19461" name="CaixaDeTexto 1"/>
          <p:cNvSpPr txBox="1">
            <a:spLocks noChangeArrowheads="1"/>
          </p:cNvSpPr>
          <p:nvPr/>
        </p:nvSpPr>
        <p:spPr bwMode="auto">
          <a:xfrm>
            <a:off x="827088" y="981075"/>
            <a:ext cx="75628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pt-BR" altLang="pt-BR" sz="2800" b="1" dirty="0" err="1" smtClean="0">
                <a:latin typeface="Century" pitchFamily="18" charset="0"/>
              </a:rPr>
              <a:t>Results</a:t>
            </a:r>
            <a:r>
              <a:rPr lang="pt-BR" altLang="pt-BR" sz="2800" b="1" dirty="0" smtClean="0">
                <a:latin typeface="Century" pitchFamily="18" charset="0"/>
              </a:rPr>
              <a:t> </a:t>
            </a:r>
            <a:endParaRPr lang="pt-BR" altLang="pt-BR" sz="2800" b="1" dirty="0">
              <a:latin typeface="Century" pitchFamily="18" charset="0"/>
            </a:endParaRPr>
          </a:p>
        </p:txBody>
      </p:sp>
      <p:sp>
        <p:nvSpPr>
          <p:cNvPr id="19462" name="Retângulo 2"/>
          <p:cNvSpPr>
            <a:spLocks noChangeArrowheads="1"/>
          </p:cNvSpPr>
          <p:nvPr/>
        </p:nvSpPr>
        <p:spPr bwMode="auto">
          <a:xfrm>
            <a:off x="755576" y="2665413"/>
            <a:ext cx="283046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pPr>
            <a:r>
              <a:rPr lang="en-US" altLang="pt-BR" sz="1800" dirty="0" smtClean="0">
                <a:latin typeface="Century" pitchFamily="18" charset="0"/>
              </a:rPr>
              <a:t>In the proportion that the weld bead is cooled it is forced to return to it’s initial size, being in traction; the rest of the joint being in compression, to equilibrate the sum of the forces  in the pipe</a:t>
            </a:r>
            <a:endParaRPr lang="pt-BR" altLang="pt-BR" sz="2000" dirty="0">
              <a:latin typeface="Century" pitchFamily="18" charset="0"/>
            </a:endParaRPr>
          </a:p>
        </p:txBody>
      </p:sp>
      <p:pic>
        <p:nvPicPr>
          <p:cNvPr id="194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2420938"/>
            <a:ext cx="4583112" cy="3751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3 Imagen" descr="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11113"/>
            <a:ext cx="90011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20484" name="CaixaDeTexto 1"/>
          <p:cNvSpPr txBox="1">
            <a:spLocks noChangeArrowheads="1"/>
          </p:cNvSpPr>
          <p:nvPr/>
        </p:nvSpPr>
        <p:spPr bwMode="auto">
          <a:xfrm>
            <a:off x="827088" y="981075"/>
            <a:ext cx="75628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pt-BR" altLang="pt-BR" sz="2800" b="1" dirty="0" err="1" smtClean="0">
                <a:latin typeface="Century" pitchFamily="18" charset="0"/>
              </a:rPr>
              <a:t>Results</a:t>
            </a:r>
            <a:r>
              <a:rPr lang="pt-BR" altLang="pt-BR" sz="2800" b="1" dirty="0" smtClean="0">
                <a:latin typeface="Century" pitchFamily="18" charset="0"/>
              </a:rPr>
              <a:t> </a:t>
            </a:r>
            <a:endParaRPr lang="pt-BR" altLang="pt-BR" sz="2800" b="1" dirty="0">
              <a:latin typeface="Century"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742" y="1812099"/>
            <a:ext cx="6885541" cy="4338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3 Imagen" descr="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11113"/>
            <a:ext cx="90011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20484" name="CaixaDeTexto 1"/>
          <p:cNvSpPr txBox="1">
            <a:spLocks noChangeArrowheads="1"/>
          </p:cNvSpPr>
          <p:nvPr/>
        </p:nvSpPr>
        <p:spPr bwMode="auto">
          <a:xfrm>
            <a:off x="827088" y="981075"/>
            <a:ext cx="75628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pt-BR" altLang="pt-BR" sz="2800" b="1" dirty="0" err="1" smtClean="0">
                <a:latin typeface="Century" pitchFamily="18" charset="0"/>
              </a:rPr>
              <a:t>Results</a:t>
            </a:r>
            <a:r>
              <a:rPr lang="pt-BR" altLang="pt-BR" sz="2800" b="1" dirty="0" smtClean="0">
                <a:latin typeface="Century" pitchFamily="18" charset="0"/>
              </a:rPr>
              <a:t> </a:t>
            </a:r>
            <a:endParaRPr lang="pt-BR" altLang="pt-BR" sz="2800" b="1" dirty="0">
              <a:latin typeface="Century" pitchFamily="18" charset="0"/>
            </a:endParaRPr>
          </a:p>
        </p:txBody>
      </p:sp>
      <p:sp>
        <p:nvSpPr>
          <p:cNvPr id="7" name="Retângulo 6"/>
          <p:cNvSpPr/>
          <p:nvPr/>
        </p:nvSpPr>
        <p:spPr>
          <a:xfrm>
            <a:off x="2195736" y="2037792"/>
            <a:ext cx="2952328" cy="31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2411760" y="5877272"/>
            <a:ext cx="3375992" cy="296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191" y="1752313"/>
            <a:ext cx="7774241" cy="4253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42729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3 Imagen" descr="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11113"/>
            <a:ext cx="90011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22532" name="CaixaDeTexto 1"/>
          <p:cNvSpPr txBox="1">
            <a:spLocks noChangeArrowheads="1"/>
          </p:cNvSpPr>
          <p:nvPr/>
        </p:nvSpPr>
        <p:spPr bwMode="auto">
          <a:xfrm>
            <a:off x="827088" y="981075"/>
            <a:ext cx="75628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pt-BR" altLang="pt-BR" sz="2800" b="1" dirty="0" err="1" smtClean="0">
                <a:latin typeface="Century" pitchFamily="18" charset="0"/>
              </a:rPr>
              <a:t>Conclusions</a:t>
            </a:r>
            <a:r>
              <a:rPr lang="pt-BR" altLang="pt-BR" sz="2800" b="1" dirty="0" smtClean="0">
                <a:latin typeface="Century" pitchFamily="18" charset="0"/>
              </a:rPr>
              <a:t> </a:t>
            </a:r>
            <a:endParaRPr lang="pt-BR" altLang="pt-BR" sz="2800" b="1" dirty="0">
              <a:latin typeface="Century" pitchFamily="18" charset="0"/>
            </a:endParaRPr>
          </a:p>
        </p:txBody>
      </p:sp>
      <p:sp>
        <p:nvSpPr>
          <p:cNvPr id="22533" name="Rectangle 7"/>
          <p:cNvSpPr>
            <a:spLocks noChangeArrowheads="1"/>
          </p:cNvSpPr>
          <p:nvPr/>
        </p:nvSpPr>
        <p:spPr bwMode="auto">
          <a:xfrm>
            <a:off x="733425" y="2428033"/>
            <a:ext cx="756126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pPr>
            <a:r>
              <a:rPr lang="en-US" altLang="pt-BR" sz="1800" dirty="0" smtClean="0">
                <a:latin typeface="Century" pitchFamily="18" charset="0"/>
              </a:rPr>
              <a:t>The FEM can be used as an accurate method to predict the behavior of the residual stresses</a:t>
            </a:r>
          </a:p>
          <a:p>
            <a:pPr algn="just">
              <a:spcBef>
                <a:spcPct val="0"/>
              </a:spcBef>
            </a:pPr>
            <a:endParaRPr lang="en-US" altLang="pt-BR" sz="1800" dirty="0" smtClean="0">
              <a:latin typeface="Century" pitchFamily="18" charset="0"/>
            </a:endParaRPr>
          </a:p>
          <a:p>
            <a:pPr algn="just">
              <a:spcBef>
                <a:spcPct val="0"/>
              </a:spcBef>
            </a:pPr>
            <a:r>
              <a:rPr lang="en-US" altLang="pt-BR" sz="1800" dirty="0" smtClean="0">
                <a:latin typeface="Century" pitchFamily="18" charset="0"/>
              </a:rPr>
              <a:t>It was possible to predict the values of the longitudinal residual stress in the pipe caused by the welding</a:t>
            </a:r>
          </a:p>
          <a:p>
            <a:pPr algn="just">
              <a:spcBef>
                <a:spcPct val="0"/>
              </a:spcBef>
            </a:pPr>
            <a:endParaRPr lang="en-US" altLang="pt-BR" sz="1800" dirty="0" smtClean="0">
              <a:latin typeface="Century" pitchFamily="18" charset="0"/>
            </a:endParaRPr>
          </a:p>
          <a:p>
            <a:pPr algn="just">
              <a:spcBef>
                <a:spcPct val="0"/>
              </a:spcBef>
            </a:pPr>
            <a:r>
              <a:rPr lang="en-US" altLang="pt-BR" sz="1800" dirty="0" smtClean="0">
                <a:latin typeface="Century" pitchFamily="18" charset="0"/>
              </a:rPr>
              <a:t>High values of residual stress were founded in the weldment, some of than were at the same level of the material’s yield strength</a:t>
            </a:r>
            <a:endParaRPr lang="en-US" altLang="pt-BR" sz="1800" dirty="0">
              <a:latin typeface="Century"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3 Imagen" descr="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11113"/>
            <a:ext cx="90011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23556" name="CaixaDeTexto 1"/>
          <p:cNvSpPr txBox="1">
            <a:spLocks noChangeArrowheads="1"/>
          </p:cNvSpPr>
          <p:nvPr/>
        </p:nvSpPr>
        <p:spPr bwMode="auto">
          <a:xfrm>
            <a:off x="790575" y="2557463"/>
            <a:ext cx="75612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pt-BR" sz="5400" b="1" dirty="0" smtClean="0">
                <a:latin typeface="Century" pitchFamily="18" charset="0"/>
              </a:rPr>
              <a:t>Thank</a:t>
            </a:r>
            <a:r>
              <a:rPr lang="pt-BR" altLang="pt-BR" sz="5400" b="1" dirty="0" smtClean="0">
                <a:latin typeface="Century" pitchFamily="18" charset="0"/>
              </a:rPr>
              <a:t> </a:t>
            </a:r>
            <a:r>
              <a:rPr lang="pt-BR" altLang="pt-BR" sz="5400" b="1" dirty="0" err="1" smtClean="0">
                <a:latin typeface="Century" pitchFamily="18" charset="0"/>
              </a:rPr>
              <a:t>You</a:t>
            </a:r>
            <a:endParaRPr lang="pt-BR" altLang="pt-BR" sz="2400" b="1" dirty="0">
              <a:latin typeface="Century"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3 Imagen" descr="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8" y="11113"/>
            <a:ext cx="90011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24580" name="CaixaDeTexto 1"/>
          <p:cNvSpPr txBox="1">
            <a:spLocks noChangeArrowheads="1"/>
          </p:cNvSpPr>
          <p:nvPr/>
        </p:nvSpPr>
        <p:spPr bwMode="auto">
          <a:xfrm>
            <a:off x="827088" y="981075"/>
            <a:ext cx="75628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pt-BR" altLang="pt-BR" sz="2800" b="1" dirty="0" smtClean="0">
                <a:latin typeface="Century" pitchFamily="18" charset="0"/>
              </a:rPr>
              <a:t>Next </a:t>
            </a:r>
            <a:r>
              <a:rPr lang="pt-BR" altLang="pt-BR" sz="2800" b="1" dirty="0" err="1" smtClean="0">
                <a:latin typeface="Century" pitchFamily="18" charset="0"/>
              </a:rPr>
              <a:t>Steps</a:t>
            </a:r>
            <a:endParaRPr lang="pt-BR" altLang="pt-BR" sz="2800" b="1" dirty="0">
              <a:latin typeface="Century" pitchFamily="18" charset="0"/>
            </a:endParaRPr>
          </a:p>
        </p:txBody>
      </p:sp>
      <p:pic>
        <p:nvPicPr>
          <p:cNvPr id="7" name="temp.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76234" y="2217812"/>
            <a:ext cx="6791532" cy="2808312"/>
          </a:xfrm>
          <a:prstGeom prst="rect">
            <a:avLst/>
          </a:prstGeom>
        </p:spPr>
      </p:pic>
      <p:sp>
        <p:nvSpPr>
          <p:cNvPr id="2" name="Retângulo 1"/>
          <p:cNvSpPr/>
          <p:nvPr/>
        </p:nvSpPr>
        <p:spPr>
          <a:xfrm>
            <a:off x="611560" y="1965784"/>
            <a:ext cx="1800200" cy="3312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6948264" y="2208456"/>
            <a:ext cx="1800200" cy="3312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100000">
                <p:cTn id="7" fill="hold" display="0">
                  <p:stCondLst>
                    <p:cond delay="indefinite"/>
                  </p:stCondLst>
                </p:cTn>
                <p:tgtEl>
                  <p:spTgt spid="7"/>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3 Imagen" descr="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8" y="11113"/>
            <a:ext cx="90011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25604" name="CaixaDeTexto 1"/>
          <p:cNvSpPr txBox="1">
            <a:spLocks noChangeArrowheads="1"/>
          </p:cNvSpPr>
          <p:nvPr/>
        </p:nvSpPr>
        <p:spPr bwMode="auto">
          <a:xfrm>
            <a:off x="827088" y="981075"/>
            <a:ext cx="75628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pt-BR" altLang="pt-BR" sz="2800" b="1" dirty="0" smtClean="0">
                <a:latin typeface="Century" pitchFamily="18" charset="0"/>
              </a:rPr>
              <a:t>Next </a:t>
            </a:r>
            <a:r>
              <a:rPr lang="en-US" altLang="pt-BR" sz="2800" b="1" dirty="0" smtClean="0">
                <a:latin typeface="Century" pitchFamily="18" charset="0"/>
              </a:rPr>
              <a:t>Steps</a:t>
            </a:r>
            <a:endParaRPr lang="en-US" altLang="pt-BR" sz="2800" b="1" dirty="0">
              <a:latin typeface="Century" pitchFamily="18" charset="0"/>
            </a:endParaRPr>
          </a:p>
        </p:txBody>
      </p:sp>
      <p:pic>
        <p:nvPicPr>
          <p:cNvPr id="2" name="3passo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3573" y="2085462"/>
            <a:ext cx="7136854" cy="3151338"/>
          </a:xfrm>
          <a:prstGeom prst="rect">
            <a:avLst/>
          </a:prstGeom>
        </p:spPr>
      </p:pic>
      <p:sp>
        <p:nvSpPr>
          <p:cNvPr id="7" name="Retângulo 6"/>
          <p:cNvSpPr/>
          <p:nvPr/>
        </p:nvSpPr>
        <p:spPr>
          <a:xfrm>
            <a:off x="611560" y="1965784"/>
            <a:ext cx="1800200" cy="3312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6876256" y="1510805"/>
            <a:ext cx="1800200" cy="3312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3 Imagen" descr="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11113"/>
            <a:ext cx="90011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24580" name="CaixaDeTexto 1"/>
          <p:cNvSpPr txBox="1">
            <a:spLocks noChangeArrowheads="1"/>
          </p:cNvSpPr>
          <p:nvPr/>
        </p:nvSpPr>
        <p:spPr bwMode="auto">
          <a:xfrm>
            <a:off x="827088" y="981075"/>
            <a:ext cx="75628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pt-BR" altLang="pt-BR" sz="2800" b="1" dirty="0" smtClean="0">
                <a:latin typeface="Century" pitchFamily="18" charset="0"/>
              </a:rPr>
              <a:t>Next </a:t>
            </a:r>
            <a:r>
              <a:rPr lang="pt-BR" altLang="pt-BR" sz="2800" b="1" dirty="0" err="1" smtClean="0">
                <a:latin typeface="Century" pitchFamily="18" charset="0"/>
              </a:rPr>
              <a:t>Steps</a:t>
            </a:r>
            <a:endParaRPr lang="pt-BR" altLang="pt-BR" sz="2800" b="1" dirty="0">
              <a:latin typeface="Century"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665" y="1988840"/>
            <a:ext cx="7204670" cy="3078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93424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4149725"/>
            <a:ext cx="3209925" cy="1722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3 Imagen" descr="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8" y="11113"/>
            <a:ext cx="90011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4101" name="Rectangle 7"/>
          <p:cNvSpPr>
            <a:spLocks noChangeArrowheads="1"/>
          </p:cNvSpPr>
          <p:nvPr/>
        </p:nvSpPr>
        <p:spPr bwMode="auto">
          <a:xfrm>
            <a:off x="777875" y="1604834"/>
            <a:ext cx="758825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pPr>
            <a:r>
              <a:rPr lang="en-US" altLang="pt-BR" sz="2000" dirty="0" smtClean="0">
                <a:latin typeface="Century" pitchFamily="18" charset="0"/>
              </a:rPr>
              <a:t>Stress that exists in components and structures in the absence of forces and temperature gradients </a:t>
            </a:r>
          </a:p>
          <a:p>
            <a:pPr algn="just">
              <a:spcBef>
                <a:spcPct val="0"/>
              </a:spcBef>
            </a:pPr>
            <a:endParaRPr lang="pt-BR" altLang="pt-BR" sz="2000" dirty="0" smtClean="0">
              <a:latin typeface="Century" pitchFamily="18" charset="0"/>
            </a:endParaRPr>
          </a:p>
          <a:p>
            <a:pPr algn="just">
              <a:spcBef>
                <a:spcPct val="0"/>
              </a:spcBef>
            </a:pPr>
            <a:r>
              <a:rPr lang="en-US" altLang="pt-BR" sz="2000" dirty="0" smtClean="0">
                <a:latin typeface="Century" pitchFamily="18" charset="0"/>
              </a:rPr>
              <a:t>The effects of residual stress in structures can be advantageous or disadvantageous</a:t>
            </a:r>
          </a:p>
          <a:p>
            <a:pPr algn="just">
              <a:spcBef>
                <a:spcPct val="0"/>
              </a:spcBef>
            </a:pPr>
            <a:endParaRPr lang="en-US" altLang="pt-BR" sz="2000" dirty="0">
              <a:latin typeface="Century" pitchFamily="18" charset="0"/>
            </a:endParaRPr>
          </a:p>
          <a:p>
            <a:pPr algn="just">
              <a:spcBef>
                <a:spcPct val="0"/>
              </a:spcBef>
            </a:pPr>
            <a:r>
              <a:rPr lang="en-US" altLang="pt-BR" sz="2000" dirty="0" smtClean="0">
                <a:latin typeface="Century" pitchFamily="18" charset="0"/>
              </a:rPr>
              <a:t>In fatigue the residual stress is considered part of the mean stress for the life estimation </a:t>
            </a:r>
            <a:endParaRPr lang="pt-BR" altLang="pt-BR" sz="2000" dirty="0">
              <a:latin typeface="Century" pitchFamily="18" charset="0"/>
            </a:endParaRPr>
          </a:p>
        </p:txBody>
      </p:sp>
      <p:sp>
        <p:nvSpPr>
          <p:cNvPr id="4102" name="CaixaDeTexto 1"/>
          <p:cNvSpPr txBox="1">
            <a:spLocks noChangeArrowheads="1"/>
          </p:cNvSpPr>
          <p:nvPr/>
        </p:nvSpPr>
        <p:spPr bwMode="auto">
          <a:xfrm>
            <a:off x="827088" y="981075"/>
            <a:ext cx="75628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pt-BR" sz="2800" b="1" dirty="0" smtClean="0">
                <a:latin typeface="Century" pitchFamily="18" charset="0"/>
              </a:rPr>
              <a:t>Residual Stress</a:t>
            </a:r>
            <a:endParaRPr lang="en-US" altLang="pt-BR" sz="2800" b="1" dirty="0">
              <a:latin typeface="Century" pitchFamily="18" charset="0"/>
            </a:endParaRPr>
          </a:p>
        </p:txBody>
      </p:sp>
      <p:sp>
        <p:nvSpPr>
          <p:cNvPr id="4103" name="Rectangle 7"/>
          <p:cNvSpPr>
            <a:spLocks noChangeArrowheads="1"/>
          </p:cNvSpPr>
          <p:nvPr/>
        </p:nvSpPr>
        <p:spPr bwMode="auto">
          <a:xfrm>
            <a:off x="827583" y="4442336"/>
            <a:ext cx="460851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pPr>
            <a:r>
              <a:rPr lang="en-US" altLang="pt-BR" sz="2000" dirty="0" smtClean="0">
                <a:latin typeface="Century" pitchFamily="18" charset="0"/>
              </a:rPr>
              <a:t>In welding the residual stress appears in response to the forced heating and cooling of the weldment, which deforms plastic and in a non-uniform way</a:t>
            </a:r>
          </a:p>
          <a:p>
            <a:pPr algn="just">
              <a:spcBef>
                <a:spcPct val="0"/>
              </a:spcBef>
            </a:pPr>
            <a:endParaRPr lang="pt-BR" altLang="pt-BR" sz="2000" dirty="0">
              <a:latin typeface="Century"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3 Imagen" descr="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11113"/>
            <a:ext cx="90011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4100" name="Rectangle 7"/>
          <p:cNvSpPr>
            <a:spLocks noChangeArrowheads="1"/>
          </p:cNvSpPr>
          <p:nvPr/>
        </p:nvSpPr>
        <p:spPr bwMode="auto">
          <a:xfrm>
            <a:off x="971550" y="1681133"/>
            <a:ext cx="691281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defRPr/>
            </a:pPr>
            <a:r>
              <a:rPr lang="en-US" altLang="pt-BR" sz="2000" dirty="0" smtClean="0">
                <a:latin typeface="Century" pitchFamily="18" charset="0"/>
              </a:rPr>
              <a:t>The UOE process is divided in 5 steps:</a:t>
            </a:r>
          </a:p>
          <a:p>
            <a:pPr marL="0" indent="0" algn="just">
              <a:spcBef>
                <a:spcPct val="0"/>
              </a:spcBef>
              <a:buFont typeface="Arial" charset="0"/>
              <a:buNone/>
              <a:defRPr/>
            </a:pPr>
            <a:endParaRPr lang="pt-BR" altLang="pt-BR" sz="2000" dirty="0">
              <a:latin typeface="Century" pitchFamily="18" charset="0"/>
            </a:endParaRPr>
          </a:p>
          <a:p>
            <a:pPr marL="0" indent="0" algn="just">
              <a:spcBef>
                <a:spcPct val="0"/>
              </a:spcBef>
              <a:buNone/>
              <a:defRPr/>
            </a:pPr>
            <a:r>
              <a:rPr lang="en-US" altLang="pt-BR" sz="2000" dirty="0" smtClean="0">
                <a:latin typeface="Century" pitchFamily="18" charset="0"/>
              </a:rPr>
              <a:t>A </a:t>
            </a:r>
            <a:r>
              <a:rPr lang="en-US" altLang="pt-BR" sz="2000" dirty="0">
                <a:latin typeface="Century" pitchFamily="18" charset="0"/>
              </a:rPr>
              <a:t>- The plate edges are first crimped into circular </a:t>
            </a:r>
            <a:r>
              <a:rPr lang="en-US" altLang="pt-BR" sz="2000" dirty="0" smtClean="0">
                <a:latin typeface="Century" pitchFamily="18" charset="0"/>
              </a:rPr>
              <a:t>arcs</a:t>
            </a:r>
          </a:p>
          <a:p>
            <a:pPr marL="0" indent="0" algn="just">
              <a:spcBef>
                <a:spcPct val="0"/>
              </a:spcBef>
              <a:buNone/>
              <a:defRPr/>
            </a:pPr>
            <a:endParaRPr lang="en-US" altLang="pt-BR" sz="2000" dirty="0">
              <a:latin typeface="Century" pitchFamily="18" charset="0"/>
            </a:endParaRPr>
          </a:p>
          <a:p>
            <a:pPr marL="0" indent="0" algn="just">
              <a:spcBef>
                <a:spcPct val="0"/>
              </a:spcBef>
              <a:buFont typeface="Arial" charset="0"/>
              <a:buNone/>
              <a:defRPr/>
            </a:pPr>
            <a:r>
              <a:rPr lang="en-US" altLang="pt-BR" sz="2000" dirty="0" smtClean="0">
                <a:latin typeface="Century" pitchFamily="18" charset="0"/>
              </a:rPr>
              <a:t>B – Conformation of the plate in the “U” shape </a:t>
            </a:r>
          </a:p>
          <a:p>
            <a:pPr marL="0" indent="0" algn="just">
              <a:spcBef>
                <a:spcPct val="0"/>
              </a:spcBef>
              <a:buFont typeface="Arial" charset="0"/>
              <a:buNone/>
              <a:defRPr/>
            </a:pPr>
            <a:endParaRPr lang="en-US" altLang="pt-BR" sz="2000" dirty="0" smtClean="0">
              <a:latin typeface="Century" pitchFamily="18" charset="0"/>
            </a:endParaRPr>
          </a:p>
          <a:p>
            <a:pPr marL="0" indent="0" algn="just">
              <a:spcBef>
                <a:spcPct val="0"/>
              </a:spcBef>
              <a:buFont typeface="Arial" charset="0"/>
              <a:buNone/>
              <a:defRPr/>
            </a:pPr>
            <a:r>
              <a:rPr lang="en-US" altLang="pt-BR" sz="2000" dirty="0" smtClean="0">
                <a:latin typeface="Century" pitchFamily="18" charset="0"/>
              </a:rPr>
              <a:t>C – Conformation of the plate in the “O” shape </a:t>
            </a:r>
          </a:p>
          <a:p>
            <a:pPr marL="0" indent="0" algn="just">
              <a:spcBef>
                <a:spcPct val="0"/>
              </a:spcBef>
              <a:buFont typeface="Arial" charset="0"/>
              <a:buNone/>
              <a:defRPr/>
            </a:pPr>
            <a:endParaRPr lang="pt-BR" altLang="pt-BR" sz="2000" dirty="0" smtClean="0">
              <a:latin typeface="Century" pitchFamily="18" charset="0"/>
            </a:endParaRPr>
          </a:p>
          <a:p>
            <a:pPr algn="just">
              <a:spcBef>
                <a:spcPct val="0"/>
              </a:spcBef>
              <a:defRPr/>
            </a:pPr>
            <a:endParaRPr lang="pt-BR" altLang="pt-BR" sz="2000" dirty="0" smtClean="0">
              <a:latin typeface="Century" pitchFamily="18" charset="0"/>
            </a:endParaRPr>
          </a:p>
        </p:txBody>
      </p:sp>
      <p:sp>
        <p:nvSpPr>
          <p:cNvPr id="5125" name="CaixaDeTexto 1"/>
          <p:cNvSpPr txBox="1">
            <a:spLocks noChangeArrowheads="1"/>
          </p:cNvSpPr>
          <p:nvPr/>
        </p:nvSpPr>
        <p:spPr bwMode="auto">
          <a:xfrm>
            <a:off x="827088" y="981075"/>
            <a:ext cx="75628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pt-BR" sz="2800" b="1" dirty="0" smtClean="0">
                <a:latin typeface="Century" pitchFamily="18" charset="0"/>
              </a:rPr>
              <a:t>UOE Fabrication Process </a:t>
            </a:r>
            <a:endParaRPr lang="en-US" altLang="pt-BR" sz="2800" b="1" dirty="0">
              <a:latin typeface="Century" pitchFamily="18" charset="0"/>
            </a:endParaRPr>
          </a:p>
        </p:txBody>
      </p:sp>
      <p:pic>
        <p:nvPicPr>
          <p:cNvPr id="512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1" y="4130705"/>
            <a:ext cx="5616575" cy="250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3 Imagen" descr="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11113"/>
            <a:ext cx="90011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4100" name="Rectangle 7"/>
          <p:cNvSpPr>
            <a:spLocks noChangeArrowheads="1"/>
          </p:cNvSpPr>
          <p:nvPr/>
        </p:nvSpPr>
        <p:spPr bwMode="auto">
          <a:xfrm>
            <a:off x="971550" y="2027011"/>
            <a:ext cx="662478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indent="0" algn="just">
              <a:spcBef>
                <a:spcPct val="0"/>
              </a:spcBef>
              <a:buFont typeface="Arial" charset="0"/>
              <a:buNone/>
              <a:defRPr/>
            </a:pPr>
            <a:r>
              <a:rPr lang="en-US" altLang="pt-BR" sz="2000" dirty="0" smtClean="0">
                <a:latin typeface="Century" pitchFamily="18" charset="0"/>
              </a:rPr>
              <a:t>D – Initially a small pass of GMAW is done to ensure that the pipe is close, after that a full SAW pass is made to finish closing the pipe</a:t>
            </a:r>
          </a:p>
          <a:p>
            <a:pPr marL="0" indent="0" algn="just">
              <a:spcBef>
                <a:spcPct val="0"/>
              </a:spcBef>
              <a:buFont typeface="Arial" charset="0"/>
              <a:buNone/>
              <a:defRPr/>
            </a:pPr>
            <a:endParaRPr lang="pt-BR" altLang="pt-BR" sz="2000" dirty="0" smtClean="0">
              <a:latin typeface="Century" pitchFamily="18" charset="0"/>
            </a:endParaRPr>
          </a:p>
          <a:p>
            <a:pPr marL="0" indent="0" algn="just">
              <a:spcBef>
                <a:spcPct val="0"/>
              </a:spcBef>
              <a:buFont typeface="Arial" charset="0"/>
              <a:buNone/>
              <a:defRPr/>
            </a:pPr>
            <a:r>
              <a:rPr lang="en-US" altLang="pt-BR" sz="2000" dirty="0" smtClean="0">
                <a:latin typeface="Century" pitchFamily="18" charset="0"/>
              </a:rPr>
              <a:t>E – Expansion of the pipe is applied in order to improve the circularity  </a:t>
            </a:r>
          </a:p>
          <a:p>
            <a:pPr algn="just">
              <a:spcBef>
                <a:spcPct val="0"/>
              </a:spcBef>
              <a:defRPr/>
            </a:pPr>
            <a:endParaRPr lang="pt-BR" altLang="pt-BR" sz="2000" dirty="0" smtClean="0">
              <a:latin typeface="Century" pitchFamily="18" charset="0"/>
            </a:endParaRPr>
          </a:p>
        </p:txBody>
      </p:sp>
      <p:pic>
        <p:nvPicPr>
          <p:cNvPr id="61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7775" y="4456113"/>
            <a:ext cx="4181475"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ixaDeTexto 1"/>
          <p:cNvSpPr txBox="1">
            <a:spLocks noChangeArrowheads="1"/>
          </p:cNvSpPr>
          <p:nvPr/>
        </p:nvSpPr>
        <p:spPr bwMode="auto">
          <a:xfrm>
            <a:off x="827088" y="981075"/>
            <a:ext cx="75628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pt-BR" sz="2800" b="1" dirty="0" smtClean="0">
                <a:latin typeface="Century" pitchFamily="18" charset="0"/>
              </a:rPr>
              <a:t>UOE Fabrication Process </a:t>
            </a:r>
            <a:endParaRPr lang="en-US" altLang="pt-BR" sz="2800" b="1" dirty="0">
              <a:latin typeface="Century"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868488"/>
            <a:ext cx="4217987" cy="1871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3 Imagen" descr="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8" y="11113"/>
            <a:ext cx="90011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7172" name="Rectangle 7"/>
          <p:cNvSpPr>
            <a:spLocks noChangeArrowheads="1"/>
          </p:cNvSpPr>
          <p:nvPr/>
        </p:nvSpPr>
        <p:spPr bwMode="auto">
          <a:xfrm>
            <a:off x="522288" y="3939432"/>
            <a:ext cx="817245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pPr>
            <a:r>
              <a:rPr lang="en-US" altLang="pt-BR" sz="1600" dirty="0" smtClean="0">
                <a:latin typeface="Century" pitchFamily="18" charset="0"/>
              </a:rPr>
              <a:t>The process of welding can be modeled, for example, as the case were there are three beams with different lengths and the middle beam is heated until it has the same length of the others </a:t>
            </a:r>
          </a:p>
          <a:p>
            <a:pPr algn="just">
              <a:spcBef>
                <a:spcPct val="0"/>
              </a:spcBef>
            </a:pPr>
            <a:endParaRPr lang="pt-BR" altLang="pt-BR" sz="1600" dirty="0" smtClean="0">
              <a:latin typeface="Century" pitchFamily="18" charset="0"/>
            </a:endParaRPr>
          </a:p>
          <a:p>
            <a:pPr algn="just">
              <a:spcBef>
                <a:spcPct val="0"/>
              </a:spcBef>
            </a:pPr>
            <a:r>
              <a:rPr lang="en-US" altLang="pt-BR" sz="1600" dirty="0" smtClean="0">
                <a:latin typeface="Century" pitchFamily="18" charset="0"/>
              </a:rPr>
              <a:t>The middle beam is individually heated, growing in size until it has the same size of the other two beams </a:t>
            </a:r>
            <a:endParaRPr lang="pt-BR" altLang="pt-BR" sz="1600" dirty="0">
              <a:latin typeface="Century" pitchFamily="18" charset="0"/>
            </a:endParaRPr>
          </a:p>
          <a:p>
            <a:pPr algn="just">
              <a:spcBef>
                <a:spcPct val="0"/>
              </a:spcBef>
            </a:pPr>
            <a:endParaRPr lang="pt-BR" altLang="pt-BR" sz="1600" dirty="0">
              <a:latin typeface="Century" pitchFamily="18" charset="0"/>
            </a:endParaRPr>
          </a:p>
          <a:p>
            <a:pPr algn="just">
              <a:spcBef>
                <a:spcPct val="0"/>
              </a:spcBef>
            </a:pPr>
            <a:r>
              <a:rPr lang="en-US" altLang="pt-BR" sz="1600" dirty="0" smtClean="0">
                <a:latin typeface="Century" pitchFamily="18" charset="0"/>
              </a:rPr>
              <a:t>Due to the heating and forced cooling residual stress appears in the system in order to enforce equilibrium and guarantee displacement compatibility</a:t>
            </a:r>
            <a:endParaRPr lang="pt-BR" altLang="pt-BR" sz="1600" dirty="0">
              <a:latin typeface="Century" pitchFamily="18" charset="0"/>
            </a:endParaRPr>
          </a:p>
          <a:p>
            <a:pPr marL="0" indent="0" algn="just">
              <a:spcBef>
                <a:spcPct val="0"/>
              </a:spcBef>
              <a:buNone/>
            </a:pPr>
            <a:endParaRPr lang="pt-BR" altLang="pt-BR" sz="2000" dirty="0">
              <a:latin typeface="Century" pitchFamily="18" charset="0"/>
            </a:endParaRPr>
          </a:p>
        </p:txBody>
      </p:sp>
      <p:sp>
        <p:nvSpPr>
          <p:cNvPr id="7173" name="CaixaDeTexto 1"/>
          <p:cNvSpPr txBox="1">
            <a:spLocks noChangeArrowheads="1"/>
          </p:cNvSpPr>
          <p:nvPr/>
        </p:nvSpPr>
        <p:spPr bwMode="auto">
          <a:xfrm>
            <a:off x="827088" y="981075"/>
            <a:ext cx="75628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pt-BR" sz="2800" b="1" dirty="0" smtClean="0">
                <a:latin typeface="Century" pitchFamily="18" charset="0"/>
              </a:rPr>
              <a:t>Model for Simulating the Welding</a:t>
            </a:r>
            <a:endParaRPr lang="en-US" altLang="pt-BR" sz="2800" b="1" dirty="0">
              <a:latin typeface="Century" pitchFamily="18" charset="0"/>
            </a:endParaRPr>
          </a:p>
        </p:txBody>
      </p:sp>
      <p:pic>
        <p:nvPicPr>
          <p:cNvPr id="717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1868488"/>
            <a:ext cx="1901825"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600" y="2540000"/>
            <a:ext cx="3175000" cy="398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3 Imagen" descr="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8" y="11113"/>
            <a:ext cx="90011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9220" name="Rectangle 7"/>
          <p:cNvSpPr>
            <a:spLocks noChangeArrowheads="1"/>
          </p:cNvSpPr>
          <p:nvPr/>
        </p:nvSpPr>
        <p:spPr bwMode="auto">
          <a:xfrm>
            <a:off x="833438" y="1817529"/>
            <a:ext cx="756126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pPr>
            <a:r>
              <a:rPr lang="en-US" altLang="pt-BR" sz="2000" dirty="0" smtClean="0">
                <a:latin typeface="Century" pitchFamily="18" charset="0"/>
              </a:rPr>
              <a:t>The thermal-mechanical behavior of the weld joint was simulated using the finite element method and the hypothetical model of the three beams</a:t>
            </a:r>
          </a:p>
          <a:p>
            <a:pPr algn="just">
              <a:spcBef>
                <a:spcPct val="0"/>
              </a:spcBef>
            </a:pPr>
            <a:endParaRPr lang="pt-BR" altLang="pt-BR" sz="2000" dirty="0">
              <a:latin typeface="Century" pitchFamily="18" charset="0"/>
            </a:endParaRPr>
          </a:p>
        </p:txBody>
      </p:sp>
      <p:sp>
        <p:nvSpPr>
          <p:cNvPr id="9221" name="CaixaDeTexto 1"/>
          <p:cNvSpPr txBox="1">
            <a:spLocks noChangeArrowheads="1"/>
          </p:cNvSpPr>
          <p:nvPr/>
        </p:nvSpPr>
        <p:spPr bwMode="auto">
          <a:xfrm>
            <a:off x="827088" y="981075"/>
            <a:ext cx="75628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pt-BR" sz="2800" b="1" dirty="0" smtClean="0">
                <a:latin typeface="Century" pitchFamily="18" charset="0"/>
              </a:rPr>
              <a:t>Finite Element Model</a:t>
            </a:r>
            <a:endParaRPr lang="en-US" altLang="pt-BR" sz="2800" b="1" dirty="0">
              <a:latin typeface="Century" pitchFamily="18" charset="0"/>
            </a:endParaRPr>
          </a:p>
        </p:txBody>
      </p:sp>
      <p:sp>
        <p:nvSpPr>
          <p:cNvPr id="9222" name="Retângulo 1"/>
          <p:cNvSpPr>
            <a:spLocks noChangeArrowheads="1"/>
          </p:cNvSpPr>
          <p:nvPr/>
        </p:nvSpPr>
        <p:spPr bwMode="auto">
          <a:xfrm>
            <a:off x="827088" y="3048000"/>
            <a:ext cx="4176712"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pPr>
            <a:r>
              <a:rPr lang="en-US" altLang="pt-BR" sz="2000" dirty="0" smtClean="0">
                <a:latin typeface="Century" pitchFamily="18" charset="0"/>
              </a:rPr>
              <a:t>The simulation was divided in two parts: </a:t>
            </a:r>
          </a:p>
          <a:p>
            <a:pPr algn="just" eaLnBrk="1" hangingPunct="1">
              <a:spcBef>
                <a:spcPct val="0"/>
              </a:spcBef>
            </a:pPr>
            <a:endParaRPr lang="pt-BR" altLang="pt-BR" sz="2000" dirty="0">
              <a:latin typeface="Century" pitchFamily="18" charset="0"/>
            </a:endParaRPr>
          </a:p>
        </p:txBody>
      </p:sp>
      <p:sp>
        <p:nvSpPr>
          <p:cNvPr id="3" name="Retângulo 2"/>
          <p:cNvSpPr/>
          <p:nvPr/>
        </p:nvSpPr>
        <p:spPr>
          <a:xfrm>
            <a:off x="1116013" y="3917950"/>
            <a:ext cx="3887787" cy="2308324"/>
          </a:xfrm>
          <a:prstGeom prst="rect">
            <a:avLst/>
          </a:prstGeom>
        </p:spPr>
        <p:txBody>
          <a:bodyPr>
            <a:spAutoFit/>
          </a:bodyPr>
          <a:lstStyle/>
          <a:p>
            <a:pPr algn="just">
              <a:defRPr/>
            </a:pPr>
            <a:r>
              <a:rPr lang="en-US" dirty="0" smtClean="0">
                <a:latin typeface="Century" panose="02040604050505020304" pitchFamily="18" charset="0"/>
              </a:rPr>
              <a:t>First part: treated the heat transfer between the weld metal and the rest of the pipe</a:t>
            </a:r>
          </a:p>
          <a:p>
            <a:pPr marL="285750" indent="-285750" algn="just">
              <a:buFont typeface="Arial" panose="020B0604020202020204" pitchFamily="34" charset="0"/>
              <a:buChar char="•"/>
              <a:defRPr/>
            </a:pPr>
            <a:endParaRPr lang="en-US" dirty="0" smtClean="0">
              <a:latin typeface="Century" panose="02040604050505020304" pitchFamily="18" charset="0"/>
            </a:endParaRPr>
          </a:p>
          <a:p>
            <a:pPr algn="just">
              <a:defRPr/>
            </a:pPr>
            <a:r>
              <a:rPr lang="en-US" dirty="0" smtClean="0">
                <a:latin typeface="Century" panose="02040604050505020304" pitchFamily="18" charset="0"/>
              </a:rPr>
              <a:t>Second part: treated the mechanical behavior of the joint in function of the thermal deformations</a:t>
            </a:r>
            <a:endParaRPr lang="en-US" dirty="0">
              <a:latin typeface="Century" panose="02040604050505020304"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3 Imagen" descr="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11113"/>
            <a:ext cx="90011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8196" name="Rectangle 7"/>
          <p:cNvSpPr>
            <a:spLocks noChangeArrowheads="1"/>
          </p:cNvSpPr>
          <p:nvPr/>
        </p:nvSpPr>
        <p:spPr bwMode="auto">
          <a:xfrm>
            <a:off x="683146" y="1783850"/>
            <a:ext cx="75612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pPr>
            <a:r>
              <a:rPr lang="en-US" altLang="pt-BR" sz="1800" dirty="0" smtClean="0">
                <a:latin typeface="Century" pitchFamily="18" charset="0"/>
              </a:rPr>
              <a:t>It was used the software ANSYS, version 14.5</a:t>
            </a:r>
          </a:p>
          <a:p>
            <a:pPr algn="just">
              <a:spcBef>
                <a:spcPct val="0"/>
              </a:spcBef>
            </a:pPr>
            <a:endParaRPr lang="en-US" altLang="pt-BR" sz="1800" dirty="0" smtClean="0">
              <a:latin typeface="Century" pitchFamily="18" charset="0"/>
            </a:endParaRPr>
          </a:p>
          <a:p>
            <a:pPr algn="just">
              <a:spcBef>
                <a:spcPct val="0"/>
              </a:spcBef>
            </a:pPr>
            <a:r>
              <a:rPr lang="en-US" altLang="pt-BR" sz="1800" dirty="0" smtClean="0">
                <a:latin typeface="Century" pitchFamily="18" charset="0"/>
              </a:rPr>
              <a:t>It were used 54916 nodes and 114600 elements </a:t>
            </a:r>
            <a:endParaRPr lang="en-US" altLang="pt-BR" sz="1800" dirty="0">
              <a:latin typeface="Century" pitchFamily="18" charset="0"/>
            </a:endParaRPr>
          </a:p>
        </p:txBody>
      </p:sp>
      <p:sp>
        <p:nvSpPr>
          <p:cNvPr id="8197" name="CaixaDeTexto 1"/>
          <p:cNvSpPr txBox="1">
            <a:spLocks noChangeArrowheads="1"/>
          </p:cNvSpPr>
          <p:nvPr/>
        </p:nvSpPr>
        <p:spPr bwMode="auto">
          <a:xfrm>
            <a:off x="827088" y="981075"/>
            <a:ext cx="75628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pt-BR" sz="2800" b="1" dirty="0" smtClean="0">
                <a:latin typeface="Century" pitchFamily="18" charset="0"/>
              </a:rPr>
              <a:t>Configurations of the Model</a:t>
            </a:r>
            <a:r>
              <a:rPr lang="pt-BR" altLang="pt-BR" sz="2800" b="1" dirty="0" smtClean="0">
                <a:latin typeface="Century" pitchFamily="18" charset="0"/>
              </a:rPr>
              <a:t> </a:t>
            </a:r>
            <a:endParaRPr lang="pt-BR" altLang="pt-BR" sz="2800" b="1" dirty="0">
              <a:latin typeface="Century"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664" y="1098508"/>
            <a:ext cx="3131840" cy="972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8" name="Retângulo 1"/>
          <p:cNvSpPr>
            <a:spLocks noChangeArrowheads="1"/>
          </p:cNvSpPr>
          <p:nvPr/>
        </p:nvSpPr>
        <p:spPr bwMode="auto">
          <a:xfrm>
            <a:off x="683568" y="2890444"/>
            <a:ext cx="7562850" cy="374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buFont typeface="Arial" panose="020B0604020202020204" pitchFamily="34" charset="0"/>
              <a:buChar char="•"/>
            </a:pPr>
            <a:r>
              <a:rPr lang="en-US" sz="1600" dirty="0" smtClean="0">
                <a:latin typeface="Century" panose="02040604050505020304" pitchFamily="18" charset="0"/>
              </a:rPr>
              <a:t>Types of elements used:</a:t>
            </a:r>
          </a:p>
          <a:p>
            <a:pPr marL="457200" lvl="2" algn="just"/>
            <a:endParaRPr lang="en-US" sz="1600" dirty="0" smtClean="0">
              <a:latin typeface="Century" panose="02040604050505020304" pitchFamily="18" charset="0"/>
            </a:endParaRPr>
          </a:p>
          <a:p>
            <a:pPr marL="742950" lvl="2" indent="-285750" algn="just">
              <a:buFont typeface="Wingdings" panose="05000000000000000000" pitchFamily="2" charset="2"/>
              <a:buChar char="Ø"/>
            </a:pPr>
            <a:r>
              <a:rPr lang="en-US" sz="1600" dirty="0" smtClean="0">
                <a:latin typeface="Century" panose="02040604050505020304" pitchFamily="18" charset="0"/>
              </a:rPr>
              <a:t>SURF152 – 3D solid element, used for thermal analysis, it has 4 to 10 nodes</a:t>
            </a:r>
          </a:p>
          <a:p>
            <a:pPr marL="742950" lvl="2" indent="-285750" algn="just">
              <a:buFont typeface="Wingdings" panose="05000000000000000000" pitchFamily="2" charset="2"/>
              <a:buChar char="Ø"/>
            </a:pPr>
            <a:endParaRPr lang="en-US" sz="1600" dirty="0" smtClean="0">
              <a:latin typeface="Century" panose="02040604050505020304" pitchFamily="18" charset="0"/>
            </a:endParaRPr>
          </a:p>
          <a:p>
            <a:pPr marL="742950" lvl="2" indent="-285750" algn="just">
              <a:buFont typeface="Wingdings" panose="05000000000000000000" pitchFamily="2" charset="2"/>
              <a:buChar char="Ø"/>
            </a:pPr>
            <a:r>
              <a:rPr lang="en-US" sz="1600" dirty="0" smtClean="0">
                <a:latin typeface="Century" panose="02040604050505020304" pitchFamily="18" charset="0"/>
              </a:rPr>
              <a:t>TARGE170 – 3D element, used to represent contacts surfaces </a:t>
            </a:r>
          </a:p>
          <a:p>
            <a:pPr marL="742950" lvl="2" indent="-285750" algn="just">
              <a:buFont typeface="Wingdings" panose="05000000000000000000" pitchFamily="2" charset="2"/>
              <a:buChar char="Ø"/>
            </a:pPr>
            <a:endParaRPr lang="en-US" sz="1600" dirty="0" smtClean="0">
              <a:latin typeface="Century" panose="02040604050505020304" pitchFamily="18" charset="0"/>
            </a:endParaRPr>
          </a:p>
          <a:p>
            <a:pPr marL="742950" lvl="2" indent="-285750" algn="just">
              <a:buFont typeface="Wingdings" panose="05000000000000000000" pitchFamily="2" charset="2"/>
              <a:buChar char="Ø"/>
            </a:pPr>
            <a:r>
              <a:rPr lang="en-US" sz="1600" dirty="0" smtClean="0">
                <a:latin typeface="Century" panose="02040604050505020304" pitchFamily="18" charset="0"/>
              </a:rPr>
              <a:t>CONTA174 – 3D element, used to represent contact surfaces, it has 8 nodes</a:t>
            </a:r>
          </a:p>
          <a:p>
            <a:pPr marL="742950" lvl="2" indent="-285750" algn="just">
              <a:buFont typeface="Wingdings" panose="05000000000000000000" pitchFamily="2" charset="2"/>
              <a:buChar char="Ø"/>
            </a:pPr>
            <a:endParaRPr lang="en-US" sz="1600" dirty="0" smtClean="0">
              <a:latin typeface="Century" panose="02040604050505020304" pitchFamily="18" charset="0"/>
            </a:endParaRPr>
          </a:p>
          <a:p>
            <a:pPr marL="742950" lvl="2" indent="-285750" algn="just">
              <a:buFont typeface="Wingdings" panose="05000000000000000000" pitchFamily="2" charset="2"/>
              <a:buChar char="Ø"/>
            </a:pPr>
            <a:r>
              <a:rPr lang="en-US" sz="1600" dirty="0" smtClean="0">
                <a:latin typeface="Century" panose="02040604050505020304" pitchFamily="18" charset="0"/>
              </a:rPr>
              <a:t>SOLID186 – 3D solid element with 20 nodes, and 3 degrees of freedom for which node. Used for mechanical analysis </a:t>
            </a:r>
            <a:endParaRPr lang="pt-BR" sz="1600" dirty="0">
              <a:latin typeface="Century" panose="02040604050505020304" pitchFamily="18" charset="0"/>
            </a:endParaRPr>
          </a:p>
          <a:p>
            <a:pPr algn="just" eaLnBrk="1" hangingPunct="1">
              <a:spcBef>
                <a:spcPct val="0"/>
              </a:spcBef>
            </a:pPr>
            <a:endParaRPr lang="pt-BR" altLang="pt-BR" sz="2000" dirty="0">
              <a:latin typeface="Century" pitchFamily="18" charset="0"/>
            </a:endParaRPr>
          </a:p>
        </p:txBody>
      </p:sp>
    </p:spTree>
    <p:extLst>
      <p:ext uri="{BB962C8B-B14F-4D97-AF65-F5344CB8AC3E}">
        <p14:creationId xmlns:p14="http://schemas.microsoft.com/office/powerpoint/2010/main" val="25684383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3 Imagen" descr="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11113"/>
            <a:ext cx="90011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Conector recto"/>
          <p:cNvCxnSpPr/>
          <p:nvPr/>
        </p:nvCxnSpPr>
        <p:spPr>
          <a:xfrm>
            <a:off x="0" y="714375"/>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8196" name="Rectangle 7"/>
          <p:cNvSpPr>
            <a:spLocks noChangeArrowheads="1"/>
          </p:cNvSpPr>
          <p:nvPr/>
        </p:nvSpPr>
        <p:spPr bwMode="auto">
          <a:xfrm>
            <a:off x="683146" y="1844824"/>
            <a:ext cx="468094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pPr>
            <a:r>
              <a:rPr lang="en-US" altLang="pt-BR" sz="1800" dirty="0" smtClean="0">
                <a:latin typeface="Century" pitchFamily="18" charset="0"/>
              </a:rPr>
              <a:t>The specimen was made of an API 5L X60 pipe</a:t>
            </a:r>
          </a:p>
          <a:p>
            <a:pPr algn="just">
              <a:spcBef>
                <a:spcPct val="0"/>
              </a:spcBef>
            </a:pPr>
            <a:endParaRPr lang="pt-BR" altLang="pt-BR" sz="1800" dirty="0">
              <a:latin typeface="Century" pitchFamily="18" charset="0"/>
            </a:endParaRPr>
          </a:p>
          <a:p>
            <a:pPr algn="just">
              <a:spcBef>
                <a:spcPct val="0"/>
              </a:spcBef>
            </a:pPr>
            <a:r>
              <a:rPr lang="en-US" altLang="pt-BR" sz="1800" dirty="0" smtClean="0">
                <a:latin typeface="Century" pitchFamily="18" charset="0"/>
              </a:rPr>
              <a:t>The diameter was equal to 323.85 mm (12 ¾”), 9.7 mm of thickness and 200 mm of length </a:t>
            </a:r>
          </a:p>
        </p:txBody>
      </p:sp>
      <p:pic>
        <p:nvPicPr>
          <p:cNvPr id="8" name="Imagem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4327" y="3861048"/>
            <a:ext cx="4563777" cy="2625576"/>
          </a:xfrm>
          <a:prstGeom prst="rect">
            <a:avLst/>
          </a:prstGeom>
          <a:noFill/>
          <a:ln w="9525" cmpd="sng">
            <a:solidFill>
              <a:srgbClr val="000000"/>
            </a:solidFill>
            <a:miter lim="800000"/>
            <a:headEnd/>
            <a:tailEnd/>
          </a:ln>
          <a:effectLst/>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3283" y="1358288"/>
            <a:ext cx="2686655" cy="250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ângulo 1"/>
          <p:cNvSpPr/>
          <p:nvPr/>
        </p:nvSpPr>
        <p:spPr>
          <a:xfrm>
            <a:off x="5508104" y="4117523"/>
            <a:ext cx="3200720" cy="1200329"/>
          </a:xfrm>
          <a:prstGeom prst="rect">
            <a:avLst/>
          </a:prstGeom>
        </p:spPr>
        <p:txBody>
          <a:bodyPr wrap="square">
            <a:spAutoFit/>
          </a:bodyPr>
          <a:lstStyle/>
          <a:p>
            <a:pPr algn="just"/>
            <a:endParaRPr lang="en-US" altLang="pt-BR" dirty="0" smtClean="0">
              <a:latin typeface="Century" pitchFamily="18" charset="0"/>
            </a:endParaRPr>
          </a:p>
          <a:p>
            <a:pPr marL="285750" indent="-285750" algn="just">
              <a:buFont typeface="Arial" panose="020B0604020202020204" pitchFamily="34" charset="0"/>
              <a:buChar char="•"/>
            </a:pPr>
            <a:r>
              <a:rPr lang="en-US" altLang="pt-BR" dirty="0" smtClean="0">
                <a:latin typeface="Century" pitchFamily="18" charset="0"/>
              </a:rPr>
              <a:t>Thermal and Mechanical properties changes with the temperature</a:t>
            </a:r>
            <a:endParaRPr lang="en-US" altLang="pt-BR" dirty="0">
              <a:latin typeface="Century" pitchFamily="18" charset="0"/>
            </a:endParaRPr>
          </a:p>
        </p:txBody>
      </p:sp>
      <p:sp>
        <p:nvSpPr>
          <p:cNvPr id="10" name="CaixaDeTexto 1"/>
          <p:cNvSpPr txBox="1">
            <a:spLocks noChangeArrowheads="1"/>
          </p:cNvSpPr>
          <p:nvPr/>
        </p:nvSpPr>
        <p:spPr bwMode="auto">
          <a:xfrm>
            <a:off x="827088" y="981075"/>
            <a:ext cx="75628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pt-BR" sz="2800" b="1" dirty="0" smtClean="0">
                <a:latin typeface="Century" pitchFamily="18" charset="0"/>
              </a:rPr>
              <a:t>Configurations of the Model</a:t>
            </a:r>
            <a:r>
              <a:rPr lang="pt-BR" altLang="pt-BR" sz="2800" b="1" dirty="0" smtClean="0">
                <a:latin typeface="Century" pitchFamily="18" charset="0"/>
              </a:rPr>
              <a:t> </a:t>
            </a:r>
            <a:endParaRPr lang="pt-BR" altLang="pt-BR" sz="2800" b="1" dirty="0">
              <a:latin typeface="Century" pitchFamily="18" charset="0"/>
            </a:endParaRPr>
          </a:p>
        </p:txBody>
      </p:sp>
    </p:spTree>
    <p:extLst>
      <p:ext uri="{BB962C8B-B14F-4D97-AF65-F5344CB8AC3E}">
        <p14:creationId xmlns:p14="http://schemas.microsoft.com/office/powerpoint/2010/main" val="204816471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880</TotalTime>
  <Words>1018</Words>
  <Application>Microsoft Office PowerPoint</Application>
  <PresentationFormat>Presentación en pantalla (4:3)</PresentationFormat>
  <Paragraphs>134</Paragraphs>
  <Slides>27</Slides>
  <Notes>1</Notes>
  <HiddenSlides>0</HiddenSlides>
  <MMClips>4</MMClips>
  <ScaleCrop>false</ScaleCrop>
  <HeadingPairs>
    <vt:vector size="4" baseType="variant">
      <vt:variant>
        <vt:lpstr>Tema</vt:lpstr>
      </vt:variant>
      <vt:variant>
        <vt:i4>1</vt:i4>
      </vt:variant>
      <vt:variant>
        <vt:lpstr>Títulos de diapositiva</vt:lpstr>
      </vt:variant>
      <vt:variant>
        <vt:i4>27</vt:i4>
      </vt:variant>
    </vt:vector>
  </HeadingPairs>
  <TitlesOfParts>
    <vt:vector size="28"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Ariel Sciuto</dc:creator>
  <cp:lastModifiedBy>Evento</cp:lastModifiedBy>
  <cp:revision>76</cp:revision>
  <dcterms:created xsi:type="dcterms:W3CDTF">2014-03-31T13:25:00Z</dcterms:created>
  <dcterms:modified xsi:type="dcterms:W3CDTF">2014-05-22T11:48:33Z</dcterms:modified>
</cp:coreProperties>
</file>