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s-A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76" autoAdjust="0"/>
  </p:normalViewPr>
  <p:slideViewPr>
    <p:cSldViewPr>
      <p:cViewPr>
        <p:scale>
          <a:sx n="100" d="100"/>
          <a:sy n="100" d="100"/>
        </p:scale>
        <p:origin x="-210" y="7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96505C-8BF2-45F1-8669-4B2444B530E4}" type="datetimeFigureOut">
              <a:rPr lang="es-AR" smtClean="0"/>
              <a:pPr/>
              <a:t>21/05/2014</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086DA0-87DA-4DD2-ADEF-613F8BF39AE3}" type="slidenum">
              <a:rPr lang="es-AR" smtClean="0"/>
              <a:pPr/>
              <a:t>‹Nº›</a:t>
            </a:fld>
            <a:endParaRPr lang="es-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76086DA0-87DA-4DD2-ADEF-613F8BF39AE3}" type="slidenum">
              <a:rPr lang="es-AR" smtClean="0"/>
              <a:pPr/>
              <a:t>1</a:t>
            </a:fld>
            <a:endParaRPr lang="es-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76086DA0-87DA-4DD2-ADEF-613F8BF39AE3}" type="slidenum">
              <a:rPr lang="es-AR" smtClean="0"/>
              <a:pPr/>
              <a:t>10</a:t>
            </a:fld>
            <a:endParaRPr lang="es-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76086DA0-87DA-4DD2-ADEF-613F8BF39AE3}" type="slidenum">
              <a:rPr lang="es-AR" smtClean="0"/>
              <a:pPr/>
              <a:t>11</a:t>
            </a:fld>
            <a:endParaRPr lang="es-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76086DA0-87DA-4DD2-ADEF-613F8BF39AE3}" type="slidenum">
              <a:rPr lang="es-AR" smtClean="0"/>
              <a:pPr/>
              <a:t>12</a:t>
            </a:fld>
            <a:endParaRPr lang="es-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76086DA0-87DA-4DD2-ADEF-613F8BF39AE3}" type="slidenum">
              <a:rPr lang="es-AR" smtClean="0"/>
              <a:pPr/>
              <a:t>13</a:t>
            </a:fld>
            <a:endParaRPr lang="es-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76086DA0-87DA-4DD2-ADEF-613F8BF39AE3}" type="slidenum">
              <a:rPr lang="es-AR" smtClean="0"/>
              <a:pPr/>
              <a:t>14</a:t>
            </a:fld>
            <a:endParaRPr lang="es-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76086DA0-87DA-4DD2-ADEF-613F8BF39AE3}" type="slidenum">
              <a:rPr lang="es-AR" smtClean="0"/>
              <a:pPr/>
              <a:t>15</a:t>
            </a:fld>
            <a:endParaRPr lang="es-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76086DA0-87DA-4DD2-ADEF-613F8BF39AE3}" type="slidenum">
              <a:rPr lang="es-AR" smtClean="0"/>
              <a:pPr/>
              <a:t>16</a:t>
            </a:fld>
            <a:endParaRPr lang="es-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76086DA0-87DA-4DD2-ADEF-613F8BF39AE3}" type="slidenum">
              <a:rPr lang="es-AR" smtClean="0"/>
              <a:pPr/>
              <a:t>17</a:t>
            </a:fld>
            <a:endParaRPr lang="es-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76086DA0-87DA-4DD2-ADEF-613F8BF39AE3}" type="slidenum">
              <a:rPr lang="es-AR" smtClean="0"/>
              <a:pPr/>
              <a:t>2</a:t>
            </a:fld>
            <a:endParaRPr lang="es-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76086DA0-87DA-4DD2-ADEF-613F8BF39AE3}" type="slidenum">
              <a:rPr lang="es-AR" smtClean="0"/>
              <a:pPr/>
              <a:t>3</a:t>
            </a:fld>
            <a:endParaRPr lang="es-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76086DA0-87DA-4DD2-ADEF-613F8BF39AE3}" type="slidenum">
              <a:rPr lang="es-AR" smtClean="0"/>
              <a:pPr/>
              <a:t>4</a:t>
            </a:fld>
            <a:endParaRPr lang="es-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76086DA0-87DA-4DD2-ADEF-613F8BF39AE3}" type="slidenum">
              <a:rPr lang="es-AR" smtClean="0"/>
              <a:pPr/>
              <a:t>5</a:t>
            </a:fld>
            <a:endParaRPr lang="es-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76086DA0-87DA-4DD2-ADEF-613F8BF39AE3}" type="slidenum">
              <a:rPr lang="es-AR" smtClean="0"/>
              <a:pPr/>
              <a:t>6</a:t>
            </a:fld>
            <a:endParaRPr lang="es-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76086DA0-87DA-4DD2-ADEF-613F8BF39AE3}" type="slidenum">
              <a:rPr lang="es-AR" smtClean="0"/>
              <a:pPr/>
              <a:t>7</a:t>
            </a:fld>
            <a:endParaRPr lang="es-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76086DA0-87DA-4DD2-ADEF-613F8BF39AE3}" type="slidenum">
              <a:rPr lang="es-AR" smtClean="0"/>
              <a:pPr/>
              <a:t>8</a:t>
            </a:fld>
            <a:endParaRPr lang="es-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76086DA0-87DA-4DD2-ADEF-613F8BF39AE3}" type="slidenum">
              <a:rPr lang="es-AR" smtClean="0"/>
              <a:pPr/>
              <a:t>9</a:t>
            </a:fld>
            <a:endParaRPr lang="es-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lvl1pPr>
              <a:defRPr/>
            </a:lvl1pPr>
          </a:lstStyle>
          <a:p>
            <a:pPr>
              <a:defRPr/>
            </a:pPr>
            <a:fld id="{9EDDE049-E1D7-41AB-932E-2648F0E6665E}" type="datetimeFigureOut">
              <a:rPr lang="es-AR"/>
              <a:pPr>
                <a:defRPr/>
              </a:pPr>
              <a:t>21/05/2014</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15DCE7DC-BA0E-4B02-84A7-7CB1B495F7F5}" type="slidenum">
              <a:rPr lang="es-AR"/>
              <a:pPr>
                <a:defRPr/>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pPr>
              <a:defRPr/>
            </a:pPr>
            <a:fld id="{ED1718E5-8C60-44DC-8571-BA42D0956E78}" type="datetimeFigureOut">
              <a:rPr lang="es-AR"/>
              <a:pPr>
                <a:defRPr/>
              </a:pPr>
              <a:t>21/05/2014</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359E79EA-B5C3-426E-B362-23696A276AD6}" type="slidenum">
              <a:rPr lang="es-AR"/>
              <a:pPr>
                <a:defRPr/>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pPr>
              <a:defRPr/>
            </a:pPr>
            <a:fld id="{4F54D7E5-A30E-4330-9EBD-B767CA554E63}" type="datetimeFigureOut">
              <a:rPr lang="es-AR"/>
              <a:pPr>
                <a:defRPr/>
              </a:pPr>
              <a:t>21/05/2014</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E834DBA8-38D0-49EE-92B9-315CE65E21C4}" type="slidenum">
              <a:rPr lang="es-AR"/>
              <a:pPr>
                <a:defRPr/>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pPr>
              <a:defRPr/>
            </a:pPr>
            <a:fld id="{11B8F115-5221-4855-BB71-2B4A12663F1E}" type="datetimeFigureOut">
              <a:rPr lang="es-AR"/>
              <a:pPr>
                <a:defRPr/>
              </a:pPr>
              <a:t>21/05/2014</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D9363351-B5B9-4C5E-AB24-16E672760833}" type="slidenum">
              <a:rPr lang="es-AR"/>
              <a:pPr>
                <a:defRPr/>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18853168-5B4B-4706-863E-EBEF83B69632}" type="datetimeFigureOut">
              <a:rPr lang="es-AR"/>
              <a:pPr>
                <a:defRPr/>
              </a:pPr>
              <a:t>21/05/2014</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FDDB483B-396F-4615-9464-7AFA968B348C}" type="slidenum">
              <a:rPr lang="es-AR"/>
              <a:pPr>
                <a:defRPr/>
              </a:pPr>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3 Marcador de fecha"/>
          <p:cNvSpPr>
            <a:spLocks noGrp="1"/>
          </p:cNvSpPr>
          <p:nvPr>
            <p:ph type="dt" sz="half" idx="10"/>
          </p:nvPr>
        </p:nvSpPr>
        <p:spPr/>
        <p:txBody>
          <a:bodyPr/>
          <a:lstStyle>
            <a:lvl1pPr>
              <a:defRPr/>
            </a:lvl1pPr>
          </a:lstStyle>
          <a:p>
            <a:pPr>
              <a:defRPr/>
            </a:pPr>
            <a:fld id="{C50FF4E0-7E00-42C4-B210-1A8AE6851FD7}" type="datetimeFigureOut">
              <a:rPr lang="es-AR"/>
              <a:pPr>
                <a:defRPr/>
              </a:pPr>
              <a:t>21/05/2014</a:t>
            </a:fld>
            <a:endParaRPr lang="es-AR"/>
          </a:p>
        </p:txBody>
      </p:sp>
      <p:sp>
        <p:nvSpPr>
          <p:cNvPr id="6" name="4 Marcador de pie de página"/>
          <p:cNvSpPr>
            <a:spLocks noGrp="1"/>
          </p:cNvSpPr>
          <p:nvPr>
            <p:ph type="ftr" sz="quarter" idx="11"/>
          </p:nvPr>
        </p:nvSpPr>
        <p:spPr/>
        <p:txBody>
          <a:bodyPr/>
          <a:lstStyle>
            <a:lvl1pPr>
              <a:defRPr/>
            </a:lvl1pPr>
          </a:lstStyle>
          <a:p>
            <a:pPr>
              <a:defRPr/>
            </a:pPr>
            <a:endParaRPr lang="es-AR"/>
          </a:p>
        </p:txBody>
      </p:sp>
      <p:sp>
        <p:nvSpPr>
          <p:cNvPr id="7" name="5 Marcador de número de diapositiva"/>
          <p:cNvSpPr>
            <a:spLocks noGrp="1"/>
          </p:cNvSpPr>
          <p:nvPr>
            <p:ph type="sldNum" sz="quarter" idx="12"/>
          </p:nvPr>
        </p:nvSpPr>
        <p:spPr/>
        <p:txBody>
          <a:bodyPr/>
          <a:lstStyle>
            <a:lvl1pPr>
              <a:defRPr/>
            </a:lvl1pPr>
          </a:lstStyle>
          <a:p>
            <a:pPr>
              <a:defRPr/>
            </a:pPr>
            <a:fld id="{0966BD3E-9321-48AA-ACED-20605B400CCD}" type="slidenum">
              <a:rPr lang="es-AR"/>
              <a:pPr>
                <a:defRPr/>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3 Marcador de fecha"/>
          <p:cNvSpPr>
            <a:spLocks noGrp="1"/>
          </p:cNvSpPr>
          <p:nvPr>
            <p:ph type="dt" sz="half" idx="10"/>
          </p:nvPr>
        </p:nvSpPr>
        <p:spPr/>
        <p:txBody>
          <a:bodyPr/>
          <a:lstStyle>
            <a:lvl1pPr>
              <a:defRPr/>
            </a:lvl1pPr>
          </a:lstStyle>
          <a:p>
            <a:pPr>
              <a:defRPr/>
            </a:pPr>
            <a:fld id="{FFCE80E9-7268-4B40-B0A5-34CB564123E7}" type="datetimeFigureOut">
              <a:rPr lang="es-AR"/>
              <a:pPr>
                <a:defRPr/>
              </a:pPr>
              <a:t>21/05/2014</a:t>
            </a:fld>
            <a:endParaRPr lang="es-AR"/>
          </a:p>
        </p:txBody>
      </p:sp>
      <p:sp>
        <p:nvSpPr>
          <p:cNvPr id="8" name="4 Marcador de pie de página"/>
          <p:cNvSpPr>
            <a:spLocks noGrp="1"/>
          </p:cNvSpPr>
          <p:nvPr>
            <p:ph type="ftr" sz="quarter" idx="11"/>
          </p:nvPr>
        </p:nvSpPr>
        <p:spPr/>
        <p:txBody>
          <a:bodyPr/>
          <a:lstStyle>
            <a:lvl1pPr>
              <a:defRPr/>
            </a:lvl1pPr>
          </a:lstStyle>
          <a:p>
            <a:pPr>
              <a:defRPr/>
            </a:pPr>
            <a:endParaRPr lang="es-AR"/>
          </a:p>
        </p:txBody>
      </p:sp>
      <p:sp>
        <p:nvSpPr>
          <p:cNvPr id="9" name="5 Marcador de número de diapositiva"/>
          <p:cNvSpPr>
            <a:spLocks noGrp="1"/>
          </p:cNvSpPr>
          <p:nvPr>
            <p:ph type="sldNum" sz="quarter" idx="12"/>
          </p:nvPr>
        </p:nvSpPr>
        <p:spPr/>
        <p:txBody>
          <a:bodyPr/>
          <a:lstStyle>
            <a:lvl1pPr>
              <a:defRPr/>
            </a:lvl1pPr>
          </a:lstStyle>
          <a:p>
            <a:pPr>
              <a:defRPr/>
            </a:pPr>
            <a:fld id="{9CFF1530-72EC-4A35-A860-8C41E69FD7BE}" type="slidenum">
              <a:rPr lang="es-AR"/>
              <a:pPr>
                <a:defRPr/>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3 Marcador de fecha"/>
          <p:cNvSpPr>
            <a:spLocks noGrp="1"/>
          </p:cNvSpPr>
          <p:nvPr>
            <p:ph type="dt" sz="half" idx="10"/>
          </p:nvPr>
        </p:nvSpPr>
        <p:spPr/>
        <p:txBody>
          <a:bodyPr/>
          <a:lstStyle>
            <a:lvl1pPr>
              <a:defRPr/>
            </a:lvl1pPr>
          </a:lstStyle>
          <a:p>
            <a:pPr>
              <a:defRPr/>
            </a:pPr>
            <a:fld id="{57DB3703-E0BF-4E3E-8876-9646C1B80ED5}" type="datetimeFigureOut">
              <a:rPr lang="es-AR"/>
              <a:pPr>
                <a:defRPr/>
              </a:pPr>
              <a:t>21/05/2014</a:t>
            </a:fld>
            <a:endParaRPr lang="es-AR"/>
          </a:p>
        </p:txBody>
      </p:sp>
      <p:sp>
        <p:nvSpPr>
          <p:cNvPr id="4" name="4 Marcador de pie de página"/>
          <p:cNvSpPr>
            <a:spLocks noGrp="1"/>
          </p:cNvSpPr>
          <p:nvPr>
            <p:ph type="ftr" sz="quarter" idx="11"/>
          </p:nvPr>
        </p:nvSpPr>
        <p:spPr/>
        <p:txBody>
          <a:bodyPr/>
          <a:lstStyle>
            <a:lvl1pPr>
              <a:defRPr/>
            </a:lvl1pPr>
          </a:lstStyle>
          <a:p>
            <a:pPr>
              <a:defRPr/>
            </a:pPr>
            <a:endParaRPr lang="es-AR"/>
          </a:p>
        </p:txBody>
      </p:sp>
      <p:sp>
        <p:nvSpPr>
          <p:cNvPr id="5" name="5 Marcador de número de diapositiva"/>
          <p:cNvSpPr>
            <a:spLocks noGrp="1"/>
          </p:cNvSpPr>
          <p:nvPr>
            <p:ph type="sldNum" sz="quarter" idx="12"/>
          </p:nvPr>
        </p:nvSpPr>
        <p:spPr/>
        <p:txBody>
          <a:bodyPr/>
          <a:lstStyle>
            <a:lvl1pPr>
              <a:defRPr/>
            </a:lvl1pPr>
          </a:lstStyle>
          <a:p>
            <a:pPr>
              <a:defRPr/>
            </a:pPr>
            <a:fld id="{CF555C7E-FE4E-4844-B535-0FFFDF550EE4}" type="slidenum">
              <a:rPr lang="es-AR"/>
              <a:pPr>
                <a:defRPr/>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0D4C2FDF-2CA4-4247-901A-D834EFDAF8E6}" type="datetimeFigureOut">
              <a:rPr lang="es-AR"/>
              <a:pPr>
                <a:defRPr/>
              </a:pPr>
              <a:t>21/05/2014</a:t>
            </a:fld>
            <a:endParaRPr lang="es-AR"/>
          </a:p>
        </p:txBody>
      </p:sp>
      <p:sp>
        <p:nvSpPr>
          <p:cNvPr id="3" name="4 Marcador de pie de página"/>
          <p:cNvSpPr>
            <a:spLocks noGrp="1"/>
          </p:cNvSpPr>
          <p:nvPr>
            <p:ph type="ftr" sz="quarter" idx="11"/>
          </p:nvPr>
        </p:nvSpPr>
        <p:spPr/>
        <p:txBody>
          <a:bodyPr/>
          <a:lstStyle>
            <a:lvl1pPr>
              <a:defRPr/>
            </a:lvl1pPr>
          </a:lstStyle>
          <a:p>
            <a:pPr>
              <a:defRPr/>
            </a:pPr>
            <a:endParaRPr lang="es-AR"/>
          </a:p>
        </p:txBody>
      </p:sp>
      <p:sp>
        <p:nvSpPr>
          <p:cNvPr id="4" name="5 Marcador de número de diapositiva"/>
          <p:cNvSpPr>
            <a:spLocks noGrp="1"/>
          </p:cNvSpPr>
          <p:nvPr>
            <p:ph type="sldNum" sz="quarter" idx="12"/>
          </p:nvPr>
        </p:nvSpPr>
        <p:spPr/>
        <p:txBody>
          <a:bodyPr/>
          <a:lstStyle>
            <a:lvl1pPr>
              <a:defRPr/>
            </a:lvl1pPr>
          </a:lstStyle>
          <a:p>
            <a:pPr>
              <a:defRPr/>
            </a:pPr>
            <a:fld id="{B4C29A13-42EB-4F96-8785-8C839BEE4075}" type="slidenum">
              <a:rPr lang="es-AR"/>
              <a:pPr>
                <a:defRPr/>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E3FA873-8407-4686-83B0-9B7A3ACCA207}" type="datetimeFigureOut">
              <a:rPr lang="es-AR"/>
              <a:pPr>
                <a:defRPr/>
              </a:pPr>
              <a:t>21/05/2014</a:t>
            </a:fld>
            <a:endParaRPr lang="es-AR"/>
          </a:p>
        </p:txBody>
      </p:sp>
      <p:sp>
        <p:nvSpPr>
          <p:cNvPr id="6" name="4 Marcador de pie de página"/>
          <p:cNvSpPr>
            <a:spLocks noGrp="1"/>
          </p:cNvSpPr>
          <p:nvPr>
            <p:ph type="ftr" sz="quarter" idx="11"/>
          </p:nvPr>
        </p:nvSpPr>
        <p:spPr/>
        <p:txBody>
          <a:bodyPr/>
          <a:lstStyle>
            <a:lvl1pPr>
              <a:defRPr/>
            </a:lvl1pPr>
          </a:lstStyle>
          <a:p>
            <a:pPr>
              <a:defRPr/>
            </a:pPr>
            <a:endParaRPr lang="es-AR"/>
          </a:p>
        </p:txBody>
      </p:sp>
      <p:sp>
        <p:nvSpPr>
          <p:cNvPr id="7" name="5 Marcador de número de diapositiva"/>
          <p:cNvSpPr>
            <a:spLocks noGrp="1"/>
          </p:cNvSpPr>
          <p:nvPr>
            <p:ph type="sldNum" sz="quarter" idx="12"/>
          </p:nvPr>
        </p:nvSpPr>
        <p:spPr/>
        <p:txBody>
          <a:bodyPr/>
          <a:lstStyle>
            <a:lvl1pPr>
              <a:defRPr/>
            </a:lvl1pPr>
          </a:lstStyle>
          <a:p>
            <a:pPr>
              <a:defRPr/>
            </a:pPr>
            <a:fld id="{684ACE6F-E621-4F54-BC11-A0E22767843A}" type="slidenum">
              <a:rPr lang="es-AR"/>
              <a:pPr>
                <a:defRPr/>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155177A-0C97-4175-A650-2A4B6A0BF12A}" type="datetimeFigureOut">
              <a:rPr lang="es-AR"/>
              <a:pPr>
                <a:defRPr/>
              </a:pPr>
              <a:t>21/05/2014</a:t>
            </a:fld>
            <a:endParaRPr lang="es-AR"/>
          </a:p>
        </p:txBody>
      </p:sp>
      <p:sp>
        <p:nvSpPr>
          <p:cNvPr id="6" name="4 Marcador de pie de página"/>
          <p:cNvSpPr>
            <a:spLocks noGrp="1"/>
          </p:cNvSpPr>
          <p:nvPr>
            <p:ph type="ftr" sz="quarter" idx="11"/>
          </p:nvPr>
        </p:nvSpPr>
        <p:spPr/>
        <p:txBody>
          <a:bodyPr/>
          <a:lstStyle>
            <a:lvl1pPr>
              <a:defRPr/>
            </a:lvl1pPr>
          </a:lstStyle>
          <a:p>
            <a:pPr>
              <a:defRPr/>
            </a:pPr>
            <a:endParaRPr lang="es-AR"/>
          </a:p>
        </p:txBody>
      </p:sp>
      <p:sp>
        <p:nvSpPr>
          <p:cNvPr id="7" name="5 Marcador de número de diapositiva"/>
          <p:cNvSpPr>
            <a:spLocks noGrp="1"/>
          </p:cNvSpPr>
          <p:nvPr>
            <p:ph type="sldNum" sz="quarter" idx="12"/>
          </p:nvPr>
        </p:nvSpPr>
        <p:spPr/>
        <p:txBody>
          <a:bodyPr/>
          <a:lstStyle>
            <a:lvl1pPr>
              <a:defRPr/>
            </a:lvl1pPr>
          </a:lstStyle>
          <a:p>
            <a:pPr>
              <a:defRPr/>
            </a:pPr>
            <a:fld id="{4A389B58-DAD5-4C0B-BD9A-D4B091259BF9}" type="slidenum">
              <a:rPr lang="es-AR"/>
              <a:pPr>
                <a:defRPr/>
              </a:pPr>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AR"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60C08F2-6EA5-49E2-9F72-7C4FAE15B404}" type="datetimeFigureOut">
              <a:rPr lang="es-AR"/>
              <a:pPr>
                <a:defRPr/>
              </a:pPr>
              <a:t>21/05/2014</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0AB377B-0FCC-4441-BCC3-BCFC3809CD1F}" type="slidenum">
              <a:rPr lang="es-AR"/>
              <a:pPr>
                <a:defRPr/>
              </a:pPr>
              <a:t>‹Nº›</a:t>
            </a:fld>
            <a:endParaRPr lang="es-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veronica.dominguez@tergo.com.ar" TargetMode="External"/><Relationship Id="rId4" Type="http://schemas.openxmlformats.org/officeDocument/2006/relationships/hyperlink" Target="mailto:tomas.johnston@tergo.com.a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4.emf"/><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emf"/><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3"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 name="3 CuadroTexto"/>
          <p:cNvSpPr txBox="1"/>
          <p:nvPr/>
        </p:nvSpPr>
        <p:spPr>
          <a:xfrm>
            <a:off x="35496" y="2638653"/>
            <a:ext cx="9001000" cy="646331"/>
          </a:xfrm>
          <a:prstGeom prst="rect">
            <a:avLst/>
          </a:prstGeom>
          <a:noFill/>
        </p:spPr>
        <p:txBody>
          <a:bodyPr wrap="square" rtlCol="0">
            <a:spAutoFit/>
          </a:bodyPr>
          <a:lstStyle/>
          <a:p>
            <a:pPr algn="ctr"/>
            <a:r>
              <a:rPr lang="es-AR" b="1" i="1" cap="all" dirty="0">
                <a:solidFill>
                  <a:srgbClr val="002060"/>
                </a:solidFill>
              </a:rPr>
              <a:t>Aptitud para el Servicio de un tanque de almacenamiento vertical con deformaciones en su </a:t>
            </a:r>
            <a:r>
              <a:rPr lang="es-AR" b="1" i="1" cap="all" dirty="0" smtClean="0">
                <a:solidFill>
                  <a:srgbClr val="002060"/>
                </a:solidFill>
              </a:rPr>
              <a:t>envolvente</a:t>
            </a:r>
            <a:endParaRPr lang="es-AR" i="1" dirty="0">
              <a:solidFill>
                <a:srgbClr val="002060"/>
              </a:solidFill>
            </a:endParaRPr>
          </a:p>
        </p:txBody>
      </p:sp>
      <p:sp>
        <p:nvSpPr>
          <p:cNvPr id="5" name="4 CuadroTexto"/>
          <p:cNvSpPr txBox="1"/>
          <p:nvPr/>
        </p:nvSpPr>
        <p:spPr>
          <a:xfrm>
            <a:off x="107504" y="5241974"/>
            <a:ext cx="8856984" cy="923330"/>
          </a:xfrm>
          <a:prstGeom prst="rect">
            <a:avLst/>
          </a:prstGeom>
          <a:noFill/>
        </p:spPr>
        <p:txBody>
          <a:bodyPr wrap="square" rtlCol="0">
            <a:spAutoFit/>
          </a:bodyPr>
          <a:lstStyle/>
          <a:p>
            <a:r>
              <a:rPr lang="es-AR" dirty="0"/>
              <a:t>Tomas Johnston, Verónica A. </a:t>
            </a:r>
            <a:r>
              <a:rPr lang="es-AR" dirty="0" smtClean="0"/>
              <a:t>Domínguez</a:t>
            </a:r>
          </a:p>
          <a:p>
            <a:endParaRPr lang="es-AR" dirty="0"/>
          </a:p>
          <a:p>
            <a:r>
              <a:rPr lang="es-AR" dirty="0" smtClean="0"/>
              <a:t>(</a:t>
            </a:r>
            <a:r>
              <a:rPr lang="es-AR" dirty="0"/>
              <a:t>Tergo Ingeniería, </a:t>
            </a:r>
            <a:r>
              <a:rPr lang="es-ES_tradnl" u="sng" dirty="0">
                <a:hlinkClick r:id="rId4"/>
              </a:rPr>
              <a:t>tomas.johnston@tergo.com.ar</a:t>
            </a:r>
            <a:r>
              <a:rPr lang="es-ES_tradnl" dirty="0"/>
              <a:t>, </a:t>
            </a:r>
            <a:r>
              <a:rPr lang="es-AR" u="sng" dirty="0">
                <a:hlinkClick r:id="rId5"/>
              </a:rPr>
              <a:t>veronica.dominguez@tergo.com.ar</a:t>
            </a:r>
            <a:r>
              <a:rPr lang="es-AR" dirty="0" smtClean="0"/>
              <a:t>)</a:t>
            </a:r>
            <a:endParaRPr lang="es-A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down)">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3"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 name="3 CuadroTexto"/>
          <p:cNvSpPr txBox="1"/>
          <p:nvPr/>
        </p:nvSpPr>
        <p:spPr>
          <a:xfrm>
            <a:off x="35496" y="908720"/>
            <a:ext cx="9001000" cy="369332"/>
          </a:xfrm>
          <a:prstGeom prst="rect">
            <a:avLst/>
          </a:prstGeom>
          <a:noFill/>
        </p:spPr>
        <p:txBody>
          <a:bodyPr wrap="square" rtlCol="0">
            <a:spAutoFit/>
          </a:bodyPr>
          <a:lstStyle/>
          <a:p>
            <a:r>
              <a:rPr lang="es-AR" b="1" dirty="0" smtClean="0"/>
              <a:t>CALCULO</a:t>
            </a:r>
            <a:endParaRPr lang="es-AR" dirty="0" smtClean="0"/>
          </a:p>
        </p:txBody>
      </p:sp>
      <p:sp>
        <p:nvSpPr>
          <p:cNvPr id="11" name="10 CuadroTexto"/>
          <p:cNvSpPr txBox="1"/>
          <p:nvPr/>
        </p:nvSpPr>
        <p:spPr>
          <a:xfrm>
            <a:off x="107504" y="1340768"/>
            <a:ext cx="8928992" cy="338554"/>
          </a:xfrm>
          <a:prstGeom prst="rect">
            <a:avLst/>
          </a:prstGeom>
          <a:noFill/>
        </p:spPr>
        <p:txBody>
          <a:bodyPr wrap="square" rtlCol="0">
            <a:spAutoFit/>
          </a:bodyPr>
          <a:lstStyle/>
          <a:p>
            <a:r>
              <a:rPr lang="es-ES_tradnl" sz="1600" dirty="0" smtClean="0"/>
              <a:t>El calculo </a:t>
            </a:r>
            <a:r>
              <a:rPr lang="es-ES_tradnl" sz="1600" dirty="0" err="1" smtClean="0"/>
              <a:t>tensional</a:t>
            </a:r>
            <a:r>
              <a:rPr lang="es-ES_tradnl" sz="1600" dirty="0" smtClean="0"/>
              <a:t> </a:t>
            </a:r>
            <a:r>
              <a:rPr lang="es-ES_tradnl" sz="1600" dirty="0" smtClean="0"/>
              <a:t>(según anexo B1) se </a:t>
            </a:r>
            <a:r>
              <a:rPr lang="es-ES_tradnl" sz="1600" dirty="0" smtClean="0"/>
              <a:t>realiza teniendo en cuenta diversos colapsos, a saber:</a:t>
            </a:r>
            <a:endParaRPr lang="es-AR" sz="1600" dirty="0" smtClean="0"/>
          </a:p>
        </p:txBody>
      </p:sp>
      <p:sp>
        <p:nvSpPr>
          <p:cNvPr id="9" name="8 CuadroTexto"/>
          <p:cNvSpPr txBox="1"/>
          <p:nvPr/>
        </p:nvSpPr>
        <p:spPr>
          <a:xfrm>
            <a:off x="107504" y="3826202"/>
            <a:ext cx="3096344" cy="2339102"/>
          </a:xfrm>
          <a:prstGeom prst="rect">
            <a:avLst/>
          </a:prstGeom>
          <a:noFill/>
        </p:spPr>
        <p:txBody>
          <a:bodyPr wrap="square" rtlCol="0">
            <a:spAutoFit/>
          </a:bodyPr>
          <a:lstStyle/>
          <a:p>
            <a:r>
              <a:rPr lang="es-ES_tradnl" sz="1600" b="1" dirty="0" smtClean="0"/>
              <a:t>Protección contra el colapso plástico:</a:t>
            </a:r>
          </a:p>
          <a:p>
            <a:r>
              <a:rPr lang="es-ES_tradnl" sz="1600" dirty="0" smtClean="0"/>
              <a:t>La condición para que la protección contra el colapso plástico sea aceptable es que el análisis de elementos finitos de carga límite converja.</a:t>
            </a:r>
            <a:endParaRPr lang="es-AR" sz="1600" dirty="0" smtClean="0"/>
          </a:p>
          <a:p>
            <a:endParaRPr lang="es-AR" sz="1600" dirty="0" smtClean="0"/>
          </a:p>
          <a:p>
            <a:endParaRPr lang="es-AR" dirty="0"/>
          </a:p>
        </p:txBody>
      </p:sp>
      <p:sp>
        <p:nvSpPr>
          <p:cNvPr id="10" name="9 CuadroTexto"/>
          <p:cNvSpPr txBox="1"/>
          <p:nvPr/>
        </p:nvSpPr>
        <p:spPr>
          <a:xfrm>
            <a:off x="3131840" y="3863365"/>
            <a:ext cx="3096344" cy="2092881"/>
          </a:xfrm>
          <a:prstGeom prst="rect">
            <a:avLst/>
          </a:prstGeom>
          <a:noFill/>
        </p:spPr>
        <p:txBody>
          <a:bodyPr wrap="square" rtlCol="0">
            <a:spAutoFit/>
          </a:bodyPr>
          <a:lstStyle/>
          <a:p>
            <a:r>
              <a:rPr lang="es-ES_tradnl" sz="1600" b="1" dirty="0" smtClean="0"/>
              <a:t>Protección contra la falla local:</a:t>
            </a:r>
          </a:p>
          <a:p>
            <a:r>
              <a:rPr lang="es-ES_tradnl" sz="1600" dirty="0" smtClean="0"/>
              <a:t>Se debe verificar que la deformación plástica máxima no sobrepase un valor límite establecido por la norma.</a:t>
            </a:r>
            <a:endParaRPr lang="es-AR" sz="1600" dirty="0" smtClean="0"/>
          </a:p>
          <a:p>
            <a:endParaRPr lang="es-AR" sz="1600" dirty="0" smtClean="0"/>
          </a:p>
          <a:p>
            <a:endParaRPr lang="es-AR" dirty="0"/>
          </a:p>
        </p:txBody>
      </p:sp>
      <p:sp>
        <p:nvSpPr>
          <p:cNvPr id="12" name="11 CuadroTexto"/>
          <p:cNvSpPr txBox="1"/>
          <p:nvPr/>
        </p:nvSpPr>
        <p:spPr>
          <a:xfrm>
            <a:off x="6156176" y="3826202"/>
            <a:ext cx="2915816" cy="2092881"/>
          </a:xfrm>
          <a:prstGeom prst="rect">
            <a:avLst/>
          </a:prstGeom>
          <a:noFill/>
        </p:spPr>
        <p:txBody>
          <a:bodyPr wrap="square" rtlCol="0">
            <a:spAutoFit/>
          </a:bodyPr>
          <a:lstStyle/>
          <a:p>
            <a:r>
              <a:rPr lang="es-ES_tradnl" sz="1600" b="1" dirty="0" smtClean="0"/>
              <a:t>Protección contra la falla por pandeo:</a:t>
            </a:r>
          </a:p>
          <a:p>
            <a:r>
              <a:rPr lang="es-ES_tradnl" sz="1600" dirty="0" smtClean="0"/>
              <a:t>Este calculo ya no es necesario dado que si verifica en forma elástico - plástico también verifica por pandeo.</a:t>
            </a:r>
            <a:endParaRPr lang="es-AR" sz="1600" dirty="0" smtClean="0"/>
          </a:p>
          <a:p>
            <a:endParaRPr lang="es-AR" sz="1600" dirty="0" smtClean="0"/>
          </a:p>
          <a:p>
            <a:endParaRPr lang="es-AR" dirty="0"/>
          </a:p>
        </p:txBody>
      </p:sp>
      <p:sp>
        <p:nvSpPr>
          <p:cNvPr id="13" name="12 Flecha abajo"/>
          <p:cNvSpPr/>
          <p:nvPr/>
        </p:nvSpPr>
        <p:spPr>
          <a:xfrm rot="2123938">
            <a:off x="2024772" y="2033399"/>
            <a:ext cx="551614" cy="13260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13 Flecha abajo"/>
          <p:cNvSpPr/>
          <p:nvPr/>
        </p:nvSpPr>
        <p:spPr>
          <a:xfrm>
            <a:off x="4092394" y="2174924"/>
            <a:ext cx="551614" cy="13260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14 Flecha abajo"/>
          <p:cNvSpPr/>
          <p:nvPr/>
        </p:nvSpPr>
        <p:spPr>
          <a:xfrm rot="19988894">
            <a:off x="6126902" y="2089514"/>
            <a:ext cx="551614" cy="13260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2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0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0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11" grpId="0" build="allAtOnce"/>
      <p:bldP spid="9" grpId="0"/>
      <p:bldP spid="10" grpId="0"/>
      <p:bldP spid="12" grpId="0"/>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3"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 name="3 CuadroTexto"/>
          <p:cNvSpPr txBox="1"/>
          <p:nvPr/>
        </p:nvSpPr>
        <p:spPr>
          <a:xfrm>
            <a:off x="35496" y="908720"/>
            <a:ext cx="9001000" cy="369332"/>
          </a:xfrm>
          <a:prstGeom prst="rect">
            <a:avLst/>
          </a:prstGeom>
          <a:noFill/>
        </p:spPr>
        <p:txBody>
          <a:bodyPr wrap="square" rtlCol="0">
            <a:spAutoFit/>
          </a:bodyPr>
          <a:lstStyle/>
          <a:p>
            <a:r>
              <a:rPr lang="es-AR" b="1" dirty="0" smtClean="0"/>
              <a:t>RESULTADOS</a:t>
            </a:r>
            <a:endParaRPr lang="es-AR" dirty="0" smtClean="0"/>
          </a:p>
        </p:txBody>
      </p:sp>
      <p:sp>
        <p:nvSpPr>
          <p:cNvPr id="11" name="10 CuadroTexto"/>
          <p:cNvSpPr txBox="1"/>
          <p:nvPr/>
        </p:nvSpPr>
        <p:spPr>
          <a:xfrm>
            <a:off x="107504" y="1340768"/>
            <a:ext cx="8928992" cy="1815882"/>
          </a:xfrm>
          <a:prstGeom prst="rect">
            <a:avLst/>
          </a:prstGeom>
          <a:noFill/>
        </p:spPr>
        <p:txBody>
          <a:bodyPr wrap="square" rtlCol="0">
            <a:spAutoFit/>
          </a:bodyPr>
          <a:lstStyle/>
          <a:p>
            <a:r>
              <a:rPr lang="es-ES_tradnl" sz="1600" dirty="0" smtClean="0"/>
              <a:t>Protección contra el colapso plástico:</a:t>
            </a:r>
          </a:p>
          <a:p>
            <a:r>
              <a:rPr lang="es-ES_tradnl" sz="1600" dirty="0" smtClean="0"/>
              <a:t>Para evaluar el colapso plástico, el primer combinatorio que hay que verificar es la siguiente.</a:t>
            </a:r>
          </a:p>
          <a:p>
            <a:pPr lvl="0"/>
            <a:r>
              <a:rPr lang="es-AR" sz="1600" i="1" dirty="0" smtClean="0"/>
              <a:t> </a:t>
            </a:r>
          </a:p>
          <a:p>
            <a:pPr lvl="0"/>
            <a:r>
              <a:rPr lang="es-ES_tradnl" sz="1600" i="1" dirty="0" smtClean="0">
                <a:sym typeface="Symbol"/>
              </a:rPr>
              <a:t></a:t>
            </a:r>
            <a:r>
              <a:rPr lang="es-ES_tradnl" sz="1600" i="1" dirty="0" smtClean="0"/>
              <a:t> ( P+ P1+ D)</a:t>
            </a:r>
            <a:endParaRPr lang="es-AR" sz="1600" dirty="0" smtClean="0"/>
          </a:p>
          <a:p>
            <a:endParaRPr lang="es-AR" sz="1600" dirty="0" smtClean="0"/>
          </a:p>
          <a:p>
            <a:r>
              <a:rPr lang="es-AR" sz="1600" dirty="0" smtClean="0"/>
              <a:t>De acuerdo con los datos disponibles e información obtenida del cliente el calculo de </a:t>
            </a:r>
            <a:r>
              <a:rPr lang="es-ES_tradnl" sz="1600" i="1" dirty="0" smtClean="0">
                <a:sym typeface="Symbol"/>
              </a:rPr>
              <a:t> </a:t>
            </a:r>
            <a:r>
              <a:rPr lang="es-ES_tradnl" sz="1600" dirty="0" smtClean="0">
                <a:sym typeface="Symbol"/>
              </a:rPr>
              <a:t>se realiza por una relación directa </a:t>
            </a:r>
            <a:r>
              <a:rPr lang="es-ES_tradnl" sz="1600" dirty="0" err="1" smtClean="0">
                <a:sym typeface="Symbol"/>
              </a:rPr>
              <a:t>tensional</a:t>
            </a:r>
            <a:r>
              <a:rPr lang="es-ES_tradnl" sz="1600" dirty="0" smtClean="0">
                <a:sym typeface="Symbol"/>
              </a:rPr>
              <a:t>.</a:t>
            </a:r>
          </a:p>
        </p:txBody>
      </p:sp>
      <p:sp>
        <p:nvSpPr>
          <p:cNvPr id="9" name="8 CuadroTexto"/>
          <p:cNvSpPr txBox="1"/>
          <p:nvPr/>
        </p:nvSpPr>
        <p:spPr>
          <a:xfrm>
            <a:off x="107504" y="3212977"/>
            <a:ext cx="8928992" cy="1323439"/>
          </a:xfrm>
          <a:prstGeom prst="rect">
            <a:avLst/>
          </a:prstGeom>
          <a:noFill/>
        </p:spPr>
        <p:txBody>
          <a:bodyPr wrap="square" rtlCol="0">
            <a:spAutoFit/>
          </a:bodyPr>
          <a:lstStyle/>
          <a:p>
            <a:r>
              <a:rPr lang="en-US" sz="1600" dirty="0" smtClean="0"/>
              <a:t>Tension de </a:t>
            </a:r>
            <a:r>
              <a:rPr lang="en-US" sz="1600" dirty="0" err="1" smtClean="0"/>
              <a:t>Rotura</a:t>
            </a:r>
            <a:r>
              <a:rPr lang="en-US" sz="1600" dirty="0" smtClean="0"/>
              <a:t>	55.000 psi (</a:t>
            </a:r>
            <a:r>
              <a:rPr lang="en-US" sz="1600" dirty="0" err="1" smtClean="0"/>
              <a:t>MPa</a:t>
            </a:r>
            <a:r>
              <a:rPr lang="en-US" sz="1600" dirty="0" smtClean="0"/>
              <a:t>)</a:t>
            </a:r>
            <a:endParaRPr lang="es-AR" sz="1600" dirty="0" smtClean="0"/>
          </a:p>
          <a:p>
            <a:r>
              <a:rPr lang="es-AR" sz="1600" dirty="0" smtClean="0"/>
              <a:t>Tensión admisible 	23.600 psi (</a:t>
            </a:r>
            <a:r>
              <a:rPr lang="es-AR" sz="1600" dirty="0" err="1" smtClean="0"/>
              <a:t>MPa</a:t>
            </a:r>
            <a:r>
              <a:rPr lang="es-AR" sz="1600" dirty="0" smtClean="0"/>
              <a:t>)</a:t>
            </a:r>
          </a:p>
          <a:p>
            <a:endParaRPr lang="es-AR" sz="1600" dirty="0" smtClean="0"/>
          </a:p>
          <a:p>
            <a:r>
              <a:rPr lang="es-ES_tradnl" sz="1600" dirty="0" smtClean="0"/>
              <a:t>Basados en estos valores estipulados por API, el factor de ponderación β que es el cociente de ambas tensiones resulta:</a:t>
            </a:r>
            <a:endParaRPr lang="es-AR" sz="1600" dirty="0" smtClean="0"/>
          </a:p>
        </p:txBody>
      </p:sp>
      <p:sp>
        <p:nvSpPr>
          <p:cNvPr id="16" name="15 CuadroTexto"/>
          <p:cNvSpPr txBox="1"/>
          <p:nvPr/>
        </p:nvSpPr>
        <p:spPr>
          <a:xfrm>
            <a:off x="107504" y="4674622"/>
            <a:ext cx="8928992" cy="338554"/>
          </a:xfrm>
          <a:prstGeom prst="rect">
            <a:avLst/>
          </a:prstGeom>
          <a:noFill/>
        </p:spPr>
        <p:txBody>
          <a:bodyPr wrap="square" rtlCol="0">
            <a:spAutoFit/>
          </a:bodyPr>
          <a:lstStyle/>
          <a:p>
            <a:r>
              <a:rPr lang="es-ES_tradnl" sz="1600" dirty="0" smtClean="0"/>
              <a:t>β = 55.000 psi / 23.600 psi = 2.33</a:t>
            </a:r>
            <a:endParaRPr lang="es-AR" sz="1600" dirty="0" smtClean="0"/>
          </a:p>
        </p:txBody>
      </p:sp>
      <p:sp>
        <p:nvSpPr>
          <p:cNvPr id="17" name="16 CuadroTexto"/>
          <p:cNvSpPr txBox="1"/>
          <p:nvPr/>
        </p:nvSpPr>
        <p:spPr>
          <a:xfrm>
            <a:off x="107504" y="5250686"/>
            <a:ext cx="8928992" cy="830997"/>
          </a:xfrm>
          <a:prstGeom prst="rect">
            <a:avLst/>
          </a:prstGeom>
          <a:noFill/>
        </p:spPr>
        <p:txBody>
          <a:bodyPr wrap="square" rtlCol="0">
            <a:spAutoFit/>
          </a:bodyPr>
          <a:lstStyle/>
          <a:p>
            <a:r>
              <a:rPr lang="es-ES_tradnl" sz="1600" dirty="0" smtClean="0"/>
              <a:t>Nota: El tanque fue verificado con un nivel de llenado del 75%, ya que previamente se realizaron verificaciones con mayor nivel que no arrojaron resultados positivos no solo por su condición de deformaciones volumétricas sino también por bajos espesores. </a:t>
            </a:r>
            <a:endParaRPr lang="es-AR" sz="1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2000"/>
                                        <p:tgtEl>
                                          <p:spTgt spid="1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Effect transition="in" filter="fade">
                                      <p:cBhvr>
                                        <p:cTn id="13" dur="2000"/>
                                        <p:tgtEl>
                                          <p:spTgt spid="11">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fade">
                                      <p:cBhvr>
                                        <p:cTn id="16" dur="2000"/>
                                        <p:tgtEl>
                                          <p:spTgt spid="11">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fade">
                                      <p:cBhvr>
                                        <p:cTn id="19" dur="2000"/>
                                        <p:tgtEl>
                                          <p:spTgt spid="11">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fade">
                                      <p:cBhvr>
                                        <p:cTn id="22" dur="2000"/>
                                        <p:tgtEl>
                                          <p:spTgt spid="1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2000"/>
                                        <p:tgtEl>
                                          <p:spTgt spid="9">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fade">
                                      <p:cBhvr>
                                        <p:cTn id="30" dur="2000"/>
                                        <p:tgtEl>
                                          <p:spTgt spid="9">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Effect transition="in" filter="fade">
                                      <p:cBhvr>
                                        <p:cTn id="33" dur="2000"/>
                                        <p:tgtEl>
                                          <p:spTgt spid="9">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xEl>
                                              <p:pRg st="0" end="0"/>
                                            </p:txEl>
                                          </p:spTgt>
                                        </p:tgtEl>
                                        <p:attrNameLst>
                                          <p:attrName>style.visibility</p:attrName>
                                        </p:attrNameLst>
                                      </p:cBhvr>
                                      <p:to>
                                        <p:strVal val="visible"/>
                                      </p:to>
                                    </p:set>
                                    <p:animEffect transition="in" filter="fade">
                                      <p:cBhvr>
                                        <p:cTn id="36" dur="2000"/>
                                        <p:tgtEl>
                                          <p:spTgt spid="1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Effect transition="in" filter="fade">
                                      <p:cBhvr>
                                        <p:cTn id="41" dur="2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11" grpId="0" build="allAtOnce"/>
      <p:bldP spid="9" grpId="0" build="allAtOnce"/>
      <p:bldP spid="16" grpId="0" build="allAtOnce"/>
      <p:bldP spid="17"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3"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 name="3 CuadroTexto"/>
          <p:cNvSpPr txBox="1"/>
          <p:nvPr/>
        </p:nvSpPr>
        <p:spPr>
          <a:xfrm>
            <a:off x="35496" y="908720"/>
            <a:ext cx="9001000" cy="369332"/>
          </a:xfrm>
          <a:prstGeom prst="rect">
            <a:avLst/>
          </a:prstGeom>
          <a:noFill/>
        </p:spPr>
        <p:txBody>
          <a:bodyPr wrap="square" rtlCol="0">
            <a:spAutoFit/>
          </a:bodyPr>
          <a:lstStyle/>
          <a:p>
            <a:r>
              <a:rPr lang="es-AR" b="1" dirty="0" smtClean="0"/>
              <a:t>RESULTADOS</a:t>
            </a:r>
            <a:endParaRPr lang="es-AR" dirty="0" smtClean="0"/>
          </a:p>
        </p:txBody>
      </p:sp>
      <p:pic>
        <p:nvPicPr>
          <p:cNvPr id="34819" name="Picture 3"/>
          <p:cNvPicPr>
            <a:picLocks noChangeAspect="1" noChangeArrowheads="1"/>
          </p:cNvPicPr>
          <p:nvPr/>
        </p:nvPicPr>
        <p:blipFill>
          <a:blip r:embed="rId4" cstate="print"/>
          <a:srcRect/>
          <a:stretch>
            <a:fillRect/>
          </a:stretch>
        </p:blipFill>
        <p:spPr bwMode="auto">
          <a:xfrm>
            <a:off x="107504" y="2060848"/>
            <a:ext cx="4203974" cy="3546054"/>
          </a:xfrm>
          <a:prstGeom prst="rect">
            <a:avLst/>
          </a:prstGeom>
          <a:noFill/>
          <a:ln w="9525">
            <a:noFill/>
            <a:miter lim="800000"/>
            <a:headEnd/>
            <a:tailEnd/>
          </a:ln>
        </p:spPr>
      </p:pic>
      <p:sp>
        <p:nvSpPr>
          <p:cNvPr id="12" name="11 CuadroTexto"/>
          <p:cNvSpPr txBox="1"/>
          <p:nvPr/>
        </p:nvSpPr>
        <p:spPr>
          <a:xfrm>
            <a:off x="35496" y="1340768"/>
            <a:ext cx="6696744" cy="338554"/>
          </a:xfrm>
          <a:prstGeom prst="rect">
            <a:avLst/>
          </a:prstGeom>
          <a:noFill/>
        </p:spPr>
        <p:txBody>
          <a:bodyPr wrap="square" rtlCol="0">
            <a:spAutoFit/>
          </a:bodyPr>
          <a:lstStyle/>
          <a:p>
            <a:r>
              <a:rPr lang="es-ES_tradnl" sz="1600" dirty="0" smtClean="0"/>
              <a:t>Protección contra el colapso plástico 75% de llenado</a:t>
            </a:r>
            <a:endParaRPr lang="es-AR" sz="1600" dirty="0" smtClean="0"/>
          </a:p>
        </p:txBody>
      </p:sp>
      <p:sp>
        <p:nvSpPr>
          <p:cNvPr id="13" name="12 CuadroTexto"/>
          <p:cNvSpPr txBox="1"/>
          <p:nvPr/>
        </p:nvSpPr>
        <p:spPr>
          <a:xfrm>
            <a:off x="35496" y="5805264"/>
            <a:ext cx="4464496" cy="276999"/>
          </a:xfrm>
          <a:prstGeom prst="rect">
            <a:avLst/>
          </a:prstGeom>
          <a:noFill/>
        </p:spPr>
        <p:txBody>
          <a:bodyPr wrap="square" rtlCol="0">
            <a:spAutoFit/>
          </a:bodyPr>
          <a:lstStyle/>
          <a:p>
            <a:r>
              <a:rPr lang="es-ES_tradnl" sz="1200" dirty="0" smtClean="0"/>
              <a:t>Llenado 75% - Colapso – desplazamiento [mm] - lado suroeste</a:t>
            </a:r>
            <a:endParaRPr lang="es-AR" sz="1200" dirty="0" smtClean="0"/>
          </a:p>
        </p:txBody>
      </p:sp>
      <p:pic>
        <p:nvPicPr>
          <p:cNvPr id="34820" name="Picture 4"/>
          <p:cNvPicPr>
            <a:picLocks noChangeAspect="1" noChangeArrowheads="1"/>
          </p:cNvPicPr>
          <p:nvPr/>
        </p:nvPicPr>
        <p:blipFill>
          <a:blip r:embed="rId5" cstate="print"/>
          <a:srcRect/>
          <a:stretch>
            <a:fillRect/>
          </a:stretch>
        </p:blipFill>
        <p:spPr bwMode="auto">
          <a:xfrm>
            <a:off x="4608512" y="2076178"/>
            <a:ext cx="4283968" cy="3596623"/>
          </a:xfrm>
          <a:prstGeom prst="rect">
            <a:avLst/>
          </a:prstGeom>
          <a:noFill/>
          <a:ln w="9525">
            <a:noFill/>
            <a:miter lim="800000"/>
            <a:headEnd/>
            <a:tailEnd/>
          </a:ln>
        </p:spPr>
      </p:pic>
      <p:sp>
        <p:nvSpPr>
          <p:cNvPr id="14" name="13 CuadroTexto"/>
          <p:cNvSpPr txBox="1"/>
          <p:nvPr/>
        </p:nvSpPr>
        <p:spPr>
          <a:xfrm>
            <a:off x="5076056" y="5805264"/>
            <a:ext cx="3960440" cy="276999"/>
          </a:xfrm>
          <a:prstGeom prst="rect">
            <a:avLst/>
          </a:prstGeom>
          <a:noFill/>
        </p:spPr>
        <p:txBody>
          <a:bodyPr wrap="square" rtlCol="0">
            <a:spAutoFit/>
          </a:bodyPr>
          <a:lstStyle/>
          <a:p>
            <a:r>
              <a:rPr lang="es-ES_tradnl" sz="1200" dirty="0" smtClean="0"/>
              <a:t>Colapso – Tensiones de Von Mises [</a:t>
            </a:r>
            <a:r>
              <a:rPr lang="es-ES_tradnl" sz="1200" dirty="0" err="1" smtClean="0"/>
              <a:t>MPa</a:t>
            </a:r>
            <a:r>
              <a:rPr lang="es-ES_tradnl" sz="1200" dirty="0" smtClean="0"/>
              <a:t>] lado suroeste</a:t>
            </a:r>
            <a:endParaRPr lang="es-AR" sz="1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819"/>
                                        </p:tgtEl>
                                        <p:attrNameLst>
                                          <p:attrName>style.visibility</p:attrName>
                                        </p:attrNameLst>
                                      </p:cBhvr>
                                      <p:to>
                                        <p:strVal val="visible"/>
                                      </p:to>
                                    </p:set>
                                    <p:animEffect transition="in" filter="fade">
                                      <p:cBhvr>
                                        <p:cTn id="15" dur="2000"/>
                                        <p:tgtEl>
                                          <p:spTgt spid="34819"/>
                                        </p:tgtEl>
                                      </p:cBhvr>
                                    </p:animEffect>
                                  </p:childTnLst>
                                </p:cTn>
                              </p:par>
                              <p:par>
                                <p:cTn id="16" presetID="10" presetClass="entr" presetSubtype="0" fill="hold" nodeType="withEffect">
                                  <p:stCondLst>
                                    <p:cond delay="0"/>
                                  </p:stCondLst>
                                  <p:childTnLst>
                                    <p:set>
                                      <p:cBhvr>
                                        <p:cTn id="17" dur="1" fill="hold">
                                          <p:stCondLst>
                                            <p:cond delay="0"/>
                                          </p:stCondLst>
                                        </p:cTn>
                                        <p:tgtEl>
                                          <p:spTgt spid="34820"/>
                                        </p:tgtEl>
                                        <p:attrNameLst>
                                          <p:attrName>style.visibility</p:attrName>
                                        </p:attrNameLst>
                                      </p:cBhvr>
                                      <p:to>
                                        <p:strVal val="visible"/>
                                      </p:to>
                                    </p:set>
                                    <p:animEffect transition="in" filter="fade">
                                      <p:cBhvr>
                                        <p:cTn id="18" dur="2000"/>
                                        <p:tgtEl>
                                          <p:spTgt spid="348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12" grpId="0" build="allAtOnce"/>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3"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 name="3 CuadroTexto"/>
          <p:cNvSpPr txBox="1"/>
          <p:nvPr/>
        </p:nvSpPr>
        <p:spPr>
          <a:xfrm>
            <a:off x="35496" y="908720"/>
            <a:ext cx="9001000" cy="369332"/>
          </a:xfrm>
          <a:prstGeom prst="rect">
            <a:avLst/>
          </a:prstGeom>
          <a:noFill/>
        </p:spPr>
        <p:txBody>
          <a:bodyPr wrap="square" rtlCol="0">
            <a:spAutoFit/>
          </a:bodyPr>
          <a:lstStyle/>
          <a:p>
            <a:r>
              <a:rPr lang="es-AR" b="1" dirty="0" smtClean="0"/>
              <a:t>RESULTADOS</a:t>
            </a:r>
            <a:endParaRPr lang="es-AR" dirty="0" smtClean="0"/>
          </a:p>
        </p:txBody>
      </p:sp>
      <p:sp>
        <p:nvSpPr>
          <p:cNvPr id="12" name="11 CuadroTexto"/>
          <p:cNvSpPr txBox="1"/>
          <p:nvPr/>
        </p:nvSpPr>
        <p:spPr>
          <a:xfrm>
            <a:off x="35496" y="1340768"/>
            <a:ext cx="6336704" cy="338554"/>
          </a:xfrm>
          <a:prstGeom prst="rect">
            <a:avLst/>
          </a:prstGeom>
          <a:noFill/>
        </p:spPr>
        <p:txBody>
          <a:bodyPr wrap="square" rtlCol="0">
            <a:spAutoFit/>
          </a:bodyPr>
          <a:lstStyle/>
          <a:p>
            <a:r>
              <a:rPr lang="es-ES_tradnl" sz="1600" dirty="0" smtClean="0"/>
              <a:t>Protección contra el colapso plástico  75% llenado + carga de viento</a:t>
            </a:r>
            <a:endParaRPr lang="es-AR" sz="1600" dirty="0" smtClean="0"/>
          </a:p>
        </p:txBody>
      </p:sp>
      <p:sp>
        <p:nvSpPr>
          <p:cNvPr id="13" name="12 CuadroTexto"/>
          <p:cNvSpPr txBox="1"/>
          <p:nvPr/>
        </p:nvSpPr>
        <p:spPr>
          <a:xfrm>
            <a:off x="179512" y="5805264"/>
            <a:ext cx="4320480" cy="461665"/>
          </a:xfrm>
          <a:prstGeom prst="rect">
            <a:avLst/>
          </a:prstGeom>
          <a:noFill/>
        </p:spPr>
        <p:txBody>
          <a:bodyPr wrap="square" rtlCol="0">
            <a:spAutoFit/>
          </a:bodyPr>
          <a:lstStyle/>
          <a:p>
            <a:r>
              <a:rPr lang="es-ES_tradnl" sz="1200" dirty="0" smtClean="0"/>
              <a:t>Llenado 75% + Viento - Colapso – desplazamiento [mm] - lado suroeste</a:t>
            </a:r>
            <a:endParaRPr lang="es-AR" sz="1200" dirty="0" smtClean="0"/>
          </a:p>
        </p:txBody>
      </p:sp>
      <p:sp>
        <p:nvSpPr>
          <p:cNvPr id="14" name="13 CuadroTexto"/>
          <p:cNvSpPr txBox="1"/>
          <p:nvPr/>
        </p:nvSpPr>
        <p:spPr>
          <a:xfrm>
            <a:off x="5076056" y="5805264"/>
            <a:ext cx="3960440" cy="461665"/>
          </a:xfrm>
          <a:prstGeom prst="rect">
            <a:avLst/>
          </a:prstGeom>
          <a:noFill/>
        </p:spPr>
        <p:txBody>
          <a:bodyPr wrap="square" rtlCol="0">
            <a:spAutoFit/>
          </a:bodyPr>
          <a:lstStyle/>
          <a:p>
            <a:r>
              <a:rPr lang="es-ES_tradnl" sz="1200" dirty="0" smtClean="0"/>
              <a:t>Llenado 75% + Viento - Colapso – Tensiones de Von Mises [</a:t>
            </a:r>
            <a:r>
              <a:rPr lang="es-ES_tradnl" sz="1200" dirty="0" err="1" smtClean="0"/>
              <a:t>MPa</a:t>
            </a:r>
            <a:r>
              <a:rPr lang="es-ES_tradnl" sz="1200" dirty="0" smtClean="0"/>
              <a:t>] lado suroeste</a:t>
            </a:r>
            <a:endParaRPr lang="es-AR" sz="1200" dirty="0" smtClean="0"/>
          </a:p>
        </p:txBody>
      </p:sp>
      <p:pic>
        <p:nvPicPr>
          <p:cNvPr id="35842" name="Picture 2"/>
          <p:cNvPicPr>
            <a:picLocks noChangeAspect="1" noChangeArrowheads="1"/>
          </p:cNvPicPr>
          <p:nvPr/>
        </p:nvPicPr>
        <p:blipFill>
          <a:blip r:embed="rId4" cstate="print"/>
          <a:srcRect/>
          <a:stretch>
            <a:fillRect/>
          </a:stretch>
        </p:blipFill>
        <p:spPr bwMode="auto">
          <a:xfrm>
            <a:off x="35496" y="1844824"/>
            <a:ext cx="4464496" cy="3829191"/>
          </a:xfrm>
          <a:prstGeom prst="rect">
            <a:avLst/>
          </a:prstGeom>
          <a:noFill/>
          <a:ln w="9525">
            <a:noFill/>
            <a:miter lim="800000"/>
            <a:headEnd/>
            <a:tailEnd/>
          </a:ln>
        </p:spPr>
      </p:pic>
      <p:pic>
        <p:nvPicPr>
          <p:cNvPr id="35843" name="Picture 3"/>
          <p:cNvPicPr>
            <a:picLocks noChangeAspect="1" noChangeArrowheads="1"/>
          </p:cNvPicPr>
          <p:nvPr/>
        </p:nvPicPr>
        <p:blipFill>
          <a:blip r:embed="rId5" cstate="print"/>
          <a:srcRect b="1784"/>
          <a:stretch>
            <a:fillRect/>
          </a:stretch>
        </p:blipFill>
        <p:spPr bwMode="auto">
          <a:xfrm>
            <a:off x="4572000" y="1809082"/>
            <a:ext cx="4464496" cy="3772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20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842"/>
                                        </p:tgtEl>
                                        <p:attrNameLst>
                                          <p:attrName>style.visibility</p:attrName>
                                        </p:attrNameLst>
                                      </p:cBhvr>
                                      <p:to>
                                        <p:strVal val="visible"/>
                                      </p:to>
                                    </p:set>
                                    <p:animEffect transition="in" filter="fade">
                                      <p:cBhvr>
                                        <p:cTn id="15" dur="2000"/>
                                        <p:tgtEl>
                                          <p:spTgt spid="35842"/>
                                        </p:tgtEl>
                                      </p:cBhvr>
                                    </p:animEffect>
                                  </p:childTnLst>
                                </p:cTn>
                              </p:par>
                              <p:par>
                                <p:cTn id="16" presetID="10" presetClass="entr" presetSubtype="0" fill="hold" nodeType="withEffect">
                                  <p:stCondLst>
                                    <p:cond delay="0"/>
                                  </p:stCondLst>
                                  <p:childTnLst>
                                    <p:set>
                                      <p:cBhvr>
                                        <p:cTn id="17" dur="1" fill="hold">
                                          <p:stCondLst>
                                            <p:cond delay="0"/>
                                          </p:stCondLst>
                                        </p:cTn>
                                        <p:tgtEl>
                                          <p:spTgt spid="35843"/>
                                        </p:tgtEl>
                                        <p:attrNameLst>
                                          <p:attrName>style.visibility</p:attrName>
                                        </p:attrNameLst>
                                      </p:cBhvr>
                                      <p:to>
                                        <p:strVal val="visible"/>
                                      </p:to>
                                    </p:set>
                                    <p:animEffect transition="in" filter="fade">
                                      <p:cBhvr>
                                        <p:cTn id="18" dur="2000"/>
                                        <p:tgtEl>
                                          <p:spTgt spid="3584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12" grpId="0" build="allAtOnce"/>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3"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35496" y="836712"/>
            <a:ext cx="6336704" cy="830997"/>
          </a:xfrm>
          <a:prstGeom prst="rect">
            <a:avLst/>
          </a:prstGeom>
          <a:noFill/>
        </p:spPr>
        <p:txBody>
          <a:bodyPr wrap="square" rtlCol="0">
            <a:spAutoFit/>
          </a:bodyPr>
          <a:lstStyle/>
          <a:p>
            <a:r>
              <a:rPr lang="es-ES_tradnl" sz="1600" b="1" dirty="0" smtClean="0"/>
              <a:t>Protección contra la falla local</a:t>
            </a:r>
          </a:p>
          <a:p>
            <a:endParaRPr lang="es-AR" sz="1600" dirty="0" smtClean="0"/>
          </a:p>
          <a:p>
            <a:r>
              <a:rPr lang="es-ES_tradnl" sz="1600" dirty="0" smtClean="0"/>
              <a:t>Se debe verificar, punto a punto, lo siguiente:</a:t>
            </a:r>
            <a:endParaRPr lang="es-AR" sz="1600" dirty="0" smtClean="0"/>
          </a:p>
        </p:txBody>
      </p:sp>
      <p:sp>
        <p:nvSpPr>
          <p:cNvPr id="10" name="9 CuadroTexto"/>
          <p:cNvSpPr txBox="1"/>
          <p:nvPr/>
        </p:nvSpPr>
        <p:spPr>
          <a:xfrm>
            <a:off x="35496" y="1722294"/>
            <a:ext cx="6624736" cy="830997"/>
          </a:xfrm>
          <a:prstGeom prst="rect">
            <a:avLst/>
          </a:prstGeom>
          <a:noFill/>
        </p:spPr>
        <p:txBody>
          <a:bodyPr wrap="square" rtlCol="0">
            <a:spAutoFit/>
          </a:bodyPr>
          <a:lstStyle/>
          <a:p>
            <a:pPr lvl="0"/>
            <a:r>
              <a:rPr lang="es-ES_tradnl" sz="1600" dirty="0" smtClean="0"/>
              <a:t> </a:t>
            </a:r>
            <a:r>
              <a:rPr lang="es-ES_tradnl" sz="1600" i="1" dirty="0" smtClean="0">
                <a:sym typeface="Symbol"/>
              </a:rPr>
              <a:t></a:t>
            </a:r>
            <a:r>
              <a:rPr lang="es-ES_tradnl" sz="1600" i="1" dirty="0" smtClean="0"/>
              <a:t> </a:t>
            </a:r>
            <a:r>
              <a:rPr lang="es-ES_tradnl" sz="1600" i="1" baseline="-25000" dirty="0" err="1" smtClean="0"/>
              <a:t>peq</a:t>
            </a:r>
            <a:r>
              <a:rPr lang="es-ES_tradnl" sz="1600" baseline="-25000" dirty="0" smtClean="0"/>
              <a:t> </a:t>
            </a:r>
            <a:r>
              <a:rPr lang="es-ES_tradnl" sz="1600" dirty="0" smtClean="0"/>
              <a:t>+</a:t>
            </a:r>
            <a:r>
              <a:rPr lang="es-ES_tradnl" sz="1600" baseline="-25000" dirty="0" smtClean="0"/>
              <a:t> </a:t>
            </a:r>
            <a:r>
              <a:rPr lang="es-ES_tradnl" sz="1600" i="1" dirty="0" smtClean="0">
                <a:sym typeface="Symbol"/>
              </a:rPr>
              <a:t></a:t>
            </a:r>
            <a:r>
              <a:rPr lang="es-ES_tradnl" sz="1600" i="1" dirty="0" smtClean="0"/>
              <a:t> </a:t>
            </a:r>
            <a:r>
              <a:rPr lang="es-ES_tradnl" sz="1600" i="1" baseline="-25000" dirty="0" err="1" smtClean="0"/>
              <a:t>cf</a:t>
            </a:r>
            <a:r>
              <a:rPr lang="es-ES_tradnl" sz="1600" baseline="-25000" dirty="0" smtClean="0"/>
              <a:t>   </a:t>
            </a:r>
            <a:r>
              <a:rPr lang="es-ES_tradnl" sz="1600" dirty="0" smtClean="0"/>
              <a:t>≤ </a:t>
            </a:r>
            <a:r>
              <a:rPr lang="es-ES_tradnl" sz="1600" i="1" dirty="0" smtClean="0">
                <a:sym typeface="Symbol"/>
              </a:rPr>
              <a:t></a:t>
            </a:r>
            <a:r>
              <a:rPr lang="es-ES_tradnl" sz="1600" i="1" dirty="0" smtClean="0"/>
              <a:t> </a:t>
            </a:r>
            <a:r>
              <a:rPr lang="es-ES_tradnl" sz="1600" i="1" baseline="-25000" dirty="0" smtClean="0"/>
              <a:t>L</a:t>
            </a:r>
            <a:r>
              <a:rPr lang="es-ES_tradnl" sz="1600" baseline="-25000" dirty="0" smtClean="0"/>
              <a:t> </a:t>
            </a:r>
            <a:r>
              <a:rPr lang="es-ES_tradnl" sz="1600" b="1" baseline="-25000" dirty="0" smtClean="0"/>
              <a:t>  </a:t>
            </a:r>
            <a:endParaRPr lang="es-AR" sz="1600" dirty="0" smtClean="0"/>
          </a:p>
          <a:p>
            <a:r>
              <a:rPr lang="es-ES_tradnl" sz="1600" dirty="0" smtClean="0"/>
              <a:t> </a:t>
            </a:r>
            <a:endParaRPr lang="es-AR" sz="1600" dirty="0" smtClean="0"/>
          </a:p>
          <a:p>
            <a:r>
              <a:rPr lang="es-ES_tradnl" sz="1600" dirty="0" smtClean="0"/>
              <a:t> Donde</a:t>
            </a:r>
          </a:p>
        </p:txBody>
      </p:sp>
      <p:pic>
        <p:nvPicPr>
          <p:cNvPr id="36866" name="Picture 2"/>
          <p:cNvPicPr>
            <a:picLocks noChangeAspect="1" noChangeArrowheads="1"/>
          </p:cNvPicPr>
          <p:nvPr/>
        </p:nvPicPr>
        <p:blipFill>
          <a:blip r:embed="rId4" cstate="print"/>
          <a:srcRect/>
          <a:stretch>
            <a:fillRect/>
          </a:stretch>
        </p:blipFill>
        <p:spPr bwMode="auto">
          <a:xfrm>
            <a:off x="219596" y="2510730"/>
            <a:ext cx="3632324" cy="630238"/>
          </a:xfrm>
          <a:prstGeom prst="rect">
            <a:avLst/>
          </a:prstGeom>
          <a:noFill/>
          <a:ln w="9525">
            <a:noFill/>
            <a:miter lim="800000"/>
            <a:headEnd/>
            <a:tailEnd/>
          </a:ln>
        </p:spPr>
      </p:pic>
      <p:sp>
        <p:nvSpPr>
          <p:cNvPr id="15" name="14 CuadroTexto"/>
          <p:cNvSpPr txBox="1"/>
          <p:nvPr/>
        </p:nvSpPr>
        <p:spPr>
          <a:xfrm>
            <a:off x="107504" y="3212976"/>
            <a:ext cx="8136904" cy="3046988"/>
          </a:xfrm>
          <a:prstGeom prst="rect">
            <a:avLst/>
          </a:prstGeom>
          <a:noFill/>
        </p:spPr>
        <p:txBody>
          <a:bodyPr wrap="square" rtlCol="0">
            <a:spAutoFit/>
          </a:bodyPr>
          <a:lstStyle/>
          <a:p>
            <a:r>
              <a:rPr lang="es-ES_tradnl" sz="1600" i="1" dirty="0" smtClean="0">
                <a:sym typeface="Symbol"/>
              </a:rPr>
              <a:t></a:t>
            </a:r>
            <a:r>
              <a:rPr lang="es-ES_tradnl" sz="1600" i="1" dirty="0" smtClean="0"/>
              <a:t> </a:t>
            </a:r>
            <a:r>
              <a:rPr lang="es-ES_tradnl" sz="1600" i="1" baseline="-25000" dirty="0" err="1" smtClean="0"/>
              <a:t>peq</a:t>
            </a:r>
            <a:r>
              <a:rPr lang="es-ES_tradnl" sz="1600" baseline="-25000" dirty="0" smtClean="0"/>
              <a:t> </a:t>
            </a:r>
            <a:r>
              <a:rPr lang="es-ES_tradnl" sz="1600" dirty="0" smtClean="0"/>
              <a:t>: Deformación plástica máxima obtenida del modelo = 0,0076 </a:t>
            </a:r>
            <a:endParaRPr lang="es-AR" sz="1600" dirty="0" smtClean="0"/>
          </a:p>
          <a:p>
            <a:pPr>
              <a:buFont typeface="Symbol" pitchFamily="18" charset="2"/>
              <a:buChar char="e"/>
            </a:pPr>
            <a:r>
              <a:rPr lang="es-ES_tradnl" sz="1600" i="1" baseline="-25000" dirty="0" err="1" smtClean="0"/>
              <a:t>cf</a:t>
            </a:r>
            <a:r>
              <a:rPr lang="es-ES_tradnl" sz="1600" baseline="-25000" dirty="0" smtClean="0"/>
              <a:t> </a:t>
            </a:r>
            <a:r>
              <a:rPr lang="es-ES_tradnl" sz="1600" dirty="0" smtClean="0"/>
              <a:t>: Deformación plástica de conformado, dado en la norma = 5,2e-4</a:t>
            </a:r>
          </a:p>
          <a:p>
            <a:endParaRPr lang="es-ES_tradnl" sz="1600" dirty="0" smtClean="0"/>
          </a:p>
          <a:p>
            <a:r>
              <a:rPr lang="es-ES_tradnl" sz="1600" dirty="0" smtClean="0"/>
              <a:t>σ</a:t>
            </a:r>
            <a:r>
              <a:rPr lang="es-ES_tradnl" sz="1600" baseline="-25000" dirty="0" smtClean="0"/>
              <a:t>1 </a:t>
            </a:r>
            <a:r>
              <a:rPr lang="es-ES_tradnl" sz="1600" dirty="0" smtClean="0"/>
              <a:t>= 285 </a:t>
            </a:r>
            <a:r>
              <a:rPr lang="es-ES_tradnl" sz="1600" dirty="0" err="1" smtClean="0"/>
              <a:t>MPa</a:t>
            </a:r>
            <a:endParaRPr lang="es-AR" sz="1600" dirty="0" smtClean="0"/>
          </a:p>
          <a:p>
            <a:r>
              <a:rPr lang="es-ES_tradnl" sz="1600" dirty="0" smtClean="0"/>
              <a:t>σ</a:t>
            </a:r>
            <a:r>
              <a:rPr lang="es-ES_tradnl" sz="1600" baseline="-25000" dirty="0" smtClean="0"/>
              <a:t>2</a:t>
            </a:r>
            <a:r>
              <a:rPr lang="es-ES_tradnl" sz="1600" dirty="0" smtClean="0"/>
              <a:t> = 167 </a:t>
            </a:r>
            <a:r>
              <a:rPr lang="es-ES_tradnl" sz="1600" dirty="0" err="1" smtClean="0"/>
              <a:t>MPa</a:t>
            </a:r>
            <a:endParaRPr lang="es-AR" sz="1600" dirty="0" smtClean="0"/>
          </a:p>
          <a:p>
            <a:r>
              <a:rPr lang="es-ES_tradnl" sz="1600" dirty="0" smtClean="0"/>
              <a:t>σ</a:t>
            </a:r>
            <a:r>
              <a:rPr lang="es-ES_tradnl" sz="1600" baseline="-25000" dirty="0" smtClean="0"/>
              <a:t>3 </a:t>
            </a:r>
            <a:r>
              <a:rPr lang="es-ES_tradnl" sz="1600" dirty="0" smtClean="0"/>
              <a:t>= 0 </a:t>
            </a:r>
            <a:r>
              <a:rPr lang="es-ES_tradnl" sz="1600" dirty="0" err="1" smtClean="0"/>
              <a:t>MPa</a:t>
            </a:r>
            <a:endParaRPr lang="es-AR" sz="1600" dirty="0" smtClean="0"/>
          </a:p>
          <a:p>
            <a:r>
              <a:rPr lang="es-ES_tradnl" sz="1600" dirty="0" err="1" smtClean="0"/>
              <a:t>σ</a:t>
            </a:r>
            <a:r>
              <a:rPr lang="es-ES_tradnl" sz="1600" baseline="-25000" dirty="0" err="1" smtClean="0"/>
              <a:t>e</a:t>
            </a:r>
            <a:r>
              <a:rPr lang="es-ES_tradnl" sz="1600" baseline="-25000" dirty="0" smtClean="0"/>
              <a:t> </a:t>
            </a:r>
            <a:r>
              <a:rPr lang="es-ES_tradnl" sz="1600" dirty="0" smtClean="0"/>
              <a:t>= 289,4 </a:t>
            </a:r>
            <a:r>
              <a:rPr lang="es-ES_tradnl" sz="1600" dirty="0" err="1" smtClean="0"/>
              <a:t>MPa</a:t>
            </a:r>
            <a:endParaRPr lang="es-AR" sz="1600" dirty="0" smtClean="0"/>
          </a:p>
          <a:p>
            <a:r>
              <a:rPr lang="es-ES_tradnl" sz="1600" dirty="0" smtClean="0"/>
              <a:t> </a:t>
            </a:r>
            <a:endParaRPr lang="es-AR" sz="1600" dirty="0" smtClean="0"/>
          </a:p>
          <a:p>
            <a:r>
              <a:rPr lang="es-ES_tradnl" sz="1600" dirty="0" smtClean="0"/>
              <a:t>Deformación limite </a:t>
            </a:r>
            <a:r>
              <a:rPr lang="es-ES_tradnl" sz="1600" dirty="0" err="1" smtClean="0"/>
              <a:t>uniaxial</a:t>
            </a:r>
            <a:r>
              <a:rPr lang="es-ES_tradnl" sz="1600" dirty="0" smtClean="0"/>
              <a:t>= 0,2276</a:t>
            </a:r>
            <a:endParaRPr lang="es-AR" sz="1600" dirty="0" smtClean="0"/>
          </a:p>
          <a:p>
            <a:r>
              <a:rPr lang="es-ES_tradnl" sz="1600" dirty="0" smtClean="0"/>
              <a:t>Deformación limite aceptable =0,064</a:t>
            </a:r>
            <a:endParaRPr lang="es-AR" sz="1600" dirty="0" smtClean="0"/>
          </a:p>
          <a:p>
            <a:r>
              <a:rPr lang="es-ES_tradnl" sz="1600" dirty="0" err="1" smtClean="0"/>
              <a:t>α</a:t>
            </a:r>
            <a:r>
              <a:rPr lang="es-ES_tradnl" sz="1600" baseline="-25000" dirty="0" err="1" smtClean="0"/>
              <a:t>sl</a:t>
            </a:r>
            <a:r>
              <a:rPr lang="es-ES_tradnl" sz="1600" dirty="0" smtClean="0"/>
              <a:t>: 2,2</a:t>
            </a:r>
            <a:endParaRPr lang="es-AR" sz="1600" dirty="0" smtClean="0"/>
          </a:p>
          <a:p>
            <a:r>
              <a:rPr lang="es-ES_tradnl" sz="1600" dirty="0" smtClean="0"/>
              <a:t>m</a:t>
            </a:r>
            <a:r>
              <a:rPr lang="es-ES_tradnl" sz="1600" baseline="30000" dirty="0" smtClean="0"/>
              <a:t>2</a:t>
            </a:r>
            <a:r>
              <a:rPr lang="es-ES_tradnl" sz="1600" dirty="0" smtClean="0"/>
              <a:t>: 0.225</a:t>
            </a:r>
            <a:endParaRPr lang="es-AR" sz="1600" dirty="0" smtClean="0"/>
          </a:p>
        </p:txBody>
      </p:sp>
      <p:sp>
        <p:nvSpPr>
          <p:cNvPr id="16" name="15 CuadroTexto"/>
          <p:cNvSpPr txBox="1"/>
          <p:nvPr/>
        </p:nvSpPr>
        <p:spPr>
          <a:xfrm>
            <a:off x="107504" y="6309320"/>
            <a:ext cx="8136904" cy="338554"/>
          </a:xfrm>
          <a:prstGeom prst="rect">
            <a:avLst/>
          </a:prstGeom>
          <a:noFill/>
        </p:spPr>
        <p:txBody>
          <a:bodyPr wrap="square" rtlCol="0">
            <a:spAutoFit/>
          </a:bodyPr>
          <a:lstStyle/>
          <a:p>
            <a:r>
              <a:rPr lang="es-ES_tradnl" sz="1600" dirty="0" smtClean="0"/>
              <a:t>Para un nivel de llenado máximo del 75% se verificó la ecuación (2) </a:t>
            </a:r>
            <a:r>
              <a:rPr lang="es-ES_tradnl" sz="1600" i="1" dirty="0" smtClean="0">
                <a:sym typeface="Symbol"/>
              </a:rPr>
              <a:t></a:t>
            </a:r>
            <a:r>
              <a:rPr lang="es-ES_tradnl" sz="1600" i="1" dirty="0" smtClean="0"/>
              <a:t> </a:t>
            </a:r>
            <a:r>
              <a:rPr lang="es-ES_tradnl" sz="1600" i="1" baseline="-25000" dirty="0" err="1" smtClean="0"/>
              <a:t>peq</a:t>
            </a:r>
            <a:r>
              <a:rPr lang="es-ES_tradnl" sz="1600" baseline="-25000" dirty="0" smtClean="0"/>
              <a:t> </a:t>
            </a:r>
            <a:r>
              <a:rPr lang="es-ES_tradnl" sz="1600" dirty="0" smtClean="0"/>
              <a:t>+</a:t>
            </a:r>
            <a:r>
              <a:rPr lang="es-ES_tradnl" sz="1600" baseline="-25000" dirty="0" smtClean="0"/>
              <a:t> </a:t>
            </a:r>
            <a:r>
              <a:rPr lang="es-ES_tradnl" sz="1600" i="1" dirty="0" smtClean="0">
                <a:sym typeface="Symbol"/>
              </a:rPr>
              <a:t></a:t>
            </a:r>
            <a:r>
              <a:rPr lang="es-ES_tradnl" sz="1600" i="1" dirty="0" smtClean="0"/>
              <a:t> </a:t>
            </a:r>
            <a:r>
              <a:rPr lang="es-ES_tradnl" sz="1600" i="1" baseline="-25000" dirty="0" err="1" smtClean="0"/>
              <a:t>cf</a:t>
            </a:r>
            <a:r>
              <a:rPr lang="es-ES_tradnl" sz="1600" baseline="-25000" dirty="0" smtClean="0"/>
              <a:t>   </a:t>
            </a:r>
            <a:r>
              <a:rPr lang="es-ES_tradnl" sz="1600" dirty="0" smtClean="0"/>
              <a:t>≤ </a:t>
            </a:r>
            <a:r>
              <a:rPr lang="es-ES_tradnl" sz="1600" i="1" dirty="0" smtClean="0">
                <a:sym typeface="Symbol"/>
              </a:rPr>
              <a:t></a:t>
            </a:r>
            <a:r>
              <a:rPr lang="es-ES_tradnl" sz="1600" i="1" dirty="0" smtClean="0"/>
              <a:t> </a:t>
            </a:r>
            <a:r>
              <a:rPr lang="es-ES_tradnl" sz="1600" i="1" baseline="-25000" dirty="0" smtClean="0"/>
              <a:t>L</a:t>
            </a:r>
            <a:endParaRPr lang="es-AR" sz="1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36866"/>
                                        </p:tgtEl>
                                        <p:attrNameLst>
                                          <p:attrName>style.visibility</p:attrName>
                                        </p:attrNameLst>
                                      </p:cBhvr>
                                      <p:to>
                                        <p:strVal val="visible"/>
                                      </p:to>
                                    </p:set>
                                    <p:animEffect transition="in" filter="fade">
                                      <p:cBhvr>
                                        <p:cTn id="13" dur="2000"/>
                                        <p:tgtEl>
                                          <p:spTgt spid="3686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fade">
                                      <p:cBhvr>
                                        <p:cTn id="21" dur="2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15" grpId="0"/>
      <p:bldP spid="16"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3"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 name="3 CuadroTexto"/>
          <p:cNvSpPr txBox="1"/>
          <p:nvPr/>
        </p:nvSpPr>
        <p:spPr>
          <a:xfrm>
            <a:off x="35496" y="908720"/>
            <a:ext cx="9001000" cy="369332"/>
          </a:xfrm>
          <a:prstGeom prst="rect">
            <a:avLst/>
          </a:prstGeom>
          <a:noFill/>
        </p:spPr>
        <p:txBody>
          <a:bodyPr wrap="square" rtlCol="0">
            <a:spAutoFit/>
          </a:bodyPr>
          <a:lstStyle/>
          <a:p>
            <a:r>
              <a:rPr lang="es-AR" b="1" dirty="0" smtClean="0"/>
              <a:t>RESULTADOS</a:t>
            </a:r>
            <a:endParaRPr lang="es-AR" dirty="0" smtClean="0"/>
          </a:p>
        </p:txBody>
      </p:sp>
      <p:sp>
        <p:nvSpPr>
          <p:cNvPr id="12" name="11 CuadroTexto"/>
          <p:cNvSpPr txBox="1"/>
          <p:nvPr/>
        </p:nvSpPr>
        <p:spPr>
          <a:xfrm>
            <a:off x="35496" y="1340768"/>
            <a:ext cx="6336704" cy="338554"/>
          </a:xfrm>
          <a:prstGeom prst="rect">
            <a:avLst/>
          </a:prstGeom>
          <a:noFill/>
        </p:spPr>
        <p:txBody>
          <a:bodyPr wrap="square" rtlCol="0">
            <a:spAutoFit/>
          </a:bodyPr>
          <a:lstStyle/>
          <a:p>
            <a:r>
              <a:rPr lang="es-ES_tradnl" sz="1600" dirty="0" smtClean="0"/>
              <a:t>Protección contra falla local 75% Llenado</a:t>
            </a:r>
            <a:endParaRPr lang="es-AR" sz="1600" dirty="0" smtClean="0"/>
          </a:p>
        </p:txBody>
      </p:sp>
      <p:sp>
        <p:nvSpPr>
          <p:cNvPr id="13" name="12 CuadroTexto"/>
          <p:cNvSpPr txBox="1"/>
          <p:nvPr/>
        </p:nvSpPr>
        <p:spPr>
          <a:xfrm>
            <a:off x="179512" y="5805264"/>
            <a:ext cx="4320480" cy="276999"/>
          </a:xfrm>
          <a:prstGeom prst="rect">
            <a:avLst/>
          </a:prstGeom>
          <a:noFill/>
        </p:spPr>
        <p:txBody>
          <a:bodyPr wrap="square" rtlCol="0">
            <a:spAutoFit/>
          </a:bodyPr>
          <a:lstStyle/>
          <a:p>
            <a:r>
              <a:rPr lang="es-ES_tradnl" sz="1200" dirty="0" smtClean="0"/>
              <a:t>Llenado 75% Falla local – Deformaciones - lado sur</a:t>
            </a:r>
            <a:endParaRPr lang="es-AR" sz="1200" dirty="0" smtClean="0"/>
          </a:p>
        </p:txBody>
      </p:sp>
      <p:sp>
        <p:nvSpPr>
          <p:cNvPr id="14" name="13 CuadroTexto"/>
          <p:cNvSpPr txBox="1"/>
          <p:nvPr/>
        </p:nvSpPr>
        <p:spPr>
          <a:xfrm>
            <a:off x="4860032" y="5775647"/>
            <a:ext cx="4211960" cy="461665"/>
          </a:xfrm>
          <a:prstGeom prst="rect">
            <a:avLst/>
          </a:prstGeom>
          <a:noFill/>
        </p:spPr>
        <p:txBody>
          <a:bodyPr wrap="square" rtlCol="0">
            <a:spAutoFit/>
          </a:bodyPr>
          <a:lstStyle/>
          <a:p>
            <a:r>
              <a:rPr lang="es-ES_tradnl" sz="1200" dirty="0" smtClean="0"/>
              <a:t>Llenado 75% + Falla local – Tensiones de Von Mises [</a:t>
            </a:r>
            <a:r>
              <a:rPr lang="es-ES_tradnl" sz="1200" dirty="0" err="1" smtClean="0"/>
              <a:t>MPa</a:t>
            </a:r>
            <a:r>
              <a:rPr lang="es-ES_tradnl" sz="1200" dirty="0" smtClean="0"/>
              <a:t>] lado sur</a:t>
            </a:r>
            <a:endParaRPr lang="es-AR" sz="1200" dirty="0" smtClean="0"/>
          </a:p>
        </p:txBody>
      </p:sp>
      <p:pic>
        <p:nvPicPr>
          <p:cNvPr id="37890" name="Picture 2"/>
          <p:cNvPicPr>
            <a:picLocks noChangeAspect="1" noChangeArrowheads="1"/>
          </p:cNvPicPr>
          <p:nvPr/>
        </p:nvPicPr>
        <p:blipFill>
          <a:blip r:embed="rId4" cstate="print"/>
          <a:srcRect/>
          <a:stretch>
            <a:fillRect/>
          </a:stretch>
        </p:blipFill>
        <p:spPr bwMode="auto">
          <a:xfrm>
            <a:off x="107504" y="1826158"/>
            <a:ext cx="4240099" cy="3547058"/>
          </a:xfrm>
          <a:prstGeom prst="rect">
            <a:avLst/>
          </a:prstGeom>
          <a:noFill/>
          <a:ln w="9525">
            <a:noFill/>
            <a:miter lim="800000"/>
            <a:headEnd/>
            <a:tailEnd/>
          </a:ln>
        </p:spPr>
      </p:pic>
      <p:pic>
        <p:nvPicPr>
          <p:cNvPr id="37891" name="Picture 3"/>
          <p:cNvPicPr>
            <a:picLocks noChangeAspect="1" noChangeArrowheads="1"/>
          </p:cNvPicPr>
          <p:nvPr/>
        </p:nvPicPr>
        <p:blipFill>
          <a:blip r:embed="rId5" cstate="print"/>
          <a:srcRect/>
          <a:stretch>
            <a:fillRect/>
          </a:stretch>
        </p:blipFill>
        <p:spPr bwMode="auto">
          <a:xfrm>
            <a:off x="4499991" y="1844824"/>
            <a:ext cx="4536505" cy="355959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20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890"/>
                                        </p:tgtEl>
                                        <p:attrNameLst>
                                          <p:attrName>style.visibility</p:attrName>
                                        </p:attrNameLst>
                                      </p:cBhvr>
                                      <p:to>
                                        <p:strVal val="visible"/>
                                      </p:to>
                                    </p:set>
                                    <p:animEffect transition="in" filter="fade">
                                      <p:cBhvr>
                                        <p:cTn id="15" dur="2000"/>
                                        <p:tgtEl>
                                          <p:spTgt spid="37890"/>
                                        </p:tgtEl>
                                      </p:cBhvr>
                                    </p:animEffect>
                                  </p:childTnLst>
                                </p:cTn>
                              </p:par>
                              <p:par>
                                <p:cTn id="16" presetID="10" presetClass="entr" presetSubtype="0" fill="hold" nodeType="withEffect">
                                  <p:stCondLst>
                                    <p:cond delay="0"/>
                                  </p:stCondLst>
                                  <p:childTnLst>
                                    <p:set>
                                      <p:cBhvr>
                                        <p:cTn id="17" dur="1" fill="hold">
                                          <p:stCondLst>
                                            <p:cond delay="0"/>
                                          </p:stCondLst>
                                        </p:cTn>
                                        <p:tgtEl>
                                          <p:spTgt spid="37891"/>
                                        </p:tgtEl>
                                        <p:attrNameLst>
                                          <p:attrName>style.visibility</p:attrName>
                                        </p:attrNameLst>
                                      </p:cBhvr>
                                      <p:to>
                                        <p:strVal val="visible"/>
                                      </p:to>
                                    </p:set>
                                    <p:animEffect transition="in" filter="fade">
                                      <p:cBhvr>
                                        <p:cTn id="18" dur="2000"/>
                                        <p:tgtEl>
                                          <p:spTgt spid="3789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12" grpId="0" build="allAtOnce"/>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3"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35496" y="836712"/>
            <a:ext cx="6336704" cy="338554"/>
          </a:xfrm>
          <a:prstGeom prst="rect">
            <a:avLst/>
          </a:prstGeom>
          <a:noFill/>
        </p:spPr>
        <p:txBody>
          <a:bodyPr wrap="square" rtlCol="0">
            <a:spAutoFit/>
          </a:bodyPr>
          <a:lstStyle/>
          <a:p>
            <a:r>
              <a:rPr lang="es-ES_tradnl" sz="1600" b="1" dirty="0" smtClean="0"/>
              <a:t>CONCLUSIONES</a:t>
            </a:r>
            <a:endParaRPr lang="es-AR" sz="1600" dirty="0" smtClean="0"/>
          </a:p>
        </p:txBody>
      </p:sp>
      <p:sp>
        <p:nvSpPr>
          <p:cNvPr id="15" name="14 CuadroTexto"/>
          <p:cNvSpPr txBox="1"/>
          <p:nvPr/>
        </p:nvSpPr>
        <p:spPr>
          <a:xfrm>
            <a:off x="107504" y="1268760"/>
            <a:ext cx="8712968" cy="830997"/>
          </a:xfrm>
          <a:prstGeom prst="rect">
            <a:avLst/>
          </a:prstGeom>
          <a:noFill/>
        </p:spPr>
        <p:txBody>
          <a:bodyPr wrap="square" rtlCol="0">
            <a:spAutoFit/>
          </a:bodyPr>
          <a:lstStyle/>
          <a:p>
            <a:r>
              <a:rPr lang="es-AR" sz="1600" dirty="0" smtClean="0"/>
              <a:t>- Por </a:t>
            </a:r>
            <a:r>
              <a:rPr lang="es-ES_tradnl" sz="1600" dirty="0" smtClean="0"/>
              <a:t>inspección de condición técnica según API 653 este equipo no podía continuar con su servicio habitual por contar con deformaciones permanentes por fuera de los parámetros establecidos por norma.</a:t>
            </a:r>
            <a:endParaRPr lang="es-AR" sz="1600" dirty="0" smtClean="0"/>
          </a:p>
        </p:txBody>
      </p:sp>
      <p:sp>
        <p:nvSpPr>
          <p:cNvPr id="9" name="8 CuadroTexto"/>
          <p:cNvSpPr txBox="1"/>
          <p:nvPr/>
        </p:nvSpPr>
        <p:spPr>
          <a:xfrm>
            <a:off x="107504" y="2132856"/>
            <a:ext cx="8712968" cy="584775"/>
          </a:xfrm>
          <a:prstGeom prst="rect">
            <a:avLst/>
          </a:prstGeom>
          <a:noFill/>
        </p:spPr>
        <p:txBody>
          <a:bodyPr wrap="square" rtlCol="0">
            <a:spAutoFit/>
          </a:bodyPr>
          <a:lstStyle/>
          <a:p>
            <a:r>
              <a:rPr lang="es-AR" sz="1600" dirty="0" smtClean="0"/>
              <a:t>- </a:t>
            </a:r>
            <a:r>
              <a:rPr lang="es-ES_tradnl" sz="1600" dirty="0" smtClean="0"/>
              <a:t>La utilización del escaneo Laser 3D permitió obtener un relevamiento dimensional con exactitud </a:t>
            </a:r>
            <a:r>
              <a:rPr lang="es-ES_tradnl" sz="1600" dirty="0" smtClean="0"/>
              <a:t>y </a:t>
            </a:r>
            <a:r>
              <a:rPr lang="es-ES_tradnl" sz="1600" dirty="0" smtClean="0"/>
              <a:t>representar de manera precisa el estado de deformaciones del tanque.</a:t>
            </a:r>
            <a:endParaRPr lang="es-AR" sz="1600" dirty="0" smtClean="0"/>
          </a:p>
        </p:txBody>
      </p:sp>
      <p:sp>
        <p:nvSpPr>
          <p:cNvPr id="13" name="12 CuadroTexto"/>
          <p:cNvSpPr txBox="1"/>
          <p:nvPr/>
        </p:nvSpPr>
        <p:spPr>
          <a:xfrm>
            <a:off x="107504" y="2814027"/>
            <a:ext cx="8712968" cy="830997"/>
          </a:xfrm>
          <a:prstGeom prst="rect">
            <a:avLst/>
          </a:prstGeom>
          <a:noFill/>
        </p:spPr>
        <p:txBody>
          <a:bodyPr wrap="square" rtlCol="0">
            <a:spAutoFit/>
          </a:bodyPr>
          <a:lstStyle/>
          <a:p>
            <a:r>
              <a:rPr lang="es-AR" sz="1600" dirty="0" smtClean="0"/>
              <a:t>- </a:t>
            </a:r>
            <a:r>
              <a:rPr lang="es-ES_tradnl" sz="1600" dirty="0" smtClean="0"/>
              <a:t>Por medio del modelo de elementos finitos pudieron simularse y analizarse distintos estados </a:t>
            </a:r>
            <a:r>
              <a:rPr lang="es-ES_tradnl" sz="1600" dirty="0" err="1" smtClean="0"/>
              <a:t>tensionales</a:t>
            </a:r>
            <a:r>
              <a:rPr lang="es-ES_tradnl" sz="1600" dirty="0" smtClean="0"/>
              <a:t> y deformaciones presentes en el material para diferentes niveles de llenado del tanque.</a:t>
            </a:r>
            <a:endParaRPr lang="es-AR" sz="1600" dirty="0" smtClean="0"/>
          </a:p>
        </p:txBody>
      </p:sp>
      <p:sp>
        <p:nvSpPr>
          <p:cNvPr id="14" name="13 CuadroTexto"/>
          <p:cNvSpPr txBox="1"/>
          <p:nvPr/>
        </p:nvSpPr>
        <p:spPr>
          <a:xfrm>
            <a:off x="107504" y="3719934"/>
            <a:ext cx="8712968" cy="1077218"/>
          </a:xfrm>
          <a:prstGeom prst="rect">
            <a:avLst/>
          </a:prstGeom>
          <a:noFill/>
        </p:spPr>
        <p:txBody>
          <a:bodyPr wrap="square" rtlCol="0">
            <a:spAutoFit/>
          </a:bodyPr>
          <a:lstStyle/>
          <a:p>
            <a:r>
              <a:rPr lang="es-AR" sz="1600" dirty="0" smtClean="0"/>
              <a:t>- </a:t>
            </a:r>
            <a:r>
              <a:rPr lang="es-ES_tradnl" sz="1600" dirty="0" smtClean="0"/>
              <a:t>Bajo las hipótesis de cálculo adoptadas y siguiendo el análisis según API 579-1, el tanque puede continuar en servicio bajo una carga de almacenamiento no mayor al 75%. La estructura sometida a análisis de tensiones bajo esta condición cumple satisfactoriamente la verificación.</a:t>
            </a:r>
            <a:endParaRPr lang="es-AR" sz="1600" dirty="0" smtClean="0"/>
          </a:p>
        </p:txBody>
      </p:sp>
      <p:sp>
        <p:nvSpPr>
          <p:cNvPr id="17" name="16 CuadroTexto"/>
          <p:cNvSpPr txBox="1"/>
          <p:nvPr/>
        </p:nvSpPr>
        <p:spPr>
          <a:xfrm>
            <a:off x="107504" y="5013176"/>
            <a:ext cx="8856984" cy="1200329"/>
          </a:xfrm>
          <a:prstGeom prst="rect">
            <a:avLst/>
          </a:prstGeom>
          <a:noFill/>
        </p:spPr>
        <p:txBody>
          <a:bodyPr wrap="square" rtlCol="0">
            <a:spAutoFit/>
          </a:bodyPr>
          <a:lstStyle/>
          <a:p>
            <a:r>
              <a:rPr lang="es-AR" sz="1600" dirty="0" smtClean="0"/>
              <a:t>NOTA:</a:t>
            </a:r>
            <a:r>
              <a:rPr lang="es-AR" sz="1400" dirty="0" smtClean="0"/>
              <a:t> </a:t>
            </a:r>
            <a:r>
              <a:rPr lang="es-ES_tradnl" sz="1400" dirty="0" smtClean="0"/>
              <a:t>Si bien en este trabajo se detalla un solo escenario para el cálculo con cargas y esfuerzos generado por un nivel de llenado del 75%, cabe destacar que previamente a este ejemplo final se realizaron evaluaciones de condiciones </a:t>
            </a:r>
            <a:r>
              <a:rPr lang="es-ES_tradnl" sz="1400" dirty="0" err="1" smtClean="0"/>
              <a:t>tensionales</a:t>
            </a:r>
            <a:r>
              <a:rPr lang="es-ES_tradnl" sz="1400" dirty="0" smtClean="0"/>
              <a:t> y de deformaciones no solo con niveles mayores de llenado que no verificaban las hipótesis planteadas sino que también con niveles menores de llenado con los cuales el equipo verificaba con buen margen y presentaba un sobredimensionado estructural.</a:t>
            </a:r>
            <a:endParaRPr lang="es-AR" sz="1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20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20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20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20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fade">
                                      <p:cBhvr>
                                        <p:cTn id="32" dur="2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15" grpId="0" build="allAtOnce"/>
      <p:bldP spid="9" grpId="0" build="allAtOnce"/>
      <p:bldP spid="13" grpId="0" build="allAtOnce"/>
      <p:bldP spid="14" grpId="0" build="allAtOnce"/>
      <p:bldP spid="17"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3"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107504" y="1002214"/>
            <a:ext cx="6336704" cy="338554"/>
          </a:xfrm>
          <a:prstGeom prst="rect">
            <a:avLst/>
          </a:prstGeom>
          <a:noFill/>
        </p:spPr>
        <p:txBody>
          <a:bodyPr wrap="square" rtlCol="0">
            <a:spAutoFit/>
          </a:bodyPr>
          <a:lstStyle/>
          <a:p>
            <a:r>
              <a:rPr lang="es-ES_tradnl" sz="1600" b="1" dirty="0" smtClean="0"/>
              <a:t>BIBLIOGRAFIA DE REFERENCIA</a:t>
            </a:r>
            <a:endParaRPr lang="es-AR" sz="1600" dirty="0" smtClean="0"/>
          </a:p>
        </p:txBody>
      </p:sp>
      <p:sp>
        <p:nvSpPr>
          <p:cNvPr id="15" name="14 CuadroTexto"/>
          <p:cNvSpPr txBox="1"/>
          <p:nvPr/>
        </p:nvSpPr>
        <p:spPr>
          <a:xfrm>
            <a:off x="35496" y="1487686"/>
            <a:ext cx="8712968" cy="1077218"/>
          </a:xfrm>
          <a:prstGeom prst="rect">
            <a:avLst/>
          </a:prstGeom>
          <a:noFill/>
        </p:spPr>
        <p:txBody>
          <a:bodyPr wrap="square" rtlCol="0">
            <a:spAutoFit/>
          </a:bodyPr>
          <a:lstStyle/>
          <a:p>
            <a:pPr lvl="0"/>
            <a:r>
              <a:rPr lang="en-US" sz="1600" dirty="0" smtClean="0"/>
              <a:t>“Tank Inspection, Repair, Alteration and Reconstruction”. API Standard 653.2009</a:t>
            </a:r>
            <a:endParaRPr lang="es-AR" sz="1600" dirty="0" smtClean="0"/>
          </a:p>
          <a:p>
            <a:pPr lvl="0"/>
            <a:r>
              <a:rPr lang="en-US" sz="1600" dirty="0" smtClean="0"/>
              <a:t>“Fitness for Service”. API 579-1. 2007</a:t>
            </a:r>
            <a:endParaRPr lang="es-AR" sz="1600" dirty="0" smtClean="0"/>
          </a:p>
          <a:p>
            <a:pPr lvl="0"/>
            <a:r>
              <a:rPr lang="en-US" sz="1600" dirty="0" smtClean="0"/>
              <a:t>“Fitness for Service Example Problem” API 579-2. </a:t>
            </a:r>
            <a:r>
              <a:rPr lang="es-AR" sz="1600" dirty="0" smtClean="0"/>
              <a:t>2009</a:t>
            </a:r>
          </a:p>
          <a:p>
            <a:pPr lvl="0"/>
            <a:r>
              <a:rPr lang="es-AR" sz="1600" dirty="0" smtClean="0"/>
              <a:t>“A</a:t>
            </a:r>
            <a:r>
              <a:rPr lang="es-ES_tradnl" sz="1600" dirty="0" err="1" smtClean="0"/>
              <a:t>cción</a:t>
            </a:r>
            <a:r>
              <a:rPr lang="es-ES_tradnl" sz="1600" dirty="0" smtClean="0"/>
              <a:t> del viento sobre las construcciones” CIRSOC 102</a:t>
            </a:r>
            <a:endParaRPr lang="es-AR" sz="1600" dirty="0" smtClean="0"/>
          </a:p>
        </p:txBody>
      </p:sp>
      <p:sp>
        <p:nvSpPr>
          <p:cNvPr id="10" name="9 CuadroTexto"/>
          <p:cNvSpPr txBox="1"/>
          <p:nvPr/>
        </p:nvSpPr>
        <p:spPr>
          <a:xfrm>
            <a:off x="323528" y="3954542"/>
            <a:ext cx="6336704" cy="338554"/>
          </a:xfrm>
          <a:prstGeom prst="rect">
            <a:avLst/>
          </a:prstGeom>
          <a:noFill/>
        </p:spPr>
        <p:txBody>
          <a:bodyPr wrap="square" rtlCol="0">
            <a:spAutoFit/>
          </a:bodyPr>
          <a:lstStyle/>
          <a:p>
            <a:r>
              <a:rPr lang="es-ES_tradnl" sz="1600" b="1" dirty="0" smtClean="0"/>
              <a:t>GRACIAS POR SU ATENCION</a:t>
            </a:r>
            <a:endParaRPr lang="es-AR" sz="1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2000"/>
                                        <p:tgtEl>
                                          <p:spTgt spid="1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Effect transition="in" filter="fade">
                                      <p:cBhvr>
                                        <p:cTn id="13" dur="2000"/>
                                        <p:tgtEl>
                                          <p:spTgt spid="1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xEl>
                                              <p:pRg st="2" end="2"/>
                                            </p:txEl>
                                          </p:spTgt>
                                        </p:tgtEl>
                                        <p:attrNameLst>
                                          <p:attrName>style.visibility</p:attrName>
                                        </p:attrNameLst>
                                      </p:cBhvr>
                                      <p:to>
                                        <p:strVal val="visible"/>
                                      </p:to>
                                    </p:set>
                                    <p:animEffect transition="in" filter="fade">
                                      <p:cBhvr>
                                        <p:cTn id="16" dur="2000"/>
                                        <p:tgtEl>
                                          <p:spTgt spid="1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Effect transition="in" filter="fade">
                                      <p:cBhvr>
                                        <p:cTn id="19" dur="2000"/>
                                        <p:tgtEl>
                                          <p:spTgt spid="1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15" grpId="0" build="allAtOnce"/>
      <p:bldP spid="10"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3"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 name="3 CuadroTexto"/>
          <p:cNvSpPr txBox="1"/>
          <p:nvPr/>
        </p:nvSpPr>
        <p:spPr>
          <a:xfrm>
            <a:off x="35496" y="1275725"/>
            <a:ext cx="9001000" cy="1754326"/>
          </a:xfrm>
          <a:prstGeom prst="rect">
            <a:avLst/>
          </a:prstGeom>
          <a:noFill/>
        </p:spPr>
        <p:txBody>
          <a:bodyPr wrap="square" rtlCol="0">
            <a:spAutoFit/>
          </a:bodyPr>
          <a:lstStyle/>
          <a:p>
            <a:r>
              <a:rPr lang="es-AR" b="1" cap="all" dirty="0" smtClean="0"/>
              <a:t>Sinopsis: </a:t>
            </a:r>
            <a:r>
              <a:rPr lang="es-AR" dirty="0"/>
              <a:t>En este trabajo se </a:t>
            </a:r>
            <a:r>
              <a:rPr lang="es-AR" dirty="0" smtClean="0"/>
              <a:t>presenta el análisis de </a:t>
            </a:r>
            <a:r>
              <a:rPr lang="es-AR" dirty="0"/>
              <a:t>aptitud para el servicio de un tanque vertical soldado con deformaciones en la envolvente originadas durante el </a:t>
            </a:r>
            <a:r>
              <a:rPr lang="es-AR" dirty="0" smtClean="0"/>
              <a:t>reemplazo </a:t>
            </a:r>
            <a:r>
              <a:rPr lang="es-AR" dirty="0"/>
              <a:t>de sus </a:t>
            </a:r>
            <a:r>
              <a:rPr lang="es-AR" dirty="0" smtClean="0"/>
              <a:t>láminas envolventes.</a:t>
            </a:r>
            <a:endParaRPr lang="es-AR" dirty="0" smtClean="0"/>
          </a:p>
          <a:p>
            <a:r>
              <a:rPr lang="es-AR" dirty="0"/>
              <a:t>De acuerdo a la inspección realizada siguiendo el estándar API 653</a:t>
            </a:r>
            <a:r>
              <a:rPr lang="es-AR" baseline="30000" dirty="0"/>
              <a:t>1</a:t>
            </a:r>
            <a:r>
              <a:rPr lang="es-AR" dirty="0"/>
              <a:t>, las deformaciones </a:t>
            </a:r>
            <a:r>
              <a:rPr lang="es-AR" b="1" i="1" dirty="0"/>
              <a:t>excedían</a:t>
            </a:r>
            <a:r>
              <a:rPr lang="es-AR" dirty="0"/>
              <a:t> los límites establecidos, por lo cual en primera instancia, el tanque </a:t>
            </a:r>
            <a:r>
              <a:rPr lang="es-AR" b="1" i="1" dirty="0"/>
              <a:t>no podía retornar al servicio</a:t>
            </a:r>
            <a:r>
              <a:rPr lang="es-AR" dirty="0"/>
              <a:t> para las condiciones que había sido diseñado</a:t>
            </a:r>
            <a:r>
              <a:rPr lang="es-AR" dirty="0" smtClean="0"/>
              <a:t>.</a:t>
            </a:r>
          </a:p>
        </p:txBody>
      </p:sp>
      <p:sp>
        <p:nvSpPr>
          <p:cNvPr id="7" name="6 CuadroTexto"/>
          <p:cNvSpPr txBox="1"/>
          <p:nvPr/>
        </p:nvSpPr>
        <p:spPr>
          <a:xfrm>
            <a:off x="35496" y="4078813"/>
            <a:ext cx="9001000" cy="646331"/>
          </a:xfrm>
          <a:prstGeom prst="rect">
            <a:avLst/>
          </a:prstGeom>
          <a:noFill/>
        </p:spPr>
        <p:txBody>
          <a:bodyPr wrap="square" rtlCol="0">
            <a:spAutoFit/>
          </a:bodyPr>
          <a:lstStyle/>
          <a:p>
            <a:r>
              <a:rPr lang="es-AR" b="1" cap="all" dirty="0"/>
              <a:t>OBJETIVO: </a:t>
            </a:r>
            <a:r>
              <a:rPr lang="es-AR" dirty="0"/>
              <a:t>El objetivo del análisis fue determinar el estado </a:t>
            </a:r>
            <a:r>
              <a:rPr lang="es-AR" dirty="0" err="1"/>
              <a:t>tensional</a:t>
            </a:r>
            <a:r>
              <a:rPr lang="es-AR" dirty="0"/>
              <a:t> de la envolvente del tanque y establecer la altura máxima de operación segura del equipo.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7"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3"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 name="3 CuadroTexto"/>
          <p:cNvSpPr txBox="1"/>
          <p:nvPr/>
        </p:nvSpPr>
        <p:spPr>
          <a:xfrm>
            <a:off x="35496" y="1052736"/>
            <a:ext cx="9001000" cy="2031325"/>
          </a:xfrm>
          <a:prstGeom prst="rect">
            <a:avLst/>
          </a:prstGeom>
          <a:noFill/>
        </p:spPr>
        <p:txBody>
          <a:bodyPr wrap="square" rtlCol="0">
            <a:spAutoFit/>
          </a:bodyPr>
          <a:lstStyle/>
          <a:p>
            <a:r>
              <a:rPr lang="es-AR" b="1" cap="all" dirty="0" smtClean="0"/>
              <a:t>INTRODUCCION</a:t>
            </a:r>
            <a:endParaRPr lang="es-AR" cap="all" dirty="0" smtClean="0"/>
          </a:p>
          <a:p>
            <a:r>
              <a:rPr lang="es-AR" dirty="0" smtClean="0"/>
              <a:t>Equipo: Tanque vertical soldado destinado al almacenaje de hidrocarburo liviano con diseño tipo API 650.</a:t>
            </a:r>
          </a:p>
          <a:p>
            <a:endParaRPr lang="es-AR" dirty="0"/>
          </a:p>
          <a:p>
            <a:r>
              <a:rPr lang="es-AR" dirty="0" smtClean="0"/>
              <a:t>La </a:t>
            </a:r>
            <a:r>
              <a:rPr lang="es-AR" dirty="0"/>
              <a:t>principal preocupación se origina por apreciar un estado visible del equipo con deficiencias estructurales y por los resultados de auditorías legales nacionales con observaciones suficientes para negarle la continuidad del servicio de almacenaje</a:t>
            </a:r>
            <a:r>
              <a:rPr lang="es-AR" dirty="0" smtClean="0"/>
              <a:t>.</a:t>
            </a:r>
            <a:endParaRPr lang="es-AR" dirty="0"/>
          </a:p>
        </p:txBody>
      </p:sp>
      <p:sp>
        <p:nvSpPr>
          <p:cNvPr id="8" name="7 CuadroTexto"/>
          <p:cNvSpPr txBox="1"/>
          <p:nvPr/>
        </p:nvSpPr>
        <p:spPr>
          <a:xfrm>
            <a:off x="35496" y="3356992"/>
            <a:ext cx="9001000" cy="646331"/>
          </a:xfrm>
          <a:prstGeom prst="rect">
            <a:avLst/>
          </a:prstGeom>
          <a:noFill/>
        </p:spPr>
        <p:txBody>
          <a:bodyPr wrap="square" rtlCol="0">
            <a:spAutoFit/>
          </a:bodyPr>
          <a:lstStyle/>
          <a:p>
            <a:r>
              <a:rPr lang="es-AR" dirty="0"/>
              <a:t>Al realizar la inspección bajo los lineamientos del estándar de aplicación API 653 nos encontramos que </a:t>
            </a:r>
            <a:r>
              <a:rPr lang="es-AR" dirty="0" smtClean="0"/>
              <a:t>presenta: </a:t>
            </a:r>
            <a:endParaRPr lang="es-AR" dirty="0"/>
          </a:p>
        </p:txBody>
      </p:sp>
      <p:sp>
        <p:nvSpPr>
          <p:cNvPr id="9" name="8 Flecha abajo"/>
          <p:cNvSpPr/>
          <p:nvPr/>
        </p:nvSpPr>
        <p:spPr>
          <a:xfrm rot="2123938">
            <a:off x="2138094" y="4009937"/>
            <a:ext cx="551614" cy="13260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9 CuadroTexto"/>
          <p:cNvSpPr txBox="1"/>
          <p:nvPr/>
        </p:nvSpPr>
        <p:spPr>
          <a:xfrm>
            <a:off x="1115616" y="5301208"/>
            <a:ext cx="1296144" cy="369332"/>
          </a:xfrm>
          <a:prstGeom prst="rect">
            <a:avLst/>
          </a:prstGeom>
          <a:noFill/>
        </p:spPr>
        <p:txBody>
          <a:bodyPr wrap="square" rtlCol="0">
            <a:spAutoFit/>
          </a:bodyPr>
          <a:lstStyle/>
          <a:p>
            <a:r>
              <a:rPr lang="es-AR" dirty="0" smtClean="0"/>
              <a:t>BANDING</a:t>
            </a:r>
            <a:endParaRPr lang="es-AR" dirty="0"/>
          </a:p>
        </p:txBody>
      </p:sp>
      <p:sp>
        <p:nvSpPr>
          <p:cNvPr id="11" name="10 Flecha abajo"/>
          <p:cNvSpPr/>
          <p:nvPr/>
        </p:nvSpPr>
        <p:spPr>
          <a:xfrm>
            <a:off x="3876370" y="4191148"/>
            <a:ext cx="551614" cy="13260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11 CuadroTexto"/>
          <p:cNvSpPr txBox="1"/>
          <p:nvPr/>
        </p:nvSpPr>
        <p:spPr>
          <a:xfrm>
            <a:off x="2627784" y="5579948"/>
            <a:ext cx="3024336" cy="646331"/>
          </a:xfrm>
          <a:prstGeom prst="rect">
            <a:avLst/>
          </a:prstGeom>
          <a:noFill/>
        </p:spPr>
        <p:txBody>
          <a:bodyPr wrap="square" rtlCol="0">
            <a:spAutoFit/>
          </a:bodyPr>
          <a:lstStyle/>
          <a:p>
            <a:pPr algn="ctr"/>
            <a:r>
              <a:rPr lang="es-AR" dirty="0" smtClean="0"/>
              <a:t>CORROSION</a:t>
            </a:r>
          </a:p>
          <a:p>
            <a:pPr algn="ctr"/>
            <a:r>
              <a:rPr lang="es-AR" dirty="0" smtClean="0"/>
              <a:t>(Disminución de espesores)</a:t>
            </a:r>
            <a:endParaRPr lang="es-AR" dirty="0"/>
          </a:p>
        </p:txBody>
      </p:sp>
      <p:sp>
        <p:nvSpPr>
          <p:cNvPr id="13" name="12 Flecha abajo"/>
          <p:cNvSpPr/>
          <p:nvPr/>
        </p:nvSpPr>
        <p:spPr>
          <a:xfrm rot="19988894">
            <a:off x="5550838" y="4042259"/>
            <a:ext cx="551614" cy="13260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14 CuadroTexto"/>
          <p:cNvSpPr txBox="1"/>
          <p:nvPr/>
        </p:nvSpPr>
        <p:spPr>
          <a:xfrm>
            <a:off x="5580112" y="5291916"/>
            <a:ext cx="2952328" cy="369332"/>
          </a:xfrm>
          <a:prstGeom prst="rect">
            <a:avLst/>
          </a:prstGeom>
          <a:noFill/>
        </p:spPr>
        <p:txBody>
          <a:bodyPr wrap="square" rtlCol="0">
            <a:spAutoFit/>
          </a:bodyPr>
          <a:lstStyle/>
          <a:p>
            <a:r>
              <a:rPr lang="es-AR" dirty="0" smtClean="0"/>
              <a:t>INCLINACION VERTICAL</a:t>
            </a:r>
            <a:endParaRPr lang="es-A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20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20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0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20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8" grpId="0" build="allAtOnce"/>
      <p:bldP spid="9" grpId="0" animBg="1"/>
      <p:bldP spid="10" grpId="0"/>
      <p:bldP spid="11" grpId="0" animBg="1"/>
      <p:bldP spid="12" grpId="0"/>
      <p:bldP spid="13"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3"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 name="3 CuadroTexto"/>
          <p:cNvSpPr txBox="1"/>
          <p:nvPr/>
        </p:nvSpPr>
        <p:spPr>
          <a:xfrm>
            <a:off x="35496" y="908720"/>
            <a:ext cx="9001000" cy="1200329"/>
          </a:xfrm>
          <a:prstGeom prst="rect">
            <a:avLst/>
          </a:prstGeom>
          <a:noFill/>
        </p:spPr>
        <p:txBody>
          <a:bodyPr wrap="square" rtlCol="0">
            <a:spAutoFit/>
          </a:bodyPr>
          <a:lstStyle/>
          <a:p>
            <a:r>
              <a:rPr lang="es-AR" dirty="0"/>
              <a:t>Luego de estas verificaciones concluimos que efectivamente el tanque</a:t>
            </a:r>
            <a:r>
              <a:rPr lang="es-AR" b="1" i="1" dirty="0"/>
              <a:t> no </a:t>
            </a:r>
            <a:r>
              <a:rPr lang="es-AR" b="1" i="1" dirty="0" smtClean="0"/>
              <a:t>esta </a:t>
            </a:r>
            <a:r>
              <a:rPr lang="es-AR" b="1" i="1" dirty="0"/>
              <a:t>en condiciones de continuar en servicio</a:t>
            </a:r>
            <a:r>
              <a:rPr lang="es-AR" dirty="0"/>
              <a:t>, estando por fuera de lo aceptado por el estándar API 653, requiriendo un análisis específico de aptitud para el servicio con verificación de estado </a:t>
            </a:r>
            <a:r>
              <a:rPr lang="es-AR" dirty="0" err="1"/>
              <a:t>tensional</a:t>
            </a:r>
            <a:r>
              <a:rPr lang="es-AR" dirty="0"/>
              <a:t> y evaluaciones de mayor profundidad.</a:t>
            </a:r>
            <a:endParaRPr lang="es-AR" cap="all" dirty="0" smtClean="0"/>
          </a:p>
        </p:txBody>
      </p:sp>
      <p:sp>
        <p:nvSpPr>
          <p:cNvPr id="14" name="13 Flecha abajo"/>
          <p:cNvSpPr/>
          <p:nvPr/>
        </p:nvSpPr>
        <p:spPr>
          <a:xfrm>
            <a:off x="1140066" y="2132856"/>
            <a:ext cx="407598"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15 CuadroTexto"/>
          <p:cNvSpPr txBox="1"/>
          <p:nvPr/>
        </p:nvSpPr>
        <p:spPr>
          <a:xfrm>
            <a:off x="35496" y="2998693"/>
            <a:ext cx="2592288" cy="646331"/>
          </a:xfrm>
          <a:prstGeom prst="rect">
            <a:avLst/>
          </a:prstGeom>
          <a:noFill/>
        </p:spPr>
        <p:txBody>
          <a:bodyPr wrap="square" rtlCol="0">
            <a:spAutoFit/>
          </a:bodyPr>
          <a:lstStyle/>
          <a:p>
            <a:r>
              <a:rPr lang="es-AR" dirty="0" smtClean="0"/>
              <a:t>Se procede </a:t>
            </a:r>
            <a:r>
              <a:rPr lang="es-AR" dirty="0"/>
              <a:t>a la aplicación de API </a:t>
            </a:r>
            <a:r>
              <a:rPr lang="es-AR" dirty="0" smtClean="0"/>
              <a:t>579-1 </a:t>
            </a:r>
            <a:endParaRPr lang="es-AR" dirty="0"/>
          </a:p>
        </p:txBody>
      </p:sp>
      <p:sp>
        <p:nvSpPr>
          <p:cNvPr id="17" name="16 Flecha abajo"/>
          <p:cNvSpPr/>
          <p:nvPr/>
        </p:nvSpPr>
        <p:spPr>
          <a:xfrm rot="16200000">
            <a:off x="2771803" y="2708918"/>
            <a:ext cx="360039" cy="7920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17 CuadroTexto"/>
          <p:cNvSpPr txBox="1"/>
          <p:nvPr/>
        </p:nvSpPr>
        <p:spPr>
          <a:xfrm>
            <a:off x="3384376" y="2708920"/>
            <a:ext cx="5940152" cy="923330"/>
          </a:xfrm>
          <a:prstGeom prst="rect">
            <a:avLst/>
          </a:prstGeom>
          <a:noFill/>
        </p:spPr>
        <p:txBody>
          <a:bodyPr wrap="square" rtlCol="0">
            <a:spAutoFit/>
          </a:bodyPr>
          <a:lstStyle/>
          <a:p>
            <a:r>
              <a:rPr lang="es-AR" dirty="0" smtClean="0"/>
              <a:t>Nivel 1: Excede limites API 650 (construcción)</a:t>
            </a:r>
          </a:p>
          <a:p>
            <a:r>
              <a:rPr lang="es-AR" dirty="0" smtClean="0"/>
              <a:t>Nivel 2: Excede limites aceptables API 653 (</a:t>
            </a:r>
            <a:r>
              <a:rPr lang="es-AR" dirty="0" err="1" smtClean="0"/>
              <a:t>inspeccion</a:t>
            </a:r>
            <a:r>
              <a:rPr lang="es-AR" dirty="0" smtClean="0"/>
              <a:t>).</a:t>
            </a:r>
            <a:endParaRPr lang="es-AR" dirty="0" smtClean="0"/>
          </a:p>
          <a:p>
            <a:r>
              <a:rPr lang="es-AR" dirty="0" smtClean="0"/>
              <a:t>Se </a:t>
            </a:r>
            <a:r>
              <a:rPr lang="es-AR" dirty="0" smtClean="0"/>
              <a:t>realiza una evaluación Nivel </a:t>
            </a:r>
            <a:r>
              <a:rPr lang="es-AR" dirty="0" smtClean="0"/>
              <a:t>3 (</a:t>
            </a:r>
            <a:r>
              <a:rPr lang="es-AR" dirty="0" err="1" smtClean="0"/>
              <a:t>Level</a:t>
            </a:r>
            <a:r>
              <a:rPr lang="es-AR" dirty="0" smtClean="0"/>
              <a:t> </a:t>
            </a:r>
            <a:r>
              <a:rPr lang="es-AR" dirty="0"/>
              <a:t>3 </a:t>
            </a:r>
            <a:r>
              <a:rPr lang="es-AR" dirty="0" err="1"/>
              <a:t>Assessment</a:t>
            </a:r>
            <a:r>
              <a:rPr lang="es-AR" dirty="0"/>
              <a:t>)</a:t>
            </a:r>
            <a:r>
              <a:rPr lang="es-AR" dirty="0" smtClean="0"/>
              <a:t> </a:t>
            </a:r>
            <a:endParaRPr lang="es-AR" dirty="0"/>
          </a:p>
        </p:txBody>
      </p:sp>
      <p:sp>
        <p:nvSpPr>
          <p:cNvPr id="19" name="18 Flecha abajo"/>
          <p:cNvSpPr/>
          <p:nvPr/>
        </p:nvSpPr>
        <p:spPr>
          <a:xfrm>
            <a:off x="6540666" y="3933056"/>
            <a:ext cx="407598"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19 CuadroTexto"/>
          <p:cNvSpPr txBox="1"/>
          <p:nvPr/>
        </p:nvSpPr>
        <p:spPr>
          <a:xfrm>
            <a:off x="179512" y="4798893"/>
            <a:ext cx="3744416" cy="646331"/>
          </a:xfrm>
          <a:prstGeom prst="rect">
            <a:avLst/>
          </a:prstGeom>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AR"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ial" pitchFamily="34" charset="0"/>
                <a:cs typeface="Arial" pitchFamily="34" charset="0"/>
              </a:rPr>
              <a:t>Análisis </a:t>
            </a:r>
            <a:r>
              <a:rPr lang="es-AR"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ial" pitchFamily="34" charset="0"/>
                <a:cs typeface="Arial" pitchFamily="34" charset="0"/>
              </a:rPr>
              <a:t>tensional</a:t>
            </a:r>
            <a:r>
              <a:rPr lang="es-AR"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ial" pitchFamily="34" charset="0"/>
                <a:cs typeface="Arial" pitchFamily="34" charset="0"/>
              </a:rPr>
              <a:t> </a:t>
            </a:r>
            <a:r>
              <a:rPr lang="es-A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ial" pitchFamily="34" charset="0"/>
                <a:cs typeface="Arial" pitchFamily="34" charset="0"/>
              </a:rPr>
              <a:t>mediante un modelo de elementos finitos</a:t>
            </a:r>
            <a:r>
              <a:rPr lang="es-AR" dirty="0" smtClean="0">
                <a:latin typeface="Arial" pitchFamily="34" charset="0"/>
                <a:cs typeface="Arial" pitchFamily="34" charset="0"/>
              </a:rPr>
              <a:t> </a:t>
            </a:r>
            <a:endParaRPr lang="es-AR" dirty="0">
              <a:latin typeface="Arial" pitchFamily="34" charset="0"/>
              <a:cs typeface="Arial" pitchFamily="34" charset="0"/>
            </a:endParaRPr>
          </a:p>
        </p:txBody>
      </p:sp>
      <p:sp>
        <p:nvSpPr>
          <p:cNvPr id="21" name="20 Flecha abajo"/>
          <p:cNvSpPr/>
          <p:nvPr/>
        </p:nvSpPr>
        <p:spPr>
          <a:xfrm rot="5400000">
            <a:off x="4355978" y="4653135"/>
            <a:ext cx="360039" cy="9361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21 CuadroTexto"/>
          <p:cNvSpPr txBox="1"/>
          <p:nvPr/>
        </p:nvSpPr>
        <p:spPr>
          <a:xfrm>
            <a:off x="5076056" y="4869160"/>
            <a:ext cx="4032448" cy="646331"/>
          </a:xfrm>
          <a:prstGeom prst="rect">
            <a:avLst/>
          </a:prstGeom>
          <a:noFill/>
        </p:spPr>
        <p:txBody>
          <a:bodyPr wrap="square" rtlCol="0">
            <a:spAutoFit/>
          </a:bodyPr>
          <a:lstStyle/>
          <a:p>
            <a:r>
              <a:rPr lang="es-AR" dirty="0"/>
              <a:t>E</a:t>
            </a:r>
            <a:r>
              <a:rPr lang="es-AR" dirty="0" smtClean="0"/>
              <a:t>scaneo </a:t>
            </a:r>
            <a:r>
              <a:rPr lang="es-AR" dirty="0"/>
              <a:t>“láser 3D” </a:t>
            </a:r>
            <a:r>
              <a:rPr lang="es-AR" dirty="0" smtClean="0"/>
              <a:t>para relevamiento</a:t>
            </a:r>
            <a:endParaRPr lang="es-AR" dirty="0"/>
          </a:p>
          <a:p>
            <a:r>
              <a:rPr lang="es-AR" dirty="0"/>
              <a:t>d</a:t>
            </a:r>
            <a:r>
              <a:rPr lang="es-AR" dirty="0" smtClean="0"/>
              <a:t>e deformaciones volumétricas </a:t>
            </a:r>
            <a:endParaRPr lang="es-AR" dirty="0"/>
          </a:p>
        </p:txBody>
      </p:sp>
      <p:sp>
        <p:nvSpPr>
          <p:cNvPr id="13" name="12 CuadroTexto"/>
          <p:cNvSpPr txBox="1"/>
          <p:nvPr/>
        </p:nvSpPr>
        <p:spPr>
          <a:xfrm>
            <a:off x="35496" y="5877272"/>
            <a:ext cx="9001000" cy="830997"/>
          </a:xfrm>
          <a:prstGeom prst="rect">
            <a:avLst/>
          </a:prstGeom>
          <a:noFill/>
        </p:spPr>
        <p:txBody>
          <a:bodyPr wrap="square" rtlCol="0">
            <a:spAutoFit/>
          </a:bodyPr>
          <a:lstStyle/>
          <a:p>
            <a:r>
              <a:rPr lang="es-AR" sz="1600" dirty="0" smtClean="0"/>
              <a:t>Nota: Anteriormente la aplicación de esta técnica presentaba complicaciones a la hora de los relevamientos volumétricos, pero con la aparición de las técnicas laser los dimensionamientos son mas sencillos, rápido y precisos.</a:t>
            </a:r>
            <a:endParaRPr lang="es-A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20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2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20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20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20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20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14" grpId="0" animBg="1"/>
      <p:bldP spid="16" grpId="0"/>
      <p:bldP spid="17" grpId="0" animBg="1"/>
      <p:bldP spid="18" grpId="0"/>
      <p:bldP spid="19" grpId="0" animBg="1"/>
      <p:bldP spid="20" grpId="0" animBg="1"/>
      <p:bldP spid="21" grpId="0" animBg="1"/>
      <p:bldP spid="22" grpId="0"/>
      <p:bldP spid="1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3"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 name="3 CuadroTexto"/>
          <p:cNvSpPr txBox="1"/>
          <p:nvPr/>
        </p:nvSpPr>
        <p:spPr>
          <a:xfrm>
            <a:off x="35496" y="908720"/>
            <a:ext cx="9001000" cy="1754326"/>
          </a:xfrm>
          <a:prstGeom prst="rect">
            <a:avLst/>
          </a:prstGeom>
          <a:noFill/>
        </p:spPr>
        <p:txBody>
          <a:bodyPr wrap="square" rtlCol="0">
            <a:spAutoFit/>
          </a:bodyPr>
          <a:lstStyle/>
          <a:p>
            <a:r>
              <a:rPr lang="es-AR" b="1" dirty="0" smtClean="0"/>
              <a:t>DESARROLLO</a:t>
            </a:r>
          </a:p>
          <a:p>
            <a:endParaRPr lang="es-AR" b="1" dirty="0" smtClean="0"/>
          </a:p>
          <a:p>
            <a:r>
              <a:rPr lang="es-AR" dirty="0" smtClean="0"/>
              <a:t>Para poder modelar de manera correcta el tanque, representando las deformaciones del tanque real en el modelo de elementos finitos se realizó un escaneo láser del mismo</a:t>
            </a:r>
            <a:r>
              <a:rPr lang="es-ES_tradnl" dirty="0" smtClean="0"/>
              <a:t>. En la Figura 2 </a:t>
            </a:r>
            <a:r>
              <a:rPr lang="es-AR" dirty="0" smtClean="0"/>
              <a:t>se presenta una malla obtenida de la nube de puntos generada por el escaneo láser.</a:t>
            </a:r>
          </a:p>
        </p:txBody>
      </p:sp>
      <p:pic>
        <p:nvPicPr>
          <p:cNvPr id="1026" name="Picture 2"/>
          <p:cNvPicPr>
            <a:picLocks noChangeAspect="1" noChangeArrowheads="1"/>
          </p:cNvPicPr>
          <p:nvPr/>
        </p:nvPicPr>
        <p:blipFill>
          <a:blip r:embed="rId4" cstate="print"/>
          <a:srcRect l="9625" r="4886"/>
          <a:stretch>
            <a:fillRect/>
          </a:stretch>
        </p:blipFill>
        <p:spPr bwMode="auto">
          <a:xfrm>
            <a:off x="323528" y="2708920"/>
            <a:ext cx="3787775" cy="3484563"/>
          </a:xfrm>
          <a:prstGeom prst="rect">
            <a:avLst/>
          </a:prstGeom>
          <a:noFill/>
          <a:ln w="9525">
            <a:noFill/>
            <a:miter lim="800000"/>
            <a:headEnd/>
            <a:tailEnd/>
          </a:ln>
        </p:spPr>
      </p:pic>
      <p:sp>
        <p:nvSpPr>
          <p:cNvPr id="15" name="14 CuadroTexto"/>
          <p:cNvSpPr txBox="1"/>
          <p:nvPr/>
        </p:nvSpPr>
        <p:spPr>
          <a:xfrm>
            <a:off x="751513" y="6237312"/>
            <a:ext cx="2668359" cy="369332"/>
          </a:xfrm>
          <a:prstGeom prst="rect">
            <a:avLst/>
          </a:prstGeom>
          <a:noFill/>
        </p:spPr>
        <p:txBody>
          <a:bodyPr wrap="none" rtlCol="0">
            <a:spAutoFit/>
          </a:bodyPr>
          <a:lstStyle/>
          <a:p>
            <a:r>
              <a:rPr lang="es-AR" dirty="0" smtClean="0"/>
              <a:t>Vista general del tanque</a:t>
            </a:r>
            <a:endParaRPr lang="es-AR" dirty="0"/>
          </a:p>
        </p:txBody>
      </p:sp>
      <p:pic>
        <p:nvPicPr>
          <p:cNvPr id="1027" name="Picture 3"/>
          <p:cNvPicPr>
            <a:picLocks noChangeAspect="1" noChangeArrowheads="1"/>
          </p:cNvPicPr>
          <p:nvPr/>
        </p:nvPicPr>
        <p:blipFill>
          <a:blip r:embed="rId5" cstate="print"/>
          <a:srcRect/>
          <a:stretch>
            <a:fillRect/>
          </a:stretch>
        </p:blipFill>
        <p:spPr bwMode="auto">
          <a:xfrm>
            <a:off x="4427413" y="2708920"/>
            <a:ext cx="4537075" cy="3416300"/>
          </a:xfrm>
          <a:prstGeom prst="rect">
            <a:avLst/>
          </a:prstGeom>
          <a:noFill/>
          <a:ln w="9525">
            <a:noFill/>
            <a:miter lim="800000"/>
            <a:headEnd/>
            <a:tailEnd/>
          </a:ln>
        </p:spPr>
      </p:pic>
      <p:sp>
        <p:nvSpPr>
          <p:cNvPr id="23" name="22 CuadroTexto"/>
          <p:cNvSpPr txBox="1"/>
          <p:nvPr/>
        </p:nvSpPr>
        <p:spPr>
          <a:xfrm>
            <a:off x="5364088" y="6237312"/>
            <a:ext cx="2069797" cy="369332"/>
          </a:xfrm>
          <a:prstGeom prst="rect">
            <a:avLst/>
          </a:prstGeom>
          <a:noFill/>
        </p:spPr>
        <p:txBody>
          <a:bodyPr wrap="none" rtlCol="0">
            <a:spAutoFit/>
          </a:bodyPr>
          <a:lstStyle/>
          <a:p>
            <a:r>
              <a:rPr lang="es-AR" dirty="0" smtClean="0"/>
              <a:t>Escaneo laser 3D </a:t>
            </a:r>
            <a:endParaRPr lang="es-A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20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2000"/>
                                        <p:tgtEl>
                                          <p:spTgt spid="1026"/>
                                        </p:tgtEl>
                                      </p:cBhvr>
                                    </p:animEffect>
                                  </p:childTnLst>
                                </p:cTn>
                              </p:par>
                              <p:par>
                                <p:cTn id="16" presetID="10" presetClass="entr" presetSubtype="0" fill="hold" nodeType="with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fade">
                                      <p:cBhvr>
                                        <p:cTn id="18" dur="2000"/>
                                        <p:tgtEl>
                                          <p:spTgt spid="102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0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15"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3"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 name="3 CuadroTexto"/>
          <p:cNvSpPr txBox="1"/>
          <p:nvPr/>
        </p:nvSpPr>
        <p:spPr>
          <a:xfrm>
            <a:off x="35496" y="1054477"/>
            <a:ext cx="9001000" cy="646331"/>
          </a:xfrm>
          <a:prstGeom prst="rect">
            <a:avLst/>
          </a:prstGeom>
          <a:noFill/>
        </p:spPr>
        <p:txBody>
          <a:bodyPr wrap="square" rtlCol="0">
            <a:spAutoFit/>
          </a:bodyPr>
          <a:lstStyle/>
          <a:p>
            <a:r>
              <a:rPr lang="es-AR" dirty="0" smtClean="0"/>
              <a:t>Se realiza una comparativa entre el escaneo láser y un cilindro ajustado mediante interpolación con el Software </a:t>
            </a:r>
            <a:r>
              <a:rPr lang="es-AR" dirty="0" err="1" smtClean="0"/>
              <a:t>SolidWorks</a:t>
            </a:r>
            <a:r>
              <a:rPr lang="es-AR" dirty="0" smtClean="0"/>
              <a:t>.</a:t>
            </a:r>
          </a:p>
        </p:txBody>
      </p:sp>
      <p:sp>
        <p:nvSpPr>
          <p:cNvPr id="15" name="14 CuadroTexto"/>
          <p:cNvSpPr txBox="1"/>
          <p:nvPr/>
        </p:nvSpPr>
        <p:spPr>
          <a:xfrm>
            <a:off x="107504" y="5138608"/>
            <a:ext cx="2403222" cy="369332"/>
          </a:xfrm>
          <a:prstGeom prst="rect">
            <a:avLst/>
          </a:prstGeom>
          <a:noFill/>
        </p:spPr>
        <p:txBody>
          <a:bodyPr wrap="none" rtlCol="0">
            <a:spAutoFit/>
          </a:bodyPr>
          <a:lstStyle/>
          <a:p>
            <a:r>
              <a:rPr lang="es-AR" dirty="0" smtClean="0"/>
              <a:t>Desvío radial lado sur</a:t>
            </a:r>
            <a:endParaRPr lang="es-AR" dirty="0"/>
          </a:p>
        </p:txBody>
      </p:sp>
      <p:sp>
        <p:nvSpPr>
          <p:cNvPr id="23" name="22 CuadroTexto"/>
          <p:cNvSpPr txBox="1"/>
          <p:nvPr/>
        </p:nvSpPr>
        <p:spPr>
          <a:xfrm>
            <a:off x="6181481" y="5147900"/>
            <a:ext cx="2710999" cy="369332"/>
          </a:xfrm>
          <a:prstGeom prst="rect">
            <a:avLst/>
          </a:prstGeom>
          <a:noFill/>
        </p:spPr>
        <p:txBody>
          <a:bodyPr wrap="none" rtlCol="0">
            <a:spAutoFit/>
          </a:bodyPr>
          <a:lstStyle/>
          <a:p>
            <a:r>
              <a:rPr lang="es-AR" dirty="0" err="1" smtClean="0"/>
              <a:t>Desvio</a:t>
            </a:r>
            <a:r>
              <a:rPr lang="es-AR" dirty="0" smtClean="0"/>
              <a:t> radial lado Norte </a:t>
            </a:r>
            <a:endParaRPr lang="es-AR" dirty="0"/>
          </a:p>
        </p:txBody>
      </p:sp>
      <p:pic>
        <p:nvPicPr>
          <p:cNvPr id="2" name="Picture 2"/>
          <p:cNvPicPr>
            <a:picLocks noChangeAspect="1" noChangeArrowheads="1"/>
          </p:cNvPicPr>
          <p:nvPr/>
        </p:nvPicPr>
        <p:blipFill>
          <a:blip r:embed="rId4" cstate="print"/>
          <a:srcRect l="10554"/>
          <a:stretch>
            <a:fillRect/>
          </a:stretch>
        </p:blipFill>
        <p:spPr bwMode="auto">
          <a:xfrm>
            <a:off x="107504" y="2123564"/>
            <a:ext cx="2664296" cy="3032646"/>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2915816" y="2123564"/>
            <a:ext cx="3231670" cy="3096344"/>
          </a:xfrm>
          <a:prstGeom prst="rect">
            <a:avLst/>
          </a:prstGeom>
          <a:noFill/>
          <a:ln w="9525">
            <a:noFill/>
            <a:miter lim="800000"/>
            <a:headEnd/>
            <a:tailEnd/>
          </a:ln>
        </p:spPr>
      </p:pic>
      <p:sp>
        <p:nvSpPr>
          <p:cNvPr id="11" name="10 CuadroTexto"/>
          <p:cNvSpPr txBox="1"/>
          <p:nvPr/>
        </p:nvSpPr>
        <p:spPr>
          <a:xfrm>
            <a:off x="2987824" y="5138608"/>
            <a:ext cx="2710999" cy="369332"/>
          </a:xfrm>
          <a:prstGeom prst="rect">
            <a:avLst/>
          </a:prstGeom>
          <a:noFill/>
        </p:spPr>
        <p:txBody>
          <a:bodyPr wrap="none" rtlCol="0">
            <a:spAutoFit/>
          </a:bodyPr>
          <a:lstStyle/>
          <a:p>
            <a:r>
              <a:rPr lang="es-AR" dirty="0" smtClean="0"/>
              <a:t>Desvío radial lado Oeste</a:t>
            </a:r>
            <a:endParaRPr lang="es-AR" dirty="0"/>
          </a:p>
        </p:txBody>
      </p:sp>
      <p:pic>
        <p:nvPicPr>
          <p:cNvPr id="2052" name="Picture 4"/>
          <p:cNvPicPr>
            <a:picLocks noChangeAspect="1" noChangeArrowheads="1"/>
          </p:cNvPicPr>
          <p:nvPr/>
        </p:nvPicPr>
        <p:blipFill>
          <a:blip r:embed="rId6" cstate="print"/>
          <a:srcRect/>
          <a:stretch>
            <a:fillRect/>
          </a:stretch>
        </p:blipFill>
        <p:spPr bwMode="auto">
          <a:xfrm>
            <a:off x="6151939" y="2123564"/>
            <a:ext cx="2812549" cy="311998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fade">
                                      <p:cBhvr>
                                        <p:cTn id="15" dur="2000"/>
                                        <p:tgtEl>
                                          <p:spTgt spid="2051"/>
                                        </p:tgtEl>
                                      </p:cBhvr>
                                    </p:animEffect>
                                  </p:childTnLst>
                                </p:cTn>
                              </p:par>
                              <p:par>
                                <p:cTn id="16" presetID="10" presetClass="entr" presetSubtype="0"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2000"/>
                                        <p:tgtEl>
                                          <p:spTgt spid="205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20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15" grpId="0"/>
      <p:bldP spid="23"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3"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 name="3 CuadroTexto"/>
          <p:cNvSpPr txBox="1"/>
          <p:nvPr/>
        </p:nvSpPr>
        <p:spPr>
          <a:xfrm>
            <a:off x="35496" y="908720"/>
            <a:ext cx="9001000" cy="923330"/>
          </a:xfrm>
          <a:prstGeom prst="rect">
            <a:avLst/>
          </a:prstGeom>
          <a:noFill/>
        </p:spPr>
        <p:txBody>
          <a:bodyPr wrap="square" rtlCol="0">
            <a:spAutoFit/>
          </a:bodyPr>
          <a:lstStyle/>
          <a:p>
            <a:r>
              <a:rPr lang="es-AR" b="1" dirty="0" smtClean="0"/>
              <a:t>MODELO DE ELEMENTOS FINITOS</a:t>
            </a:r>
            <a:endParaRPr lang="es-AR" dirty="0" smtClean="0"/>
          </a:p>
          <a:p>
            <a:endParaRPr lang="es-AR" dirty="0" smtClean="0"/>
          </a:p>
          <a:p>
            <a:r>
              <a:rPr lang="es-AR" dirty="0" smtClean="0"/>
              <a:t>Consideraciones:</a:t>
            </a:r>
          </a:p>
        </p:txBody>
      </p:sp>
      <p:sp>
        <p:nvSpPr>
          <p:cNvPr id="15" name="14 CuadroTexto"/>
          <p:cNvSpPr txBox="1"/>
          <p:nvPr/>
        </p:nvSpPr>
        <p:spPr>
          <a:xfrm>
            <a:off x="35496" y="1846565"/>
            <a:ext cx="9001000" cy="646331"/>
          </a:xfrm>
          <a:prstGeom prst="rect">
            <a:avLst/>
          </a:prstGeom>
          <a:noFill/>
        </p:spPr>
        <p:txBody>
          <a:bodyPr wrap="square" rtlCol="0">
            <a:spAutoFit/>
          </a:bodyPr>
          <a:lstStyle/>
          <a:p>
            <a:pPr marL="85725" indent="-85725"/>
            <a:r>
              <a:rPr lang="es-AR" dirty="0" smtClean="0"/>
              <a:t>- </a:t>
            </a:r>
            <a:r>
              <a:rPr lang="es-ES_tradnl" dirty="0" smtClean="0"/>
              <a:t>Los modelos fueron generados con el </a:t>
            </a:r>
            <a:r>
              <a:rPr lang="es-ES_tradnl" dirty="0" err="1" smtClean="0"/>
              <a:t>Soft</a:t>
            </a:r>
            <a:r>
              <a:rPr lang="es-ES_tradnl" dirty="0" smtClean="0"/>
              <a:t> </a:t>
            </a:r>
            <a:r>
              <a:rPr lang="es-ES_tradnl" dirty="0" err="1" smtClean="0"/>
              <a:t>Abaqus</a:t>
            </a:r>
            <a:r>
              <a:rPr lang="es-ES_tradnl" dirty="0" smtClean="0"/>
              <a:t>/CAE 6.12 y resueltos con el </a:t>
            </a:r>
            <a:r>
              <a:rPr lang="es-ES_tradnl" dirty="0" err="1" smtClean="0"/>
              <a:t>Solver</a:t>
            </a:r>
            <a:r>
              <a:rPr lang="es-ES_tradnl" dirty="0" smtClean="0"/>
              <a:t> Standard.</a:t>
            </a:r>
            <a:endParaRPr lang="es-AR" dirty="0"/>
          </a:p>
        </p:txBody>
      </p:sp>
      <p:sp>
        <p:nvSpPr>
          <p:cNvPr id="23" name="22 CuadroTexto"/>
          <p:cNvSpPr txBox="1"/>
          <p:nvPr/>
        </p:nvSpPr>
        <p:spPr>
          <a:xfrm>
            <a:off x="35496" y="3214717"/>
            <a:ext cx="9001000" cy="646331"/>
          </a:xfrm>
          <a:prstGeom prst="rect">
            <a:avLst/>
          </a:prstGeom>
          <a:noFill/>
        </p:spPr>
        <p:txBody>
          <a:bodyPr wrap="square" rtlCol="0">
            <a:spAutoFit/>
          </a:bodyPr>
          <a:lstStyle/>
          <a:p>
            <a:pPr marL="85725" indent="-85725"/>
            <a:r>
              <a:rPr lang="es-AR" dirty="0" smtClean="0"/>
              <a:t>- </a:t>
            </a:r>
            <a:r>
              <a:rPr lang="es-ES_tradnl" dirty="0" smtClean="0"/>
              <a:t>Se siguieron las recomendaciones del anexo B1 de API579-1, para el desarrollo del modelo.</a:t>
            </a:r>
            <a:endParaRPr lang="es-AR" dirty="0"/>
          </a:p>
        </p:txBody>
      </p:sp>
      <p:sp>
        <p:nvSpPr>
          <p:cNvPr id="11" name="10 CuadroTexto"/>
          <p:cNvSpPr txBox="1"/>
          <p:nvPr/>
        </p:nvSpPr>
        <p:spPr>
          <a:xfrm>
            <a:off x="35496" y="2494637"/>
            <a:ext cx="9001000" cy="646331"/>
          </a:xfrm>
          <a:prstGeom prst="rect">
            <a:avLst/>
          </a:prstGeom>
          <a:noFill/>
        </p:spPr>
        <p:txBody>
          <a:bodyPr wrap="square" rtlCol="0">
            <a:spAutoFit/>
          </a:bodyPr>
          <a:lstStyle/>
          <a:p>
            <a:pPr marL="85725" indent="-85725"/>
            <a:r>
              <a:rPr lang="es-AR" dirty="0" smtClean="0"/>
              <a:t>- </a:t>
            </a:r>
            <a:r>
              <a:rPr lang="es-ES_tradnl" dirty="0" smtClean="0"/>
              <a:t>Todos los componentes de acero del sistema fueron modelados con elementos de cáscara cuadriláteros dominantemente, de integración reducida e interpolación lineal.</a:t>
            </a:r>
            <a:endParaRPr lang="es-AR" dirty="0"/>
          </a:p>
        </p:txBody>
      </p:sp>
      <p:sp>
        <p:nvSpPr>
          <p:cNvPr id="12" name="11 CuadroTexto"/>
          <p:cNvSpPr txBox="1"/>
          <p:nvPr/>
        </p:nvSpPr>
        <p:spPr>
          <a:xfrm>
            <a:off x="35496" y="3923764"/>
            <a:ext cx="8856984" cy="369332"/>
          </a:xfrm>
          <a:prstGeom prst="rect">
            <a:avLst/>
          </a:prstGeom>
          <a:noFill/>
        </p:spPr>
        <p:txBody>
          <a:bodyPr wrap="square" rtlCol="0">
            <a:spAutoFit/>
          </a:bodyPr>
          <a:lstStyle/>
          <a:p>
            <a:pPr marL="85725" indent="-85725"/>
            <a:r>
              <a:rPr lang="es-AR" dirty="0" smtClean="0"/>
              <a:t>- </a:t>
            </a:r>
            <a:r>
              <a:rPr lang="es-ES_tradnl" dirty="0" smtClean="0"/>
              <a:t>El análisis realizado es </a:t>
            </a:r>
            <a:r>
              <a:rPr lang="es-ES_tradnl" dirty="0" err="1" smtClean="0"/>
              <a:t>elasto</a:t>
            </a:r>
            <a:r>
              <a:rPr lang="es-ES_tradnl" dirty="0" smtClean="0"/>
              <a:t>-plástico con no linealidad geométricas </a:t>
            </a:r>
            <a:r>
              <a:rPr lang="es-ES_tradnl" dirty="0" smtClean="0"/>
              <a:t>activadas.</a:t>
            </a:r>
            <a:endParaRPr lang="es-AR" dirty="0"/>
          </a:p>
        </p:txBody>
      </p:sp>
      <p:sp>
        <p:nvSpPr>
          <p:cNvPr id="13" name="12 CuadroTexto"/>
          <p:cNvSpPr txBox="1"/>
          <p:nvPr/>
        </p:nvSpPr>
        <p:spPr>
          <a:xfrm>
            <a:off x="35496" y="4365104"/>
            <a:ext cx="9001000" cy="1200329"/>
          </a:xfrm>
          <a:prstGeom prst="rect">
            <a:avLst/>
          </a:prstGeom>
          <a:noFill/>
        </p:spPr>
        <p:txBody>
          <a:bodyPr wrap="square" rtlCol="0">
            <a:spAutoFit/>
          </a:bodyPr>
          <a:lstStyle/>
          <a:p>
            <a:pPr marL="85725" indent="-85725"/>
            <a:r>
              <a:rPr lang="es-AR" dirty="0" smtClean="0"/>
              <a:t>- </a:t>
            </a:r>
            <a:r>
              <a:rPr lang="es-ES_tradnl" dirty="0" smtClean="0"/>
              <a:t>Se modelaron las soldaduras con “</a:t>
            </a:r>
            <a:r>
              <a:rPr lang="es-ES_tradnl" dirty="0" err="1" smtClean="0"/>
              <a:t>banding</a:t>
            </a:r>
            <a:r>
              <a:rPr lang="es-ES_tradnl" dirty="0" smtClean="0"/>
              <a:t>” simulando un enfriamiento desde la temperatura de soldadura hasta la temperatura ambiente, además se incorporan al modelado estados previos </a:t>
            </a:r>
            <a:r>
              <a:rPr lang="es-ES_tradnl" dirty="0" err="1" smtClean="0"/>
              <a:t>tensionales</a:t>
            </a:r>
            <a:r>
              <a:rPr lang="es-ES_tradnl" dirty="0" smtClean="0"/>
              <a:t> generados por secuencias de soldaduras y uniones de material nuevo con </a:t>
            </a:r>
            <a:r>
              <a:rPr lang="es-ES_tradnl" dirty="0" smtClean="0"/>
              <a:t>material usado existente</a:t>
            </a:r>
            <a:r>
              <a:rPr lang="es-ES_tradnl" dirty="0" smtClean="0"/>
              <a:t>.</a:t>
            </a:r>
            <a:endParaRPr lang="es-AR" dirty="0"/>
          </a:p>
        </p:txBody>
      </p:sp>
      <p:sp>
        <p:nvSpPr>
          <p:cNvPr id="14" name="13 CuadroTexto"/>
          <p:cNvSpPr txBox="1"/>
          <p:nvPr/>
        </p:nvSpPr>
        <p:spPr>
          <a:xfrm>
            <a:off x="35496" y="5661248"/>
            <a:ext cx="9001000" cy="1200329"/>
          </a:xfrm>
          <a:prstGeom prst="rect">
            <a:avLst/>
          </a:prstGeom>
          <a:noFill/>
        </p:spPr>
        <p:txBody>
          <a:bodyPr wrap="square" rtlCol="0">
            <a:spAutoFit/>
          </a:bodyPr>
          <a:lstStyle/>
          <a:p>
            <a:pPr marL="85725" indent="-85725"/>
            <a:r>
              <a:rPr lang="es-AR" dirty="0" smtClean="0"/>
              <a:t>- </a:t>
            </a:r>
            <a:r>
              <a:rPr lang="es-ES_tradnl" dirty="0" smtClean="0"/>
              <a:t>El resultado de este proceso iterativo, además de proveer la deformada del tanque para el análisis </a:t>
            </a:r>
            <a:r>
              <a:rPr lang="es-ES_tradnl" dirty="0" err="1" smtClean="0"/>
              <a:t>tensional</a:t>
            </a:r>
            <a:r>
              <a:rPr lang="es-ES_tradnl" dirty="0" smtClean="0"/>
              <a:t> posterior según norma aplicable, </a:t>
            </a:r>
            <a:r>
              <a:rPr lang="es-ES_tradnl" dirty="0" smtClean="0"/>
              <a:t>también </a:t>
            </a:r>
            <a:r>
              <a:rPr lang="es-ES_tradnl" dirty="0" smtClean="0"/>
              <a:t>provee</a:t>
            </a:r>
            <a:r>
              <a:rPr lang="es-ES_tradnl" dirty="0" smtClean="0"/>
              <a:t> </a:t>
            </a:r>
            <a:r>
              <a:rPr lang="es-ES_tradnl" dirty="0" smtClean="0"/>
              <a:t>la estructura con las tensiones residuales acordes con las tensiones actuales del tanque.</a:t>
            </a:r>
            <a:endParaRPr lang="es-A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20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2000"/>
                                        <p:tgtEl>
                                          <p:spTgt spid="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fade">
                                      <p:cBhvr>
                                        <p:cTn id="20" dur="2000"/>
                                        <p:tgtEl>
                                          <p:spTgt spid="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3">
                                            <p:txEl>
                                              <p:pRg st="0" end="0"/>
                                            </p:txEl>
                                          </p:spTgt>
                                        </p:tgtEl>
                                        <p:attrNameLst>
                                          <p:attrName>style.visibility</p:attrName>
                                        </p:attrNameLst>
                                      </p:cBhvr>
                                      <p:to>
                                        <p:strVal val="visible"/>
                                      </p:to>
                                    </p:set>
                                    <p:animEffect transition="in" filter="fade">
                                      <p:cBhvr>
                                        <p:cTn id="25" dur="2000"/>
                                        <p:tgtEl>
                                          <p:spTgt spid="2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Effect transition="in" filter="fade">
                                      <p:cBhvr>
                                        <p:cTn id="30" dur="2000"/>
                                        <p:tgtEl>
                                          <p:spTgt spid="1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2000"/>
                                        <p:tgtEl>
                                          <p:spTgt spid="1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xEl>
                                              <p:pRg st="0" end="0"/>
                                            </p:txEl>
                                          </p:spTgt>
                                        </p:tgtEl>
                                        <p:attrNameLst>
                                          <p:attrName>style.visibility</p:attrName>
                                        </p:attrNameLst>
                                      </p:cBhvr>
                                      <p:to>
                                        <p:strVal val="visible"/>
                                      </p:to>
                                    </p:set>
                                    <p:animEffect transition="in" filter="fade">
                                      <p:cBhvr>
                                        <p:cTn id="40"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15" grpId="0" build="allAtOnce"/>
      <p:bldP spid="23" grpId="0" build="allAtOnce"/>
      <p:bldP spid="11" grpId="0" build="allAtOnce"/>
      <p:bldP spid="12" grpId="0" build="allAtOnce"/>
      <p:bldP spid="13" grpId="0" build="allAtOnce"/>
      <p:bldP spid="14"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3"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 name="3 CuadroTexto"/>
          <p:cNvSpPr txBox="1"/>
          <p:nvPr/>
        </p:nvSpPr>
        <p:spPr>
          <a:xfrm>
            <a:off x="35496" y="908720"/>
            <a:ext cx="9001000" cy="369332"/>
          </a:xfrm>
          <a:prstGeom prst="rect">
            <a:avLst/>
          </a:prstGeom>
          <a:noFill/>
        </p:spPr>
        <p:txBody>
          <a:bodyPr wrap="square" rtlCol="0">
            <a:spAutoFit/>
          </a:bodyPr>
          <a:lstStyle/>
          <a:p>
            <a:r>
              <a:rPr lang="es-AR" b="1" dirty="0" smtClean="0"/>
              <a:t>Malla de elementos finitos utilizada</a:t>
            </a:r>
            <a:endParaRPr lang="es-AR" dirty="0" smtClean="0"/>
          </a:p>
        </p:txBody>
      </p:sp>
      <p:pic>
        <p:nvPicPr>
          <p:cNvPr id="3074" name="Picture 2"/>
          <p:cNvPicPr>
            <a:picLocks noChangeAspect="1" noChangeArrowheads="1"/>
          </p:cNvPicPr>
          <p:nvPr/>
        </p:nvPicPr>
        <p:blipFill>
          <a:blip r:embed="rId4" cstate="print"/>
          <a:srcRect/>
          <a:stretch>
            <a:fillRect/>
          </a:stretch>
        </p:blipFill>
        <p:spPr bwMode="auto">
          <a:xfrm>
            <a:off x="107504" y="1382935"/>
            <a:ext cx="4062413" cy="4278313"/>
          </a:xfrm>
          <a:prstGeom prst="rect">
            <a:avLst/>
          </a:prstGeom>
          <a:solidFill>
            <a:srgbClr val="FFFFFF"/>
          </a:solidFill>
          <a:ln w="9525">
            <a:noFill/>
            <a:miter lim="800000"/>
            <a:headEnd/>
            <a:tailEnd/>
          </a:ln>
        </p:spPr>
      </p:pic>
      <p:sp>
        <p:nvSpPr>
          <p:cNvPr id="16" name="15 CuadroTexto"/>
          <p:cNvSpPr txBox="1"/>
          <p:nvPr/>
        </p:nvSpPr>
        <p:spPr>
          <a:xfrm>
            <a:off x="4283968" y="1412776"/>
            <a:ext cx="4644008" cy="1477328"/>
          </a:xfrm>
          <a:prstGeom prst="rect">
            <a:avLst/>
          </a:prstGeom>
          <a:noFill/>
        </p:spPr>
        <p:txBody>
          <a:bodyPr wrap="square" rtlCol="0">
            <a:spAutoFit/>
          </a:bodyPr>
          <a:lstStyle/>
          <a:p>
            <a:r>
              <a:rPr lang="es-AR" b="1" dirty="0" smtClean="0"/>
              <a:t>Materiales</a:t>
            </a:r>
            <a:r>
              <a:rPr lang="es-AR" dirty="0" smtClean="0"/>
              <a:t>: A-36</a:t>
            </a:r>
          </a:p>
          <a:p>
            <a:pPr marL="85725" indent="-85725"/>
            <a:r>
              <a:rPr lang="es-AR" dirty="0" smtClean="0"/>
              <a:t>- Lo </a:t>
            </a:r>
            <a:r>
              <a:rPr lang="es-AR" dirty="0" err="1" smtClean="0"/>
              <a:t>parametros</a:t>
            </a:r>
            <a:r>
              <a:rPr lang="es-AR" dirty="0" smtClean="0"/>
              <a:t> utilizados fueron obtenidos de API 579.</a:t>
            </a:r>
          </a:p>
          <a:p>
            <a:pPr marL="85725" indent="-85725"/>
            <a:r>
              <a:rPr lang="es-AR" dirty="0" smtClean="0"/>
              <a:t>- </a:t>
            </a:r>
            <a:r>
              <a:rPr lang="es-ES_tradnl" dirty="0" smtClean="0"/>
              <a:t>La curva tensión deformación fue calculada siguiendo el Anexo F. </a:t>
            </a:r>
            <a:endParaRPr lang="es-AR" dirty="0"/>
          </a:p>
        </p:txBody>
      </p:sp>
      <p:sp>
        <p:nvSpPr>
          <p:cNvPr id="17" name="16 CuadroTexto"/>
          <p:cNvSpPr txBox="1"/>
          <p:nvPr/>
        </p:nvSpPr>
        <p:spPr>
          <a:xfrm>
            <a:off x="4283968" y="3352924"/>
            <a:ext cx="4860032" cy="2308324"/>
          </a:xfrm>
          <a:prstGeom prst="rect">
            <a:avLst/>
          </a:prstGeom>
          <a:noFill/>
        </p:spPr>
        <p:txBody>
          <a:bodyPr wrap="square" rtlCol="0">
            <a:spAutoFit/>
          </a:bodyPr>
          <a:lstStyle/>
          <a:p>
            <a:r>
              <a:rPr lang="es-AR" b="1" dirty="0" smtClean="0"/>
              <a:t>Espesores</a:t>
            </a:r>
            <a:r>
              <a:rPr lang="es-AR" dirty="0" smtClean="0"/>
              <a:t>:</a:t>
            </a:r>
          </a:p>
          <a:p>
            <a:pPr marL="85725" indent="-85725"/>
            <a:r>
              <a:rPr lang="es-AR" dirty="0" smtClean="0"/>
              <a:t>- Fueron los obtenidos en inspección previa.</a:t>
            </a:r>
          </a:p>
          <a:p>
            <a:pPr marL="85725" indent="-85725">
              <a:buFontTx/>
              <a:buChar char="-"/>
            </a:pPr>
            <a:r>
              <a:rPr lang="es-AR" dirty="0" smtClean="0"/>
              <a:t> Se consideró C.A de 1 mm</a:t>
            </a:r>
          </a:p>
          <a:p>
            <a:pPr marL="85725" indent="-85725">
              <a:buFontTx/>
              <a:buChar char="-"/>
            </a:pPr>
            <a:r>
              <a:rPr lang="es-AR" dirty="0" smtClean="0"/>
              <a:t> Velocidad de corrosión máxima 0,086 mm/a</a:t>
            </a:r>
          </a:p>
          <a:p>
            <a:pPr marL="85725" indent="-85725">
              <a:buFontTx/>
              <a:buChar char="-"/>
            </a:pPr>
            <a:r>
              <a:rPr lang="es-AR" dirty="0" smtClean="0"/>
              <a:t> Vida remanente calculada 11,6 años.</a:t>
            </a:r>
          </a:p>
          <a:p>
            <a:pPr marL="85725" indent="-85725">
              <a:buFontTx/>
              <a:buChar char="-"/>
            </a:pPr>
            <a:r>
              <a:rPr lang="es-AR" dirty="0" smtClean="0"/>
              <a:t> De manera conservativa a los espesores reportados se le descontaron el C.A para ser utilizados en calculo. </a:t>
            </a:r>
            <a:endParaRPr lang="es-A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2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2000"/>
                                        <p:tgtEl>
                                          <p:spTgt spid="16">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xEl>
                                              <p:pRg st="1" end="1"/>
                                            </p:txEl>
                                          </p:spTgt>
                                        </p:tgtEl>
                                        <p:attrNameLst>
                                          <p:attrName>style.visibility</p:attrName>
                                        </p:attrNameLst>
                                      </p:cBhvr>
                                      <p:to>
                                        <p:strVal val="visible"/>
                                      </p:to>
                                    </p:set>
                                    <p:animEffect transition="in" filter="fade">
                                      <p:cBhvr>
                                        <p:cTn id="18" dur="2000"/>
                                        <p:tgtEl>
                                          <p:spTgt spid="16">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animEffect transition="in" filter="fade">
                                      <p:cBhvr>
                                        <p:cTn id="21" dur="2000"/>
                                        <p:tgtEl>
                                          <p:spTgt spid="16">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Effect transition="in" filter="fade">
                                      <p:cBhvr>
                                        <p:cTn id="24" dur="2000"/>
                                        <p:tgtEl>
                                          <p:spTgt spid="17">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xEl>
                                              <p:pRg st="1" end="1"/>
                                            </p:txEl>
                                          </p:spTgt>
                                        </p:tgtEl>
                                        <p:attrNameLst>
                                          <p:attrName>style.visibility</p:attrName>
                                        </p:attrNameLst>
                                      </p:cBhvr>
                                      <p:to>
                                        <p:strVal val="visible"/>
                                      </p:to>
                                    </p:set>
                                    <p:animEffect transition="in" filter="fade">
                                      <p:cBhvr>
                                        <p:cTn id="27" dur="2000"/>
                                        <p:tgtEl>
                                          <p:spTgt spid="17">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xEl>
                                              <p:pRg st="2" end="2"/>
                                            </p:txEl>
                                          </p:spTgt>
                                        </p:tgtEl>
                                        <p:attrNameLst>
                                          <p:attrName>style.visibility</p:attrName>
                                        </p:attrNameLst>
                                      </p:cBhvr>
                                      <p:to>
                                        <p:strVal val="visible"/>
                                      </p:to>
                                    </p:set>
                                    <p:animEffect transition="in" filter="fade">
                                      <p:cBhvr>
                                        <p:cTn id="30" dur="2000"/>
                                        <p:tgtEl>
                                          <p:spTgt spid="17">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xEl>
                                              <p:pRg st="3" end="3"/>
                                            </p:txEl>
                                          </p:spTgt>
                                        </p:tgtEl>
                                        <p:attrNameLst>
                                          <p:attrName>style.visibility</p:attrName>
                                        </p:attrNameLst>
                                      </p:cBhvr>
                                      <p:to>
                                        <p:strVal val="visible"/>
                                      </p:to>
                                    </p:set>
                                    <p:animEffect transition="in" filter="fade">
                                      <p:cBhvr>
                                        <p:cTn id="33" dur="2000"/>
                                        <p:tgtEl>
                                          <p:spTgt spid="17">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xEl>
                                              <p:pRg st="4" end="4"/>
                                            </p:txEl>
                                          </p:spTgt>
                                        </p:tgtEl>
                                        <p:attrNameLst>
                                          <p:attrName>style.visibility</p:attrName>
                                        </p:attrNameLst>
                                      </p:cBhvr>
                                      <p:to>
                                        <p:strVal val="visible"/>
                                      </p:to>
                                    </p:set>
                                    <p:animEffect transition="in" filter="fade">
                                      <p:cBhvr>
                                        <p:cTn id="36" dur="2000"/>
                                        <p:tgtEl>
                                          <p:spTgt spid="17">
                                            <p:txEl>
                                              <p:pRg st="4" end="4"/>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xEl>
                                              <p:pRg st="5" end="5"/>
                                            </p:txEl>
                                          </p:spTgt>
                                        </p:tgtEl>
                                        <p:attrNameLst>
                                          <p:attrName>style.visibility</p:attrName>
                                        </p:attrNameLst>
                                      </p:cBhvr>
                                      <p:to>
                                        <p:strVal val="visible"/>
                                      </p:to>
                                    </p:set>
                                    <p:animEffect transition="in" filter="fade">
                                      <p:cBhvr>
                                        <p:cTn id="39" dur="20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build="allAtOnce"/>
      <p:bldP spid="17"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3"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 name="3 CuadroTexto"/>
          <p:cNvSpPr txBox="1"/>
          <p:nvPr/>
        </p:nvSpPr>
        <p:spPr>
          <a:xfrm>
            <a:off x="35496" y="908720"/>
            <a:ext cx="9001000" cy="369332"/>
          </a:xfrm>
          <a:prstGeom prst="rect">
            <a:avLst/>
          </a:prstGeom>
          <a:noFill/>
        </p:spPr>
        <p:txBody>
          <a:bodyPr wrap="square" rtlCol="0">
            <a:spAutoFit/>
          </a:bodyPr>
          <a:lstStyle/>
          <a:p>
            <a:r>
              <a:rPr lang="es-AR" b="1" dirty="0" smtClean="0"/>
              <a:t>Gráficos de espesores utilizados</a:t>
            </a:r>
            <a:endParaRPr lang="es-AR" dirty="0" smtClean="0"/>
          </a:p>
        </p:txBody>
      </p:sp>
      <p:sp>
        <p:nvSpPr>
          <p:cNvPr id="16" name="15 CuadroTexto"/>
          <p:cNvSpPr txBox="1"/>
          <p:nvPr/>
        </p:nvSpPr>
        <p:spPr>
          <a:xfrm>
            <a:off x="2339752" y="5877272"/>
            <a:ext cx="1368152" cy="369332"/>
          </a:xfrm>
          <a:prstGeom prst="rect">
            <a:avLst/>
          </a:prstGeom>
          <a:noFill/>
        </p:spPr>
        <p:txBody>
          <a:bodyPr wrap="square" rtlCol="0">
            <a:spAutoFit/>
          </a:bodyPr>
          <a:lstStyle/>
          <a:p>
            <a:r>
              <a:rPr lang="es-AR" dirty="0" smtClean="0"/>
              <a:t>Envolvente</a:t>
            </a:r>
          </a:p>
        </p:txBody>
      </p:sp>
      <p:sp>
        <p:nvSpPr>
          <p:cNvPr id="8" name="7 CuadroTexto"/>
          <p:cNvSpPr txBox="1"/>
          <p:nvPr/>
        </p:nvSpPr>
        <p:spPr>
          <a:xfrm>
            <a:off x="6660232" y="5867980"/>
            <a:ext cx="1008112" cy="369332"/>
          </a:xfrm>
          <a:prstGeom prst="rect">
            <a:avLst/>
          </a:prstGeom>
          <a:noFill/>
        </p:spPr>
        <p:txBody>
          <a:bodyPr wrap="square" rtlCol="0">
            <a:spAutoFit/>
          </a:bodyPr>
          <a:lstStyle/>
          <a:p>
            <a:r>
              <a:rPr lang="es-AR" dirty="0" smtClean="0"/>
              <a:t>Techo</a:t>
            </a:r>
          </a:p>
        </p:txBody>
      </p:sp>
      <p:pic>
        <p:nvPicPr>
          <p:cNvPr id="4098" name="Picture 2"/>
          <p:cNvPicPr>
            <a:picLocks noChangeAspect="1" noChangeArrowheads="1"/>
          </p:cNvPicPr>
          <p:nvPr/>
        </p:nvPicPr>
        <p:blipFill>
          <a:blip r:embed="rId4" cstate="print"/>
          <a:srcRect/>
          <a:stretch>
            <a:fillRect/>
          </a:stretch>
        </p:blipFill>
        <p:spPr bwMode="auto">
          <a:xfrm>
            <a:off x="107504" y="1268760"/>
            <a:ext cx="1250950" cy="4608512"/>
          </a:xfrm>
          <a:prstGeom prst="rect">
            <a:avLst/>
          </a:prstGeom>
          <a:noFill/>
          <a:ln w="9525">
            <a:noFill/>
            <a:miter lim="800000"/>
            <a:headEnd/>
            <a:tailEnd/>
          </a:ln>
        </p:spPr>
      </p:pic>
      <p:pic>
        <p:nvPicPr>
          <p:cNvPr id="4099" name="Picture 3"/>
          <p:cNvPicPr>
            <a:picLocks noChangeAspect="1" noChangeArrowheads="1"/>
          </p:cNvPicPr>
          <p:nvPr/>
        </p:nvPicPr>
        <p:blipFill>
          <a:blip r:embed="rId5" cstate="print"/>
          <a:srcRect l="6879"/>
          <a:stretch>
            <a:fillRect/>
          </a:stretch>
        </p:blipFill>
        <p:spPr bwMode="auto">
          <a:xfrm>
            <a:off x="1331640" y="1340768"/>
            <a:ext cx="3888432" cy="4524721"/>
          </a:xfrm>
          <a:prstGeom prst="rect">
            <a:avLst/>
          </a:prstGeom>
          <a:noFill/>
          <a:ln w="9525">
            <a:noFill/>
            <a:miter lim="800000"/>
            <a:headEnd/>
            <a:tailEnd/>
          </a:ln>
        </p:spPr>
      </p:pic>
      <p:sp>
        <p:nvSpPr>
          <p:cNvPr id="11" name="10 CuadroTexto"/>
          <p:cNvSpPr txBox="1"/>
          <p:nvPr/>
        </p:nvSpPr>
        <p:spPr>
          <a:xfrm>
            <a:off x="5148064" y="1510913"/>
            <a:ext cx="3923927" cy="2062103"/>
          </a:xfrm>
          <a:prstGeom prst="rect">
            <a:avLst/>
          </a:prstGeom>
          <a:noFill/>
        </p:spPr>
        <p:txBody>
          <a:bodyPr wrap="square" rtlCol="0">
            <a:spAutoFit/>
          </a:bodyPr>
          <a:lstStyle/>
          <a:p>
            <a:r>
              <a:rPr lang="es-ES_tradnl" sz="1600" dirty="0" smtClean="0"/>
              <a:t>El techo se simuló de manera simplificada, de todas formas no es objeto del estudio realizar una verificación del techo, y solo es tenido en cuenta para respetar de manera general las restricciones al desplazamiento y las cargas que el mismo impone a la envolvente.</a:t>
            </a:r>
            <a:endParaRPr lang="es-AR" sz="1600" dirty="0" smtClean="0"/>
          </a:p>
        </p:txBody>
      </p:sp>
      <p:pic>
        <p:nvPicPr>
          <p:cNvPr id="4100" name="Picture 4"/>
          <p:cNvPicPr>
            <a:picLocks noChangeAspect="1" noChangeArrowheads="1"/>
          </p:cNvPicPr>
          <p:nvPr/>
        </p:nvPicPr>
        <p:blipFill>
          <a:blip r:embed="rId6" cstate="print"/>
          <a:srcRect/>
          <a:stretch>
            <a:fillRect/>
          </a:stretch>
        </p:blipFill>
        <p:spPr bwMode="auto">
          <a:xfrm>
            <a:off x="5292080" y="3757985"/>
            <a:ext cx="3528392" cy="183410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2000"/>
                                        <p:tgtEl>
                                          <p:spTgt spid="4099"/>
                                        </p:tgtEl>
                                      </p:cBhvr>
                                    </p:animEffect>
                                  </p:childTnLst>
                                </p:cTn>
                              </p:par>
                              <p:par>
                                <p:cTn id="13" presetID="10" presetClass="entr" presetSubtype="0"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fade">
                                      <p:cBhvr>
                                        <p:cTn id="15" dur="2000"/>
                                        <p:tgtEl>
                                          <p:spTgt spid="409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2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100"/>
                                        </p:tgtEl>
                                        <p:attrNameLst>
                                          <p:attrName>style.visibility</p:attrName>
                                        </p:attrNameLst>
                                      </p:cBhvr>
                                      <p:to>
                                        <p:strVal val="visible"/>
                                      </p:to>
                                    </p:set>
                                    <p:animEffect transition="in" filter="fade">
                                      <p:cBhvr>
                                        <p:cTn id="23" dur="2000"/>
                                        <p:tgtEl>
                                          <p:spTgt spid="410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20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16" grpId="0"/>
      <p:bldP spid="8" grpId="0"/>
      <p:bldP spid="11"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956</TotalTime>
  <Words>1434</Words>
  <Application>Microsoft Office PowerPoint</Application>
  <PresentationFormat>Presentación en pantalla (4:3)</PresentationFormat>
  <Paragraphs>138</Paragraphs>
  <Slides>17</Slides>
  <Notes>17</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Ariel Sciuto</dc:creator>
  <cp:lastModifiedBy>Tomas</cp:lastModifiedBy>
  <cp:revision>9</cp:revision>
  <dcterms:created xsi:type="dcterms:W3CDTF">2014-03-31T13:25:00Z</dcterms:created>
  <dcterms:modified xsi:type="dcterms:W3CDTF">2014-05-21T20:20:32Z</dcterms:modified>
</cp:coreProperties>
</file>