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306" r:id="rId4"/>
    <p:sldId id="307" r:id="rId5"/>
    <p:sldId id="280" r:id="rId6"/>
    <p:sldId id="308" r:id="rId7"/>
    <p:sldId id="309" r:id="rId8"/>
    <p:sldId id="310" r:id="rId9"/>
    <p:sldId id="296" r:id="rId10"/>
    <p:sldId id="259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294" r:id="rId32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55" autoAdjust="0"/>
  </p:normalViewPr>
  <p:slideViewPr>
    <p:cSldViewPr>
      <p:cViewPr varScale="1">
        <p:scale>
          <a:sx n="72" d="100"/>
          <a:sy n="72" d="100"/>
        </p:scale>
        <p:origin x="144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316CC1-91AA-498B-8F0E-34091A6D6281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6A53BC-3E37-4D4F-9C7D-8ABA5B7B0E27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45481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6A53BC-3E37-4D4F-9C7D-8ABA5B7B0E27}" type="slidenum">
              <a:rPr lang="es-AR" smtClean="0"/>
              <a:pPr>
                <a:defRPr/>
              </a:pPr>
              <a:t>1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16427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69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2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84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13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47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48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92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51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68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1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tratarse de un parque de más de 350 Equipos Compresores, se planteó una estrategia para la implementación de una metodología que permita determinar de una manera satisfactoria el estado actual y la integridad de los equipos estáticos presentes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2186F4-FCE1-43CE-8D3E-7863A1A1A621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88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03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45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29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26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57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69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22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sz="1200" dirty="0" smtClean="0"/>
              <a:t>Respecto a la parte estructural del tanque se observa que hay sectores con tensiones superiores al 90% de la tensión de fluencia del material. La zona más afectada corresponde a la zona de generatrices comprendidas entre 184° a 224°. </a:t>
            </a: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2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2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tratarse de un parque de más de 350 Equipos Compresores, se planteó una estrategia para la implementación de una metodología que permita determinar de una manera satisfactoria el estado actual y la integridad de los equipos estáticos presentes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2186F4-FCE1-43CE-8D3E-7863A1A1A621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0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>
              <a:solidFill>
                <a:srgbClr val="FF0000"/>
              </a:solidFill>
            </a:endParaRPr>
          </a:p>
        </p:txBody>
      </p:sp>
      <p:sp>
        <p:nvSpPr>
          <p:cNvPr id="450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219EFB-085A-439D-A2D7-38FCE3AA422D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5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tratarse de un parque de más de 350 Equipos Compresores, se planteó una estrategia para la implementación de una metodología que permita determinar de una manera satisfactoria el estado actual y la integridad de los equipos estáticos presentes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2186F4-FCE1-43CE-8D3E-7863A1A1A621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3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6A53BC-3E37-4D4F-9C7D-8ABA5B7B0E27}" type="slidenum">
              <a:rPr lang="es-AR" smtClean="0"/>
              <a:pPr>
                <a:defRPr/>
              </a:pPr>
              <a:t>5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7615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6A53BC-3E37-4D4F-9C7D-8ABA5B7B0E27}" type="slidenum">
              <a:rPr lang="es-AR" smtClean="0"/>
              <a:pPr>
                <a:defRPr/>
              </a:pPr>
              <a:t>6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4395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6A53BC-3E37-4D4F-9C7D-8ABA5B7B0E27}" type="slidenum">
              <a:rPr lang="es-AR" smtClean="0"/>
              <a:pPr>
                <a:defRPr/>
              </a:pPr>
              <a:t>7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8819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AR" dirty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2186F4-FCE1-43CE-8D3E-7863A1A1A621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3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dirty="0" smtClean="0"/>
              <a:t>PARA 1ER PARRAFO: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Dependiendo de la agresividad del fluido y diversas variables se categorizó a las unidades por su riesgo y se determinó su criticidad. El análisis incluyó: (…)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45C0D-FC8B-4E1D-AA0D-2B85C4A28A0C}" type="slidenum">
              <a:rPr lang="es-AR" altLang="es-A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s-AR" altLang="es-A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7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E319-A9A0-41E1-A7F4-C5207CE9D004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C0F6-1208-489F-8602-AA517BA7BE63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0770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3383A-D315-41EC-AFD0-440CC457F4FF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91FB-3A6E-4C8A-883C-60BB6A810E29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7644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2231A-8D61-4038-9421-40DD8152F01C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2F895-52C2-4407-AD8E-31CF9A5BFCDF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1670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C3F1C-5D86-4464-913F-79A38088C15D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5BA19-136D-4916-89A2-B56BC069E825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2659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93158-EBA9-4B92-A736-9E7649628C40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E0E82-1548-47F7-88BD-2F93C2E187A9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2283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D2BBA-EB79-4710-887F-26BE7EBC6E02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A21C6-DEF2-4E7E-989A-713C6F58A685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1852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C8C9-4947-4DB5-AEBD-D202EE68F22A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3CB2A-E104-4554-BC7F-8853BB076A39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3952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ED84-6A26-4142-B301-BBBE8BD95C75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90BB4-C78F-4866-96B8-65B615B02CD2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2014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E32CF-F6F8-4D92-9A92-0617F8D5F0BC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A9A1-4B40-4906-AF0D-38C7E3765586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2733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0E69-9E85-4DC2-A77D-194E88F288F3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285B-6A30-4C23-B791-1061BE2E4DFA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7335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3076D-CB39-4498-91CB-9EE0102DDC93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83CE-CB84-45A8-8D66-A522A7CDD1A6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273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0EE871-720F-4B11-987B-AA4473B788A5}" type="datetimeFigureOut">
              <a:rPr lang="es-AR"/>
              <a:pPr>
                <a:defRPr/>
              </a:pPr>
              <a:t>22/05/2014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1FC1F3-C1D6-4268-9DFC-87DC8464B002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4 Título"/>
          <p:cNvSpPr>
            <a:spLocks noGrp="1"/>
          </p:cNvSpPr>
          <p:nvPr>
            <p:ph type="ctrTitle"/>
          </p:nvPr>
        </p:nvSpPr>
        <p:spPr>
          <a:xfrm>
            <a:off x="685800" y="2030413"/>
            <a:ext cx="7772400" cy="1470025"/>
          </a:xfrm>
        </p:spPr>
        <p:txBody>
          <a:bodyPr/>
          <a:lstStyle/>
          <a:p>
            <a:r>
              <a:rPr lang="es-ES" b="1" dirty="0"/>
              <a:t>METODOLOGÍAS PARA EVALUACIÓN DE INTEGRIDAD DE TANQUES API 650</a:t>
            </a:r>
            <a:endParaRPr lang="es-PE" dirty="0"/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>
          <a:xfrm>
            <a:off x="1371600" y="4243388"/>
            <a:ext cx="6400800" cy="1346200"/>
          </a:xfrm>
        </p:spPr>
        <p:txBody>
          <a:bodyPr/>
          <a:lstStyle/>
          <a:p>
            <a:r>
              <a:rPr lang="pt-BR" sz="28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Autores: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800" b="1" dirty="0" err="1"/>
              <a:t>Kunert</a:t>
            </a:r>
            <a:r>
              <a:rPr lang="es-ES" sz="1800" b="1" dirty="0"/>
              <a:t> Hernán</a:t>
            </a:r>
            <a:r>
              <a:rPr lang="es-ES" sz="1800" b="1" baseline="30000" dirty="0"/>
              <a:t> </a:t>
            </a:r>
            <a:r>
              <a:rPr lang="es-ES" sz="1800" b="1" dirty="0"/>
              <a:t>– </a:t>
            </a:r>
            <a:r>
              <a:rPr lang="es-ES" sz="1800" b="1" dirty="0" err="1"/>
              <a:t>Elosegui</a:t>
            </a:r>
            <a:r>
              <a:rPr lang="es-ES" sz="1800" b="1" dirty="0"/>
              <a:t> Bernardo</a:t>
            </a:r>
            <a:r>
              <a:rPr lang="es-ES" sz="1800" b="1" baseline="30000" dirty="0"/>
              <a:t> </a:t>
            </a:r>
            <a:r>
              <a:rPr lang="es-ES" sz="1800" b="1" dirty="0" smtClean="0"/>
              <a:t>  </a:t>
            </a:r>
          </a:p>
          <a:p>
            <a:r>
              <a:rPr lang="es-ES" sz="1800" b="1" dirty="0" smtClean="0"/>
              <a:t>Rodríguez </a:t>
            </a:r>
            <a:r>
              <a:rPr lang="es-ES" sz="1800" b="1" dirty="0" err="1"/>
              <a:t>Urroz</a:t>
            </a:r>
            <a:r>
              <a:rPr lang="es-ES" sz="1800" b="1" dirty="0"/>
              <a:t> Federico</a:t>
            </a:r>
            <a:r>
              <a:rPr lang="es-ES" sz="1800" b="1" baseline="30000" dirty="0"/>
              <a:t> </a:t>
            </a:r>
            <a:r>
              <a:rPr lang="es-ES" sz="1800" b="1" dirty="0" smtClean="0"/>
              <a:t> </a:t>
            </a:r>
            <a:r>
              <a:rPr lang="es-ES" sz="1800" b="1" dirty="0"/>
              <a:t>– Márquez Aníbal</a:t>
            </a:r>
            <a:r>
              <a:rPr lang="es-ES" sz="1800" b="1" baseline="30000" dirty="0"/>
              <a:t> </a:t>
            </a:r>
            <a:endParaRPr lang="es-PE" sz="1800" dirty="0"/>
          </a:p>
          <a:p>
            <a:pPr>
              <a:defRPr/>
            </a:pPr>
            <a:endParaRPr lang="es-A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16632"/>
            <a:ext cx="1362075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MODELO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457200" y="1666267"/>
            <a:ext cx="8229600" cy="86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análisis incluyó</a:t>
            </a:r>
            <a:r>
              <a:rPr lang="es-E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No linealidad material en los aceros y primer capa de suelo, no linealidad geométrica. </a:t>
            </a:r>
            <a:endParaRPr lang="es-E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12976"/>
            <a:ext cx="4745032" cy="36724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974801"/>
            <a:ext cx="3067050" cy="38385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2446163"/>
            <a:ext cx="4438650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MODELO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107505" y="1628775"/>
            <a:ext cx="5616624" cy="86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s-AR" sz="2400" dirty="0" smtClean="0"/>
              <a:t>Sobre testigos fijos </a:t>
            </a:r>
            <a:r>
              <a:rPr lang="es-AR" sz="2400" dirty="0"/>
              <a:t>se impusieron luego desplazamientos </a:t>
            </a:r>
            <a:r>
              <a:rPr lang="es-AR" sz="2400" dirty="0" smtClean="0"/>
              <a:t>monitoreados que </a:t>
            </a:r>
            <a:r>
              <a:rPr lang="es-AR" sz="2400" dirty="0"/>
              <a:t>le den al tanque su condición deformada real (puntos monitoreados).</a:t>
            </a:r>
            <a:endParaRPr lang="es-PE" sz="2400" dirty="0"/>
          </a:p>
          <a:p>
            <a:r>
              <a:rPr lang="es-AR" sz="2400" dirty="0"/>
              <a:t> </a:t>
            </a:r>
            <a:endParaRPr lang="es-PE" sz="2400" dirty="0"/>
          </a:p>
          <a:p>
            <a:pPr algn="just"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07504" y="4029992"/>
            <a:ext cx="5616624" cy="2783384"/>
            <a:chOff x="1733" y="5488"/>
            <a:chExt cx="8947" cy="3828"/>
          </a:xfrm>
        </p:grpSpPr>
        <p:pic>
          <p:nvPicPr>
            <p:cNvPr id="2057" name="Imagen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" y="5488"/>
              <a:ext cx="6109" cy="3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Imagen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" y="5552"/>
              <a:ext cx="2728" cy="24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4680" y="6982"/>
              <a:ext cx="382" cy="4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465684"/>
            <a:ext cx="3447481" cy="31874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970" y="4365104"/>
            <a:ext cx="209093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79" y="765175"/>
            <a:ext cx="4352925" cy="3609975"/>
          </a:xfrm>
          <a:prstGeom prst="rect">
            <a:avLst/>
          </a:prstGeom>
        </p:spPr>
      </p:pic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MODELO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107505" y="1628775"/>
            <a:ext cx="5616624" cy="86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AR" sz="2400" dirty="0"/>
              <a:t> </a:t>
            </a:r>
            <a:endParaRPr lang="es-PE" sz="2400" dirty="0"/>
          </a:p>
          <a:p>
            <a:pPr algn="just"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9" y="1404025"/>
            <a:ext cx="3195264" cy="23321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0" y="4080951"/>
            <a:ext cx="9163050" cy="1796321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620379"/>
              </p:ext>
            </p:extLst>
          </p:nvPr>
        </p:nvGraphicFramePr>
        <p:xfrm>
          <a:off x="1259632" y="5463874"/>
          <a:ext cx="5795764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878"/>
                <a:gridCol w="676878"/>
                <a:gridCol w="676878"/>
                <a:gridCol w="1226840"/>
                <a:gridCol w="1099926"/>
                <a:gridCol w="1438364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Material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</a:t>
                      </a:r>
                      <a:r>
                        <a:rPr lang="es-ES" sz="1000" baseline="-25000">
                          <a:effectLst/>
                        </a:rPr>
                        <a:t>s</a:t>
                      </a:r>
                      <a:r>
                        <a:rPr lang="es-ES" sz="1000">
                          <a:effectLst/>
                        </a:rPr>
                        <a:t> (kPa)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Poisson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Densidad (kg/m3)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Cohesión (MPa)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Angulo de fricción (º)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Capa 1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25000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0.36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1750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0.085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Capa 2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35000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0.33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1840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0.150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Capa 3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157000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0.32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1930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0.395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13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Capa 4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600000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0.30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2020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1.100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Arena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44750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0.275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1750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1.000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31.25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6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Hormigón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21540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0.2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2400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21</a:t>
                      </a:r>
                      <a:endParaRPr lang="es-PE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1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MODELO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107505" y="1628775"/>
            <a:ext cx="5616624" cy="86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AR" sz="2400" dirty="0"/>
              <a:t> </a:t>
            </a:r>
            <a:endParaRPr lang="es-PE" sz="2400" dirty="0"/>
          </a:p>
          <a:p>
            <a:pPr algn="just"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0" name="Picture 2" descr="P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r="3805"/>
          <a:stretch/>
        </p:blipFill>
        <p:spPr bwMode="auto">
          <a:xfrm>
            <a:off x="5148063" y="4143095"/>
            <a:ext cx="3888433" cy="263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66255" y="1484784"/>
            <a:ext cx="5202238" cy="3164184"/>
            <a:chOff x="1701" y="1892"/>
            <a:chExt cx="8193" cy="4982"/>
          </a:xfrm>
        </p:grpSpPr>
        <p:pic>
          <p:nvPicPr>
            <p:cNvPr id="2054" name="Picture 6" descr="D Imp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5"/>
            <a:stretch/>
          </p:blipFill>
          <p:spPr bwMode="auto">
            <a:xfrm>
              <a:off x="1701" y="1892"/>
              <a:ext cx="8193" cy="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7233" y="1892"/>
              <a:ext cx="828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124°</a:t>
              </a:r>
              <a:endParaRPr kumimoji="0" 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3175" y="6485"/>
              <a:ext cx="828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304°</a:t>
              </a:r>
              <a:endParaRPr kumimoji="0" 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058" name="Picture 10" descr="despl anill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16532" r="21666" b="12388"/>
          <a:stretch/>
        </p:blipFill>
        <p:spPr bwMode="auto">
          <a:xfrm>
            <a:off x="173590" y="4735798"/>
            <a:ext cx="3505710" cy="215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1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84784"/>
            <a:ext cx="4814973" cy="3705377"/>
          </a:xfrm>
          <a:prstGeom prst="rect">
            <a:avLst/>
          </a:prstGeom>
        </p:spPr>
      </p:pic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MODELO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794130"/>
              </p:ext>
            </p:extLst>
          </p:nvPr>
        </p:nvGraphicFramePr>
        <p:xfrm>
          <a:off x="0" y="4399954"/>
          <a:ext cx="6217920" cy="2239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051"/>
                <a:gridCol w="2699552"/>
                <a:gridCol w="296931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Paso</a:t>
                      </a:r>
                      <a:endParaRPr lang="es-PE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Carga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Deformación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Peso propio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(Permanece aplicado para todos los pasos)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3m (PH3m)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4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3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3m (PH3m)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Desplazamientos Línea Base (D3m)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4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9m (PH9m)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2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5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9m (PH9m)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Desplazamientos control 1 (D9m)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6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14m (PH14m)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7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14m (PH14m)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Desplazamientos control 3 (D14m)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8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19m (PH19m)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9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19m (PH19m)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Desplazamientos control 7 (D19m)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13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19m (PH19m)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Desplazamientos anillo con 19m (PT)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10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3m (PH3m)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11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Presión hidrostática nivel 3m (PH3m)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Desplazamientos control 8 (DF3m)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12</a:t>
                      </a:r>
                      <a:endParaRPr lang="es-PE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Presión hidrostática nivel 3m (PH3m)</a:t>
                      </a:r>
                      <a:endParaRPr lang="es-PE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Desplazamientos anillo con 3m (PE)</a:t>
                      </a:r>
                      <a:endParaRPr lang="es-PE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05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836712"/>
            <a:ext cx="4548188" cy="2124075"/>
          </a:xfrm>
          <a:prstGeom prst="rect">
            <a:avLst/>
          </a:prstGeom>
        </p:spPr>
      </p:pic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772816"/>
            <a:ext cx="4397664" cy="22532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13" y="4284462"/>
            <a:ext cx="4276759" cy="20248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684" y="2852936"/>
            <a:ext cx="4431591" cy="213111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99" y="4866654"/>
            <a:ext cx="4367213" cy="20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" y="1480914"/>
            <a:ext cx="9096375" cy="432435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95536" y="5902358"/>
            <a:ext cx="829126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Zonas de tensión equivalente por encima de 300MPa al final de los pasos 3, 5, 7 y 9</a:t>
            </a:r>
            <a:endParaRPr lang="es-P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395536" y="5902358"/>
            <a:ext cx="8291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/>
              <a:t>Zonas de tensión equivalente por encima de 240MPa al final del paso 13</a:t>
            </a:r>
            <a:endParaRPr lang="es-PE" sz="2400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93947" y="1496416"/>
            <a:ext cx="8978615" cy="4448840"/>
            <a:chOff x="1712" y="1898"/>
            <a:chExt cx="9120" cy="4309"/>
          </a:xfrm>
        </p:grpSpPr>
        <p:pic>
          <p:nvPicPr>
            <p:cNvPr id="4101" name="Picture 5" descr="svm mas 240 a344 pasos 13 3l mas jodid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" y="1898"/>
              <a:ext cx="9120" cy="4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5507" y="3175"/>
              <a:ext cx="2380" cy="1385"/>
              <a:chOff x="5507" y="8541"/>
              <a:chExt cx="2380" cy="1397"/>
            </a:xfrm>
          </p:grpSpPr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>
                <a:off x="5507" y="9392"/>
                <a:ext cx="863" cy="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184°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7265" y="8541"/>
                <a:ext cx="622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92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395536" y="5902358"/>
            <a:ext cx="8291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/>
              <a:t>Zonas de tensión equivalente por encima de 145 </a:t>
            </a:r>
            <a:r>
              <a:rPr lang="es-AR" sz="2400" dirty="0" err="1"/>
              <a:t>MPa</a:t>
            </a:r>
            <a:r>
              <a:rPr lang="es-AR" sz="2400" dirty="0"/>
              <a:t> al final del paso 13 para el material A283C</a:t>
            </a:r>
            <a:endParaRPr lang="es-PE" sz="2400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7170" name="Picture 2" descr="Svm 145 a206MPa en mat A283C fin paso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76565"/>
            <a:ext cx="9105616" cy="430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5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395536" y="5902358"/>
            <a:ext cx="8291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 smtClean="0"/>
              <a:t>Patrón </a:t>
            </a:r>
            <a:r>
              <a:rPr lang="es-AR" sz="2400" dirty="0"/>
              <a:t>de desplazamiento al final del paso 3 (visualización magnificada 5X)</a:t>
            </a:r>
            <a:endParaRPr lang="es-PE" sz="2400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80336" y="1542486"/>
            <a:ext cx="8892227" cy="4118761"/>
            <a:chOff x="1712" y="1700"/>
            <a:chExt cx="9120" cy="4233"/>
          </a:xfrm>
        </p:grpSpPr>
        <p:pic>
          <p:nvPicPr>
            <p:cNvPr id="8197" name="Picture 5" descr="R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" y="1700"/>
              <a:ext cx="9120" cy="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8345" y="2115"/>
              <a:ext cx="1833" cy="3731"/>
              <a:chOff x="8531" y="2378"/>
              <a:chExt cx="1833" cy="3731"/>
            </a:xfrm>
          </p:grpSpPr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9382" y="2378"/>
                <a:ext cx="982" cy="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°124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" name="Text Box 3"/>
              <p:cNvSpPr txBox="1">
                <a:spLocks noChangeArrowheads="1"/>
              </p:cNvSpPr>
              <p:nvPr/>
            </p:nvSpPr>
            <p:spPr bwMode="auto">
              <a:xfrm>
                <a:off x="8531" y="5727"/>
                <a:ext cx="797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204°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05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251520" y="1628775"/>
            <a:ext cx="871296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s-ES" sz="2400" dirty="0"/>
              <a:t>En este trabajo  se presenta la utilización de </a:t>
            </a:r>
            <a:r>
              <a:rPr lang="es-ES" sz="2400" dirty="0" smtClean="0"/>
              <a:t>varias </a:t>
            </a:r>
            <a:r>
              <a:rPr lang="es-ES" sz="2400" dirty="0"/>
              <a:t>herramientas de evaluación de la integridad de tanques  </a:t>
            </a:r>
            <a:r>
              <a:rPr lang="es-ES" sz="2400" dirty="0" smtClean="0"/>
              <a:t>tipo  </a:t>
            </a:r>
            <a:r>
              <a:rPr lang="es-ES" sz="2400" dirty="0"/>
              <a:t>API 650 [1] frente a la ocurrencia de diferentes desviaciones potencialmente </a:t>
            </a:r>
            <a:r>
              <a:rPr lang="es-ES" sz="2400" dirty="0" smtClean="0"/>
              <a:t>peligrosas. Se ilustran </a:t>
            </a:r>
            <a:r>
              <a:rPr lang="es-ES" sz="2400" dirty="0"/>
              <a:t>tres casos: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 smtClean="0"/>
              <a:t>Un </a:t>
            </a:r>
            <a:r>
              <a:rPr lang="es-ES" sz="2400" dirty="0"/>
              <a:t>tanque de almacenamiento de gasoil (</a:t>
            </a:r>
            <a:r>
              <a:rPr lang="es-ES" sz="2400" b="1" dirty="0"/>
              <a:t>Tanque Nº1</a:t>
            </a:r>
            <a:r>
              <a:rPr lang="es-ES" sz="2400" dirty="0"/>
              <a:t>) con capacidad de 25.000 m</a:t>
            </a:r>
            <a:r>
              <a:rPr lang="es-ES" sz="2400" baseline="30000" dirty="0"/>
              <a:t>3</a:t>
            </a:r>
            <a:r>
              <a:rPr lang="es-ES" sz="2400" dirty="0"/>
              <a:t> que sufrió una deformación de la envolvente durante su prueba pre-operacional, </a:t>
            </a:r>
            <a:endParaRPr lang="es-ES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 smtClean="0"/>
              <a:t>un </a:t>
            </a:r>
            <a:r>
              <a:rPr lang="es-ES" sz="2400" dirty="0"/>
              <a:t>tanque de crudo de 120.000 m</a:t>
            </a:r>
            <a:r>
              <a:rPr lang="es-ES" sz="2400" baseline="30000" dirty="0"/>
              <a:t>3</a:t>
            </a:r>
            <a:r>
              <a:rPr lang="es-ES" sz="2400" dirty="0"/>
              <a:t> (</a:t>
            </a:r>
            <a:r>
              <a:rPr lang="es-ES" sz="2400" b="1" dirty="0"/>
              <a:t>Tanque Nº2</a:t>
            </a:r>
            <a:r>
              <a:rPr lang="es-ES" sz="2400" dirty="0"/>
              <a:t>) con problemas de sello de su techo flotante debido también a distorsión de su envolvente, </a:t>
            </a:r>
            <a:endParaRPr lang="es-ES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 smtClean="0"/>
              <a:t>un </a:t>
            </a:r>
            <a:r>
              <a:rPr lang="es-ES" sz="2400" dirty="0"/>
              <a:t>tanque que opera desde el año 1967 sobre un terreno inestable (</a:t>
            </a:r>
            <a:r>
              <a:rPr lang="es-ES" sz="2400" b="1" dirty="0"/>
              <a:t>Tanque Nº3</a:t>
            </a:r>
            <a:r>
              <a:rPr lang="es-ES" sz="2400" dirty="0"/>
              <a:t>) con desplazamientos que afectan </a:t>
            </a:r>
            <a:r>
              <a:rPr lang="es-ES" sz="2400" dirty="0" err="1"/>
              <a:t>tensionalmente</a:t>
            </a:r>
            <a:r>
              <a:rPr lang="es-ES" sz="2400" dirty="0"/>
              <a:t> las tuberías asociadas.</a:t>
            </a:r>
            <a:endParaRPr lang="es-PE" sz="2400" dirty="0"/>
          </a:p>
          <a:p>
            <a:endParaRPr lang="es-P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395536" y="5902358"/>
            <a:ext cx="8291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/>
              <a:t>Patrón de desplazamiento al final del paso 9 (visualización magnificada 5X)</a:t>
            </a:r>
            <a:endParaRPr lang="es-PE" sz="2400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14" name="Group 1"/>
          <p:cNvGrpSpPr>
            <a:grpSpLocks/>
          </p:cNvGrpSpPr>
          <p:nvPr/>
        </p:nvGrpSpPr>
        <p:grpSpPr bwMode="auto">
          <a:xfrm>
            <a:off x="50068" y="1525991"/>
            <a:ext cx="8554380" cy="4063249"/>
            <a:chOff x="1712" y="7125"/>
            <a:chExt cx="9120" cy="4233"/>
          </a:xfrm>
        </p:grpSpPr>
        <p:pic>
          <p:nvPicPr>
            <p:cNvPr id="9221" name="Picture 5" descr="R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" y="7125"/>
              <a:ext cx="9120" cy="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8353" y="7568"/>
              <a:ext cx="1833" cy="3731"/>
              <a:chOff x="8531" y="2378"/>
              <a:chExt cx="1833" cy="3731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9382" y="2378"/>
                <a:ext cx="982" cy="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°124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Text Box 3"/>
              <p:cNvSpPr txBox="1">
                <a:spLocks noChangeArrowheads="1"/>
              </p:cNvSpPr>
              <p:nvPr/>
            </p:nvSpPr>
            <p:spPr bwMode="auto">
              <a:xfrm>
                <a:off x="8531" y="5727"/>
                <a:ext cx="797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204°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99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148589" y="5653671"/>
            <a:ext cx="8995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/>
              <a:t>Detalle de desplazamientos en 204° al final del paso 3 (visualización magnificada 3X). </a:t>
            </a:r>
            <a:r>
              <a:rPr lang="es-AR" sz="2400" dirty="0" err="1"/>
              <a:t>Izq</a:t>
            </a:r>
            <a:r>
              <a:rPr lang="es-AR" sz="2400" dirty="0"/>
              <a:t>: representación vectorial, Der: representación por rango de colores.</a:t>
            </a:r>
            <a:endParaRPr lang="es-PE" sz="2400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242" name="Picture 2" descr="R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8" y="1484784"/>
            <a:ext cx="8742876" cy="405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8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1266" name="Picture 2" descr="R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" y="1514439"/>
            <a:ext cx="9002078" cy="418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9078" y="5982379"/>
            <a:ext cx="89634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Detalle de desplazamientos en virolas 5,6 y 7 al final del paso 3. Izq.: vista 3D, Medio: zona 184° a 224°, Der: zona 124°</a:t>
            </a:r>
            <a:endParaRPr kumimoji="0" lang="es-A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438" y="5061897"/>
            <a:ext cx="8963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es-AR" sz="2400" dirty="0"/>
              <a:t>E</a:t>
            </a:r>
            <a:r>
              <a:rPr lang="es-AR" sz="2400" dirty="0" smtClean="0"/>
              <a:t>l </a:t>
            </a:r>
            <a:r>
              <a:rPr lang="es-AR" sz="2400" dirty="0"/>
              <a:t>primer estrato de suelo inmediatamente debajo de la arena soporta un nivel tensional uniforme del orden de 0.077 a 0.101 </a:t>
            </a:r>
            <a:r>
              <a:rPr lang="es-AR" sz="2400" dirty="0" err="1"/>
              <a:t>MPa</a:t>
            </a:r>
            <a:r>
              <a:rPr lang="es-AR" sz="2400" dirty="0"/>
              <a:t> (77 a 101 </a:t>
            </a:r>
            <a:r>
              <a:rPr lang="es-AR" sz="2400" dirty="0" err="1"/>
              <a:t>KPa</a:t>
            </a:r>
            <a:r>
              <a:rPr lang="es-AR" sz="2400" dirty="0"/>
              <a:t>)</a:t>
            </a:r>
            <a:endParaRPr kumimoji="0" lang="es-A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50069" y="1634903"/>
            <a:ext cx="4161892" cy="2713500"/>
            <a:chOff x="1701" y="1896"/>
            <a:chExt cx="7627" cy="4232"/>
          </a:xfrm>
        </p:grpSpPr>
        <p:pic>
          <p:nvPicPr>
            <p:cNvPr id="12293" name="Picture 5" descr="R29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71"/>
            <a:stretch/>
          </p:blipFill>
          <p:spPr bwMode="auto">
            <a:xfrm>
              <a:off x="1701" y="1896"/>
              <a:ext cx="7627" cy="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4"/>
            <p:cNvSpPr>
              <a:spLocks noChangeShapeType="1"/>
            </p:cNvSpPr>
            <p:nvPr/>
          </p:nvSpPr>
          <p:spPr bwMode="auto">
            <a:xfrm flipH="1" flipV="1">
              <a:off x="5433" y="2719"/>
              <a:ext cx="2196" cy="869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4643" y="2510"/>
              <a:ext cx="82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N=0°</a:t>
              </a:r>
              <a:endParaRPr kumimoji="0" 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7666" y="3492"/>
              <a:ext cx="1115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S=180°</a:t>
              </a:r>
              <a:endParaRPr kumimoji="0" lang="es-A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139952" y="1804597"/>
            <a:ext cx="4752340" cy="2687638"/>
            <a:chOff x="1701" y="1892"/>
            <a:chExt cx="7484" cy="4232"/>
          </a:xfrm>
        </p:grpSpPr>
        <p:pic>
          <p:nvPicPr>
            <p:cNvPr id="12301" name="Picture 13" descr="R29b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36"/>
            <a:stretch/>
          </p:blipFill>
          <p:spPr bwMode="auto">
            <a:xfrm>
              <a:off x="1701" y="1892"/>
              <a:ext cx="7484" cy="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utoShape 12"/>
            <p:cNvSpPr>
              <a:spLocks noChangeShapeType="1"/>
            </p:cNvSpPr>
            <p:nvPr/>
          </p:nvSpPr>
          <p:spPr bwMode="auto">
            <a:xfrm flipV="1">
              <a:off x="5074" y="2725"/>
              <a:ext cx="2744" cy="208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3902" y="2789"/>
              <a:ext cx="1092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S=180°</a:t>
              </a:r>
              <a:endParaRPr kumimoji="0" 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7858" y="2509"/>
              <a:ext cx="793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N=0°</a:t>
              </a:r>
              <a:endParaRPr kumimoji="0" 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4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109078" y="5657671"/>
            <a:ext cx="8711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También se observa que los materiales más competentes (capas 3 y 4) adquieren un estado tensional mayor llegando a valores de  0.126 </a:t>
            </a:r>
            <a:r>
              <a:rPr lang="es-AR" sz="2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MPa</a:t>
            </a:r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(126 </a:t>
            </a:r>
            <a:r>
              <a:rPr lang="es-AR" sz="2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Kpa</a:t>
            </a:r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s-PE" sz="24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9" y="2013173"/>
            <a:ext cx="6048375" cy="3648075"/>
          </a:xfrm>
          <a:prstGeom prst="rect">
            <a:avLst/>
          </a:prstGeom>
        </p:spPr>
      </p:pic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917" y="796925"/>
            <a:ext cx="5221386" cy="14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69608" y="3811689"/>
            <a:ext cx="87113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AR" sz="2400" dirty="0" smtClean="0"/>
          </a:p>
          <a:p>
            <a:pPr algn="just"/>
            <a:r>
              <a:rPr lang="es-AR" sz="2400" dirty="0" smtClean="0"/>
              <a:t>Se observa leve tendencia a presentar diferencia en desplazamiento debajo del suelo del tanque, sin embargo esta diferencia se desvanece a medida que se aproxima al anillo de hormigón. Los valores de desplazamientos en la superficie de la capa 1 de suelo varían de 50mm a 30mm.</a:t>
            </a:r>
            <a:r>
              <a:rPr lang="es-AR" sz="2400" b="1" dirty="0" smtClean="0"/>
              <a:t> </a:t>
            </a:r>
            <a:r>
              <a:rPr lang="es-AR" sz="2400" dirty="0" smtClean="0"/>
              <a:t>Esta tendencia puede estar vinculada a la variación de espesores de las capas debajo del tanque (y sus resistencias asociadas)</a:t>
            </a:r>
            <a:endParaRPr lang="es-PE" sz="2400" dirty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6738" y="1502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287978" y="1363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3635896" y="741362"/>
            <a:ext cx="5415270" cy="3335710"/>
            <a:chOff x="1701" y="2971"/>
            <a:chExt cx="7394" cy="4233"/>
          </a:xfrm>
        </p:grpSpPr>
        <p:pic>
          <p:nvPicPr>
            <p:cNvPr id="3078" name="Picture 6" descr="R3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30"/>
            <a:stretch/>
          </p:blipFill>
          <p:spPr bwMode="auto">
            <a:xfrm>
              <a:off x="1701" y="2971"/>
              <a:ext cx="7394" cy="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482" y="3399"/>
              <a:ext cx="4138" cy="1364"/>
              <a:chOff x="4883" y="10625"/>
              <a:chExt cx="4138" cy="1364"/>
            </a:xfrm>
          </p:grpSpPr>
          <p:sp>
            <p:nvSpPr>
              <p:cNvPr id="13" name="AutoShape 5"/>
              <p:cNvSpPr>
                <a:spLocks noChangeShapeType="1"/>
              </p:cNvSpPr>
              <p:nvPr/>
            </p:nvSpPr>
            <p:spPr bwMode="auto">
              <a:xfrm flipH="1" flipV="1">
                <a:off x="5673" y="10834"/>
                <a:ext cx="2196" cy="86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4883" y="10625"/>
                <a:ext cx="82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N=0°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3"/>
              <p:cNvSpPr txBox="1">
                <a:spLocks noChangeArrowheads="1"/>
              </p:cNvSpPr>
              <p:nvPr/>
            </p:nvSpPr>
            <p:spPr bwMode="auto">
              <a:xfrm>
                <a:off x="7906" y="11607"/>
                <a:ext cx="1115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S=180°</a:t>
                </a:r>
                <a:endParaRPr kumimoji="0" lang="es-A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6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71438" y="4802376"/>
            <a:ext cx="87113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/>
              <a:t>Los círculos blancos  en la figura muestran desplazamientos bajo el anillo del orden de 15-25mm en forma constante. Puede notarse que inmediatamente debajo del anillo de hormigón, los valores de asentamiento rondan los 8 a 16 </a:t>
            </a:r>
            <a:r>
              <a:rPr lang="es-AR" sz="2400" dirty="0" err="1"/>
              <a:t>mm.</a:t>
            </a:r>
            <a:endParaRPr lang="es-PE" sz="2400" dirty="0"/>
          </a:p>
          <a:p>
            <a:pPr algn="just"/>
            <a:endParaRPr lang="es-AR" sz="2400" dirty="0" smtClean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6738" y="1502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287978" y="1363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1763688" y="1389434"/>
            <a:ext cx="7272659" cy="3335710"/>
            <a:chOff x="1701" y="8182"/>
            <a:chExt cx="7244" cy="4232"/>
          </a:xfrm>
        </p:grpSpPr>
        <p:grpSp>
          <p:nvGrpSpPr>
            <p:cNvPr id="19" name="Group 15"/>
            <p:cNvGrpSpPr>
              <a:grpSpLocks/>
            </p:cNvGrpSpPr>
            <p:nvPr/>
          </p:nvGrpSpPr>
          <p:grpSpPr bwMode="auto">
            <a:xfrm>
              <a:off x="1701" y="8182"/>
              <a:ext cx="7244" cy="4232"/>
              <a:chOff x="1712" y="7634"/>
              <a:chExt cx="7244" cy="4232"/>
            </a:xfrm>
          </p:grpSpPr>
          <p:pic>
            <p:nvPicPr>
              <p:cNvPr id="3090" name="Picture 18" descr="R3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565"/>
              <a:stretch/>
            </p:blipFill>
            <p:spPr bwMode="auto">
              <a:xfrm>
                <a:off x="1712" y="7634"/>
                <a:ext cx="7244" cy="4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Oval 17"/>
              <p:cNvSpPr>
                <a:spLocks noChangeArrowheads="1"/>
              </p:cNvSpPr>
              <p:nvPr/>
            </p:nvSpPr>
            <p:spPr bwMode="auto">
              <a:xfrm>
                <a:off x="3061" y="8632"/>
                <a:ext cx="360" cy="344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9" name="Oval 16"/>
              <p:cNvSpPr>
                <a:spLocks noChangeArrowheads="1"/>
              </p:cNvSpPr>
              <p:nvPr/>
            </p:nvSpPr>
            <p:spPr bwMode="auto">
              <a:xfrm>
                <a:off x="7253" y="9976"/>
                <a:ext cx="360" cy="344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2" name="Group 11"/>
            <p:cNvGrpSpPr>
              <a:grpSpLocks/>
            </p:cNvGrpSpPr>
            <p:nvPr/>
          </p:nvGrpSpPr>
          <p:grpSpPr bwMode="auto">
            <a:xfrm>
              <a:off x="4403" y="8759"/>
              <a:ext cx="4138" cy="1364"/>
              <a:chOff x="4883" y="10625"/>
              <a:chExt cx="4138" cy="1364"/>
            </a:xfrm>
          </p:grpSpPr>
          <p:sp>
            <p:nvSpPr>
              <p:cNvPr id="25" name="AutoShape 14"/>
              <p:cNvSpPr>
                <a:spLocks noChangeShapeType="1"/>
              </p:cNvSpPr>
              <p:nvPr/>
            </p:nvSpPr>
            <p:spPr bwMode="auto">
              <a:xfrm flipH="1" flipV="1">
                <a:off x="5673" y="10834"/>
                <a:ext cx="2196" cy="86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4883" y="10625"/>
                <a:ext cx="82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N=0°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" name="Text Box 12"/>
              <p:cNvSpPr txBox="1">
                <a:spLocks noChangeArrowheads="1"/>
              </p:cNvSpPr>
              <p:nvPr/>
            </p:nvSpPr>
            <p:spPr bwMode="auto">
              <a:xfrm>
                <a:off x="7906" y="11607"/>
                <a:ext cx="1115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S=180°</a:t>
                </a:r>
                <a:endParaRPr kumimoji="0" 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92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71438" y="4802376"/>
            <a:ext cx="87113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/>
              <a:t>Los círculos blancos  en la figura muestran desplazamientos bajo el anillo del orden de 15-25mm en forma constante. Puede notarse que inmediatamente debajo del anillo de hormigón, los valores de asentamiento rondan los 8 a 16 </a:t>
            </a:r>
            <a:r>
              <a:rPr lang="es-AR" sz="2400" dirty="0" err="1"/>
              <a:t>mm.</a:t>
            </a:r>
            <a:endParaRPr lang="es-PE" sz="2400" dirty="0"/>
          </a:p>
          <a:p>
            <a:pPr algn="just"/>
            <a:endParaRPr lang="es-AR" sz="2400" dirty="0" smtClean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6738" y="1502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287978" y="1363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4098" name="Picture 2" descr="R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1679"/>
            <a:ext cx="57912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1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517848" y="775761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250301" y="1947604"/>
            <a:ext cx="87113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/>
              <a:t>Los valores tensionales de la envolvente del tanque son, en sectores puntuales localmente altos, por lo que resulta recomendable el monitoreo de deformaciones</a:t>
            </a:r>
            <a:r>
              <a:rPr lang="es-AR" sz="2400" dirty="0" smtClean="0"/>
              <a:t>.</a:t>
            </a:r>
          </a:p>
          <a:p>
            <a:pPr algn="just"/>
            <a:r>
              <a:rPr lang="es-AR" sz="2400" dirty="0"/>
              <a:t>La alternativa </a:t>
            </a:r>
            <a:r>
              <a:rPr lang="es-AR" sz="2400" dirty="0" smtClean="0"/>
              <a:t>natural seria sensores </a:t>
            </a:r>
            <a:r>
              <a:rPr lang="es-AR" sz="2400" dirty="0"/>
              <a:t>de deformación del tipo </a:t>
            </a:r>
            <a:r>
              <a:rPr lang="es-AR" sz="2400" dirty="0" err="1"/>
              <a:t>Vibrating</a:t>
            </a:r>
            <a:r>
              <a:rPr lang="es-AR" sz="2400" dirty="0"/>
              <a:t> </a:t>
            </a:r>
            <a:r>
              <a:rPr lang="es-AR" sz="2400" dirty="0" err="1"/>
              <a:t>Wire</a:t>
            </a:r>
            <a:r>
              <a:rPr lang="es-AR" sz="2400" dirty="0"/>
              <a:t> </a:t>
            </a:r>
            <a:r>
              <a:rPr lang="es-AR" sz="2400" dirty="0" err="1"/>
              <a:t>Strain</a:t>
            </a:r>
            <a:r>
              <a:rPr lang="es-AR" sz="2400" dirty="0"/>
              <a:t> Gauges (VWSG), sin embargo estos dispositivos no son aptos para su instalación en áreas clasificadas como Clase I, División 1 </a:t>
            </a:r>
            <a:r>
              <a:rPr lang="es-AR" sz="2400" dirty="0" err="1"/>
              <a:t>ó</a:t>
            </a:r>
            <a:r>
              <a:rPr lang="es-AR" sz="2400" dirty="0"/>
              <a:t> División 2.</a:t>
            </a:r>
            <a:endParaRPr lang="es-PE" sz="2400" dirty="0"/>
          </a:p>
          <a:p>
            <a:pPr algn="just"/>
            <a:r>
              <a:rPr lang="es-AR" sz="2400" dirty="0" smtClean="0"/>
              <a:t>Una alternativa </a:t>
            </a:r>
            <a:r>
              <a:rPr lang="es-AR" sz="2400" dirty="0"/>
              <a:t>sería la instalación de sensores de deformación ópticos del tipo FBG (</a:t>
            </a:r>
            <a:r>
              <a:rPr lang="es-AR" sz="2400" dirty="0" err="1"/>
              <a:t>Fibre</a:t>
            </a:r>
            <a:r>
              <a:rPr lang="es-AR" sz="2400" dirty="0"/>
              <a:t> </a:t>
            </a:r>
            <a:r>
              <a:rPr lang="es-AR" sz="2400" dirty="0" err="1"/>
              <a:t>Bragg</a:t>
            </a:r>
            <a:r>
              <a:rPr lang="es-AR" sz="2400" dirty="0"/>
              <a:t> </a:t>
            </a:r>
            <a:r>
              <a:rPr lang="es-AR" sz="2400" dirty="0" err="1"/>
              <a:t>Grating</a:t>
            </a:r>
            <a:r>
              <a:rPr lang="es-AR" sz="2400" dirty="0" smtClean="0"/>
              <a:t>)</a:t>
            </a:r>
          </a:p>
          <a:p>
            <a:pPr algn="just"/>
            <a:r>
              <a:rPr lang="es-AR" sz="2400" dirty="0" smtClean="0"/>
              <a:t>Sensores </a:t>
            </a:r>
            <a:r>
              <a:rPr lang="es-AR" sz="2400" dirty="0"/>
              <a:t>en forma de cuadricula  sobre la envolvente del </a:t>
            </a:r>
            <a:r>
              <a:rPr lang="es-AR" sz="2400" dirty="0" smtClean="0"/>
              <a:t>tanque en </a:t>
            </a:r>
            <a:r>
              <a:rPr lang="es-AR" sz="2400" dirty="0"/>
              <a:t>las dos direcciones (vertical y horizontal –circunferencial-)</a:t>
            </a:r>
          </a:p>
          <a:p>
            <a:pPr algn="just"/>
            <a:endParaRPr lang="es-PE" sz="2400" dirty="0"/>
          </a:p>
          <a:p>
            <a:pPr algn="just"/>
            <a:endParaRPr lang="es-AR" sz="2400" dirty="0" smtClean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6738" y="1502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287978" y="1363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5122" name="Picture 2" descr="in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76" y="845603"/>
            <a:ext cx="38100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1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539552" y="81907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CONCLUSIONES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197199" y="1376660"/>
            <a:ext cx="87113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PE" sz="2400" dirty="0" smtClean="0"/>
          </a:p>
          <a:p>
            <a:pPr lvl="0" algn="just"/>
            <a:endParaRPr lang="es-PE" sz="2400" dirty="0"/>
          </a:p>
          <a:p>
            <a:pPr lvl="0" algn="just"/>
            <a:r>
              <a:rPr lang="es-PE" sz="2400" dirty="0" smtClean="0"/>
              <a:t>Los </a:t>
            </a:r>
            <a:r>
              <a:rPr lang="es-PE" sz="2400" dirty="0"/>
              <a:t>esfuerzos producidos por el peso del crudo y la estructura son muy inferiores a la capacidad del suelo existente en la zona, por tanto para las condiciones evaluadas el fenómeno de asentamiento no puede darse.</a:t>
            </a:r>
          </a:p>
          <a:p>
            <a:pPr algn="just"/>
            <a:endParaRPr lang="es-PE" sz="2400" dirty="0" smtClean="0"/>
          </a:p>
          <a:p>
            <a:pPr lvl="0" algn="just"/>
            <a:r>
              <a:rPr lang="es-AR" sz="2400" dirty="0" smtClean="0"/>
              <a:t>Hay </a:t>
            </a:r>
            <a:r>
              <a:rPr lang="es-AR" sz="2400" dirty="0"/>
              <a:t>sectores con tensiones superiores al 90% de la tensión de fluencia del </a:t>
            </a:r>
            <a:r>
              <a:rPr lang="es-AR" sz="2400" dirty="0" smtClean="0"/>
              <a:t>material por lo  </a:t>
            </a:r>
            <a:r>
              <a:rPr lang="es-AR" sz="2400" dirty="0"/>
              <a:t>que una eventual falla del tanque debido a las deformaciones no está descartada.</a:t>
            </a:r>
            <a:endParaRPr lang="es-PE" sz="2400" dirty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6738" y="1502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287978" y="1363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6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251520" y="1628775"/>
            <a:ext cx="871296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s-ES" sz="2400" dirty="0"/>
              <a:t>En e</a:t>
            </a:r>
            <a:r>
              <a:rPr lang="es-AR" sz="2400" dirty="0"/>
              <a:t>l Tanque </a:t>
            </a:r>
            <a:r>
              <a:rPr lang="es-AR" sz="2400" dirty="0" smtClean="0"/>
              <a:t>Nº2 (construido en 2002) </a:t>
            </a:r>
            <a:r>
              <a:rPr lang="es-AR" sz="2400" dirty="0"/>
              <a:t>se detectaron problemas geométricos que dificultan la funcionalidad y la seguridad del mismo, sus dimensiones principales son 92300mm de diámetro interior y 21400mm de altura total. El tanque consta de 8 anillos </a:t>
            </a:r>
            <a:r>
              <a:rPr lang="es-AR" sz="2400" dirty="0" smtClean="0"/>
              <a:t>de </a:t>
            </a:r>
            <a:r>
              <a:rPr lang="es-AR" sz="2400" dirty="0"/>
              <a:t>2674mm de altura y techo flotante del tipo “</a:t>
            </a:r>
            <a:r>
              <a:rPr lang="es-AR" sz="2400" dirty="0" err="1"/>
              <a:t>pontoon</a:t>
            </a:r>
            <a:r>
              <a:rPr lang="es-AR" sz="2400" dirty="0"/>
              <a:t> &amp; single </a:t>
            </a:r>
            <a:r>
              <a:rPr lang="es-AR" sz="2400" dirty="0" err="1"/>
              <a:t>deck</a:t>
            </a:r>
            <a:r>
              <a:rPr lang="es-AR" sz="2400" dirty="0"/>
              <a:t>” que le confiere una capacidad nominal de 120000 m</a:t>
            </a:r>
            <a:r>
              <a:rPr lang="es-AR" sz="2400" baseline="30000" dirty="0"/>
              <a:t>3</a:t>
            </a:r>
            <a:r>
              <a:rPr lang="es-AR" sz="2400" dirty="0"/>
              <a:t>.</a:t>
            </a:r>
            <a:endParaRPr lang="es-PE" sz="2400" dirty="0"/>
          </a:p>
          <a:p>
            <a:endParaRPr lang="es-PE" sz="2400" dirty="0"/>
          </a:p>
        </p:txBody>
      </p:sp>
      <p:pic>
        <p:nvPicPr>
          <p:cNvPr id="1026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56994"/>
            <a:ext cx="4392488" cy="27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79018"/>
            <a:ext cx="3816424" cy="26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539552" y="81907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CONCLUSIONES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252536" y="1514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0069" y="1424407"/>
            <a:ext cx="12073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9078" y="1544653"/>
            <a:ext cx="1354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69" y="1525991"/>
            <a:ext cx="13506916" cy="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083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6975" y="171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196973" y="1377469"/>
            <a:ext cx="87113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AR" sz="2400" dirty="0" smtClean="0"/>
          </a:p>
          <a:p>
            <a:pPr lvl="0" algn="just"/>
            <a:endParaRPr lang="es-AR" sz="2400" dirty="0"/>
          </a:p>
          <a:p>
            <a:pPr lvl="0" algn="just"/>
            <a:r>
              <a:rPr lang="es-AR" sz="2400" dirty="0" smtClean="0"/>
              <a:t>Si </a:t>
            </a:r>
            <a:r>
              <a:rPr lang="es-AR" sz="2400" dirty="0"/>
              <a:t>se deja al tanque operativo se </a:t>
            </a:r>
            <a:r>
              <a:rPr lang="es-AR" sz="2400" dirty="0" smtClean="0"/>
              <a:t>sugiere </a:t>
            </a:r>
            <a:r>
              <a:rPr lang="es-AR" sz="2400" dirty="0"/>
              <a:t>monitoreo en línea del comportamiento para conocer con cierta certeza cuando es el momento crítico de detener la operación. </a:t>
            </a:r>
            <a:endParaRPr lang="es-AR" sz="2400" dirty="0" smtClean="0"/>
          </a:p>
          <a:p>
            <a:pPr lvl="0" algn="just"/>
            <a:endParaRPr lang="es-AR" sz="2400" dirty="0"/>
          </a:p>
          <a:p>
            <a:pPr algn="just"/>
            <a:r>
              <a:rPr lang="es-PE" sz="2400" dirty="0"/>
              <a:t>El tipo de sensor de deformación que a priori parece mas adecuado para este </a:t>
            </a:r>
            <a:r>
              <a:rPr lang="es-PE" sz="2400" dirty="0" smtClean="0"/>
              <a:t>caso seria </a:t>
            </a:r>
            <a:r>
              <a:rPr lang="es-PE" sz="2400" dirty="0"/>
              <a:t>el de fibra óptica del tipo de </a:t>
            </a:r>
            <a:r>
              <a:rPr lang="es-PE" sz="2400" dirty="0" err="1"/>
              <a:t>Bragg</a:t>
            </a:r>
            <a:r>
              <a:rPr lang="es-PE" sz="2400" dirty="0"/>
              <a:t>.</a:t>
            </a:r>
          </a:p>
          <a:p>
            <a:pPr algn="just"/>
            <a:endParaRPr lang="es-PE" sz="2400" dirty="0"/>
          </a:p>
          <a:p>
            <a:pPr algn="just"/>
            <a:r>
              <a:rPr lang="es-PE" sz="2400" dirty="0" smtClean="0"/>
              <a:t>Una prueba de carga con escaneado laser </a:t>
            </a:r>
            <a:r>
              <a:rPr lang="es-PE" sz="2400" dirty="0"/>
              <a:t>tridimensional permitiría lograr muchísima mejor definición del </a:t>
            </a:r>
            <a:r>
              <a:rPr lang="es-PE" sz="2400" dirty="0" smtClean="0"/>
              <a:t>modelo y optimizar los valores de alarma.</a:t>
            </a:r>
            <a:endParaRPr lang="es-PE" sz="2400" dirty="0"/>
          </a:p>
          <a:p>
            <a:pPr lvl="0" algn="just"/>
            <a:endParaRPr lang="es-AR" sz="2400" dirty="0" smtClean="0"/>
          </a:p>
          <a:p>
            <a:pPr lvl="0" algn="just"/>
            <a:endParaRPr lang="es-AR" sz="2400" dirty="0"/>
          </a:p>
          <a:p>
            <a:pPr lvl="0" algn="just"/>
            <a:endParaRPr lang="es-PE" sz="2400" dirty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5538035" y="858345"/>
            <a:ext cx="273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6738" y="1502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287978" y="1363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60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323528" y="68086"/>
            <a:ext cx="82296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44624"/>
            <a:ext cx="1362075" cy="5760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769906" y="5233109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PE" dirty="0" smtClean="0"/>
              <a:t>kunert@giemdp.com.ar</a:t>
            </a:r>
            <a:endParaRPr lang="es-P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251520" y="1628775"/>
            <a:ext cx="871296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s-AR" sz="2400" dirty="0" smtClean="0"/>
              <a:t>Tanque Nº2: Antecedentes</a:t>
            </a:r>
          </a:p>
          <a:p>
            <a:pPr algn="just"/>
            <a:r>
              <a:rPr lang="es-AR" sz="2400" dirty="0" smtClean="0"/>
              <a:t>Problemas de verticalidad y redondez (2002)</a:t>
            </a:r>
          </a:p>
          <a:p>
            <a:pPr algn="just"/>
            <a:r>
              <a:rPr lang="es-AR" sz="2400" dirty="0" smtClean="0"/>
              <a:t>Problemas de sello entre el techo y la envolvente (2004 y 2008)</a:t>
            </a:r>
            <a:endParaRPr lang="es-PE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5" r="18394"/>
          <a:stretch/>
        </p:blipFill>
        <p:spPr>
          <a:xfrm>
            <a:off x="827584" y="3107531"/>
            <a:ext cx="2469912" cy="37504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" b="18271"/>
          <a:stretch/>
        </p:blipFill>
        <p:spPr>
          <a:xfrm rot="16200000">
            <a:off x="4842284" y="3773352"/>
            <a:ext cx="3604456" cy="22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0" y="1580922"/>
            <a:ext cx="9181081" cy="220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Desde </a:t>
            </a:r>
            <a:r>
              <a:rPr lang="es-ES_tradnl" sz="2400" dirty="0"/>
              <a:t>el punto de vista </a:t>
            </a:r>
            <a:r>
              <a:rPr lang="es-ES_tradnl" sz="2400" dirty="0" smtClean="0"/>
              <a:t>geotécnico: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Erigido en la cima de una colina que ha sido acondicionada. No se cuenta con los registros de movimientos de suelo para </a:t>
            </a:r>
            <a:r>
              <a:rPr lang="es-ES_tradnl" sz="2400" dirty="0" err="1" smtClean="0"/>
              <a:t>discenir</a:t>
            </a:r>
            <a:r>
              <a:rPr lang="es-ES_tradnl" sz="2400" dirty="0" smtClean="0"/>
              <a:t> que parte es relleno.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 Hay indicios de asentamientos en zona perimetral</a:t>
            </a: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9040"/>
            <a:ext cx="5226060" cy="30915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557" y="3789040"/>
            <a:ext cx="4350048" cy="3091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-36512" y="1557338"/>
            <a:ext cx="9181081" cy="172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Desde </a:t>
            </a:r>
            <a:r>
              <a:rPr lang="es-ES_tradnl" sz="2400" dirty="0"/>
              <a:t>el punto de vista </a:t>
            </a:r>
            <a:r>
              <a:rPr lang="es-ES_tradnl" sz="2400" dirty="0" smtClean="0"/>
              <a:t>geotécnico: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Desde 2009 se </a:t>
            </a:r>
            <a:r>
              <a:rPr lang="es-ES_tradnl" sz="2400" dirty="0"/>
              <a:t>ha instrumentado con </a:t>
            </a:r>
            <a:r>
              <a:rPr lang="es-ES_tradnl" sz="2400" dirty="0" err="1"/>
              <a:t>inclinómetros</a:t>
            </a:r>
            <a:r>
              <a:rPr lang="es-ES_tradnl" sz="2400" dirty="0"/>
              <a:t> y </a:t>
            </a:r>
            <a:r>
              <a:rPr lang="es-ES_tradnl" sz="2400" dirty="0" err="1"/>
              <a:t>asentómetros</a:t>
            </a:r>
            <a:r>
              <a:rPr lang="es-ES_tradnl" sz="2400" dirty="0"/>
              <a:t> en inmediaciones de su perímetro, con objeto de monitorear la evolución del suelo aledaño</a:t>
            </a:r>
            <a:r>
              <a:rPr lang="es-ES_tradnl" sz="2400" dirty="0" smtClean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5" y="3284984"/>
            <a:ext cx="5200402" cy="3573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6353" y="33153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defRPr/>
            </a:pPr>
            <a:endParaRPr lang="es-A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377" y="3398456"/>
            <a:ext cx="4043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s-AR" sz="2400" dirty="0"/>
              <a:t>Se ha realizado </a:t>
            </a:r>
            <a:r>
              <a:rPr lang="es-AR" sz="2400" dirty="0" smtClean="0"/>
              <a:t>estudios completos de suelo incluyendo sísmica </a:t>
            </a:r>
            <a:r>
              <a:rPr lang="es-AR" sz="2400" dirty="0"/>
              <a:t>de refracción </a:t>
            </a:r>
            <a:r>
              <a:rPr lang="es-AR" sz="2400" dirty="0" smtClean="0"/>
              <a:t>con objeto obtener una apropiada distribución de capas de suelo bajo el tanque.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4019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-36512" y="1557338"/>
            <a:ext cx="9181081" cy="129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Desde </a:t>
            </a:r>
            <a:r>
              <a:rPr lang="es-ES_tradnl" sz="2400" dirty="0"/>
              <a:t>el punto de vista </a:t>
            </a:r>
            <a:r>
              <a:rPr lang="es-ES_tradnl" sz="2400" dirty="0" smtClean="0"/>
              <a:t>mecánico: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es-ES_tradnl" sz="2400" dirty="0" smtClean="0"/>
              <a:t>Se </a:t>
            </a:r>
            <a:r>
              <a:rPr lang="es-ES_tradnl" sz="2400" dirty="0"/>
              <a:t>han realizado controles de redondez, verticalidad y asentamiento del tanque.</a:t>
            </a:r>
            <a:endParaRPr lang="es-ES_tradnl" sz="2400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76353" y="33153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defRPr/>
            </a:pPr>
            <a:endParaRPr lang="es-A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3645100"/>
            <a:ext cx="4937232" cy="30934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95" y="3573016"/>
            <a:ext cx="3996208" cy="31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566239" y="2670725"/>
            <a:ext cx="8506324" cy="337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Cuantificar el estado tensional del Tanque.</a:t>
            </a:r>
            <a:endParaRPr lang="es-E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Relacionar el comportamiento de la envolvente con el del suelo subyacente.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es-ES" sz="2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1520" y="1562729"/>
            <a:ext cx="85371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s-E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 de carga: Monitorear verticalidad, redondez y asentamiento sobre puntos testigos fijos para luego hacer simulación computacional y </a:t>
            </a:r>
            <a:endParaRPr lang="es-E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2" y="3789040"/>
            <a:ext cx="795344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3500933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AR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MODELO COMPUTACIONAL</a:t>
            </a:r>
            <a:endParaRPr lang="es-A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s-AR" sz="3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47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2150</Words>
  <Application>Microsoft Office PowerPoint</Application>
  <PresentationFormat>Presentación en pantalla (4:3)</PresentationFormat>
  <Paragraphs>243</Paragraphs>
  <Slides>31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Tema de Office</vt:lpstr>
      <vt:lpstr>METODOLOGÍAS PARA EVALUACIÓN DE INTEGRIDAD DE TANQUES API 650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IAPG 2014</dc:title>
  <dc:creator>Scudeller Federico</dc:creator>
  <cp:lastModifiedBy>User</cp:lastModifiedBy>
  <cp:revision>117</cp:revision>
  <dcterms:created xsi:type="dcterms:W3CDTF">2014-03-31T13:25:00Z</dcterms:created>
  <dcterms:modified xsi:type="dcterms:W3CDTF">2014-05-22T13:06:00Z</dcterms:modified>
</cp:coreProperties>
</file>