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8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59" r:id="rId22"/>
    <p:sldId id="260" r:id="rId23"/>
    <p:sldId id="283" r:id="rId24"/>
    <p:sldId id="284" r:id="rId25"/>
    <p:sldId id="285" r:id="rId26"/>
    <p:sldId id="286" r:id="rId27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BFBFB"/>
    <a:srgbClr val="FF66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5C55043-D547-4809-878B-15417C4E0B97}" type="datetimeFigureOut">
              <a:rPr lang="es-ES"/>
              <a:pPr>
                <a:defRPr/>
              </a:pPr>
              <a:t>22/05/2014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335023-5E17-44C2-A9A5-4BAF8CA746F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7837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1D51F8-3EFF-4514-B9FC-A4C49676F636}" type="slidenum">
              <a:rPr lang="es-ES" altLang="es-E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s-ES" alt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2B2E2E-1466-42A3-85AA-2BECEC22ADCE}" type="slidenum">
              <a:rPr lang="es-ES" altLang="es-E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s-ES" alt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7B3C9-07D6-4AFD-ACA8-81BFEF1EDEC6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8307A-A6B4-478A-90CC-E9043D39063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949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7086-0A32-47CB-A85D-2A34B1E699DB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1E26-4095-4560-AD8F-EE0DD0FD742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190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5BC0E-5405-4CB9-8A22-965B2D04E4FC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0E95F-6629-4EE2-8233-0EA1480CFA82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443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DB71C-DB8C-43FA-8093-B13B6C1EB040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72A0C-FDC4-4FC3-A888-8C2E87B29A5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666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FC7D5-FC05-4E20-884A-E2FD4E5636FF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C784E-2829-4BD5-8CBB-1FD124CA5CA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347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BA3F9-4DF3-4810-98E0-D043444BF4F4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80175-290F-4D45-A064-39D04E2ABAB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7174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2B75-B120-4E52-9B5A-12B2F90B9806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8BDBD-9CE3-4B9B-875A-1AED7972B42A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6895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F5F9A-22E5-43EF-82D4-0E963D2F9208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EF095-0930-4C45-8658-C56757639B0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3917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FF60C-9F64-4FAC-A30D-4069BF994C56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57432-97F3-4ED0-9F1B-A431F4FB1F43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871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86444-D844-4311-929B-1A0554067A15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1386D-3450-40C2-8D39-6502874C23B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578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A0223-6089-406A-84EA-4C1B47ECD39E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C5C68-58D8-45A9-A6D1-1F87A0721B2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090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70000">
              <a:schemeClr val="tx1"/>
            </a:gs>
            <a:gs pos="30000">
              <a:schemeClr val="tx1"/>
            </a:gs>
            <a:gs pos="100000">
              <a:srgbClr val="181CC7"/>
            </a:gs>
            <a:gs pos="1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  <a:endParaRPr lang="es-AR" altLang="es-ES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AR" alt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730D51-3FC2-4313-9067-B05E160DA47A}" type="datetimeFigureOut">
              <a:rPr lang="es-AR"/>
              <a:pPr>
                <a:defRPr/>
              </a:pPr>
              <a:t>22/05/2014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70C528-275B-4888-BEDB-8317B865018E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w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5.wmf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3.png"/><Relationship Id="rId4" Type="http://schemas.openxmlformats.org/officeDocument/2006/relationships/image" Target="../media/image16.jpe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.png"/><Relationship Id="rId4" Type="http://schemas.openxmlformats.org/officeDocument/2006/relationships/image" Target="../media/image27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.png"/><Relationship Id="rId4" Type="http://schemas.openxmlformats.org/officeDocument/2006/relationships/image" Target="../media/image33.jpe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2 CuadroTexto"/>
          <p:cNvSpPr txBox="1">
            <a:spLocks noChangeArrowheads="1"/>
          </p:cNvSpPr>
          <p:nvPr/>
        </p:nvSpPr>
        <p:spPr bwMode="auto">
          <a:xfrm>
            <a:off x="554038" y="1484313"/>
            <a:ext cx="8064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 b="1">
                <a:solidFill>
                  <a:schemeClr val="bg1"/>
                </a:solidFill>
                <a:latin typeface="Arial" pitchFamily="34" charset="0"/>
              </a:rPr>
              <a:t>ASPECTOS GEOTÉCNICOS DEL GASODUCTO NORANDINO EN LA CUESTA DE MAL PASO </a:t>
            </a:r>
            <a:endParaRPr lang="es-ES" altLang="es-ES" sz="2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395288" y="3141663"/>
            <a:ext cx="8497887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1800">
                <a:solidFill>
                  <a:schemeClr val="bg1"/>
                </a:solidFill>
                <a:latin typeface="Myriad Pro"/>
              </a:rPr>
              <a:t>José Manuel Ponce </a:t>
            </a:r>
            <a:r>
              <a:rPr lang="es-AR" altLang="es-ES" sz="1800" baseline="30000">
                <a:solidFill>
                  <a:schemeClr val="bg1"/>
                </a:solidFill>
                <a:latin typeface="Myriad Pro"/>
              </a:rPr>
              <a:t>1</a:t>
            </a:r>
            <a:r>
              <a:rPr lang="es-AR" altLang="es-ES" sz="1800">
                <a:solidFill>
                  <a:schemeClr val="bg1"/>
                </a:solidFill>
                <a:latin typeface="Myriad Pro"/>
              </a:rPr>
              <a:t> , Juan Bustinza </a:t>
            </a:r>
            <a:r>
              <a:rPr lang="es-AR" altLang="es-ES" sz="1800" baseline="30000">
                <a:solidFill>
                  <a:schemeClr val="bg1"/>
                </a:solidFill>
                <a:latin typeface="Myriad Pro"/>
              </a:rPr>
              <a:t>2</a:t>
            </a:r>
            <a:r>
              <a:rPr lang="es-AR" altLang="es-ES" sz="1800">
                <a:solidFill>
                  <a:schemeClr val="bg1"/>
                </a:solidFill>
                <a:latin typeface="Myriad Pro"/>
              </a:rPr>
              <a:t>, Rodolfo Reale</a:t>
            </a:r>
            <a:r>
              <a:rPr lang="es-AR" altLang="es-ES" sz="1800" baseline="30000">
                <a:solidFill>
                  <a:schemeClr val="bg1"/>
                </a:solidFill>
                <a:latin typeface="Myriad Pro"/>
              </a:rPr>
              <a:t>3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s-AR" altLang="es-ES" sz="1800" baseline="30000">
              <a:solidFill>
                <a:schemeClr val="bg1"/>
              </a:solidFill>
              <a:latin typeface="Myriad Pro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s-AR" altLang="es-ES" sz="1200" baseline="30000">
              <a:solidFill>
                <a:schemeClr val="bg1"/>
              </a:solidFill>
              <a:latin typeface="Myriad Pro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i="1" baseline="30000">
                <a:solidFill>
                  <a:schemeClr val="bg1"/>
                </a:solidFill>
                <a:latin typeface="Myriad Pro"/>
              </a:rPr>
              <a:t>1 </a:t>
            </a:r>
            <a:r>
              <a:rPr lang="es-ES" altLang="es-ES" sz="1400" i="1">
                <a:solidFill>
                  <a:schemeClr val="bg1"/>
                </a:solidFill>
                <a:latin typeface="Myriad Pro"/>
              </a:rPr>
              <a:t>Departamento de integridad. Gerencia Técnica. Transportadora de Gas del Norte S.A. </a:t>
            </a:r>
            <a:r>
              <a:rPr lang="es-ES" altLang="es-ES" sz="1400" b="1" i="1">
                <a:solidFill>
                  <a:srgbClr val="FFFF00"/>
                </a:solidFill>
                <a:latin typeface="Myriad Pro"/>
              </a:rPr>
              <a:t>manuel.ponce@tgn.com.ar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b="1" i="1">
                <a:solidFill>
                  <a:srgbClr val="FFFF00"/>
                </a:solidFill>
                <a:latin typeface="Myriad Pro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i="1" baseline="30000">
                <a:solidFill>
                  <a:schemeClr val="bg1"/>
                </a:solidFill>
                <a:latin typeface="Myriad Pro"/>
              </a:rPr>
              <a:t>2</a:t>
            </a:r>
            <a:r>
              <a:rPr lang="es-ES" altLang="es-ES" sz="1400" i="1">
                <a:solidFill>
                  <a:schemeClr val="bg1"/>
                </a:solidFill>
                <a:latin typeface="Myriad Pro"/>
              </a:rPr>
              <a:t> Tecnored Ingenieria S.R.L</a:t>
            </a:r>
            <a:r>
              <a:rPr lang="es-AR" altLang="es-ES" sz="1400" i="1">
                <a:solidFill>
                  <a:schemeClr val="bg1"/>
                </a:solidFill>
                <a:latin typeface="Myriad Pro"/>
              </a:rPr>
              <a:t>. </a:t>
            </a:r>
            <a:r>
              <a:rPr lang="es-AR" altLang="es-ES" sz="1400">
                <a:solidFill>
                  <a:schemeClr val="bg1"/>
                </a:solidFill>
                <a:latin typeface="Myriad Pro"/>
              </a:rPr>
              <a:t>. </a:t>
            </a:r>
            <a:r>
              <a:rPr lang="es-AR" altLang="es-ES" sz="1400" b="1" i="1">
                <a:solidFill>
                  <a:srgbClr val="FFFF00"/>
                </a:solidFill>
                <a:latin typeface="Myriad Pro"/>
              </a:rPr>
              <a:t>bustinza.juan@tecnoredingenieria.com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ES" sz="1400" b="1" i="1" u="sng" baseline="30000">
              <a:solidFill>
                <a:schemeClr val="bg1"/>
              </a:solidFill>
              <a:latin typeface="Myriad Pro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ES" sz="1400" i="1" baseline="30000">
              <a:solidFill>
                <a:schemeClr val="bg1"/>
              </a:solidFill>
              <a:latin typeface="Myriad Pro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1400" i="1" baseline="30000">
                <a:solidFill>
                  <a:schemeClr val="bg1"/>
                </a:solidFill>
                <a:latin typeface="Myriad Pro"/>
              </a:rPr>
              <a:t>3  </a:t>
            </a:r>
            <a:r>
              <a:rPr lang="en-US" altLang="es-ES" sz="1400" i="1">
                <a:solidFill>
                  <a:schemeClr val="bg1"/>
                </a:solidFill>
                <a:latin typeface="Myriad Pro"/>
              </a:rPr>
              <a:t>Gerencia de Operaciones Gasoducto Nor Andino SA. </a:t>
            </a:r>
            <a:r>
              <a:rPr lang="en-US" altLang="es-ES" sz="1400" b="1" i="1">
                <a:solidFill>
                  <a:srgbClr val="FFFF00"/>
                </a:solidFill>
                <a:latin typeface="Myriad Pro"/>
              </a:rPr>
              <a:t>Rodolfo.reale@naa.com.ar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1400" b="1" i="1" baseline="30000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2052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25 CuadroTexto"/>
          <p:cNvSpPr txBox="1">
            <a:spLocks noChangeArrowheads="1"/>
          </p:cNvSpPr>
          <p:nvPr/>
        </p:nvSpPr>
        <p:spPr bwMode="auto">
          <a:xfrm>
            <a:off x="34925" y="717550"/>
            <a:ext cx="907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Mal Paso: Análisis, control y monitoreo</a:t>
            </a:r>
            <a:endParaRPr lang="es-ES" altLang="es-ES" sz="2400" b="1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267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1268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1270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1271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1272" name="Text Box 26"/>
          <p:cNvSpPr txBox="1">
            <a:spLocks noChangeArrowheads="1"/>
          </p:cNvSpPr>
          <p:nvPr/>
        </p:nvSpPr>
        <p:spPr bwMode="auto">
          <a:xfrm>
            <a:off x="179388" y="1441450"/>
            <a:ext cx="8066087" cy="377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rgbClr val="FFFF00"/>
                </a:solidFill>
                <a:latin typeface="Myriad Pro"/>
              </a:rPr>
              <a:t>Situaci</a:t>
            </a:r>
            <a:r>
              <a:rPr lang="es-AR" altLang="es-ES" sz="2000" b="1">
                <a:solidFill>
                  <a:srgbClr val="FFFF00"/>
                </a:solidFill>
                <a:latin typeface="Arial" pitchFamily="34" charset="0"/>
              </a:rPr>
              <a:t>ó</a:t>
            </a:r>
            <a:r>
              <a:rPr lang="es-AR" altLang="es-ES" sz="2000" b="1">
                <a:solidFill>
                  <a:srgbClr val="FFFF00"/>
                </a:solidFill>
                <a:latin typeface="Myriad Pro"/>
              </a:rPr>
              <a:t>n geot</a:t>
            </a:r>
            <a:r>
              <a:rPr lang="es-AR" altLang="es-ES" sz="2000" b="1">
                <a:solidFill>
                  <a:srgbClr val="FFFF00"/>
                </a:solidFill>
                <a:latin typeface="Arial" pitchFamily="34" charset="0"/>
              </a:rPr>
              <a:t>é</a:t>
            </a:r>
            <a:r>
              <a:rPr lang="es-AR" altLang="es-ES" sz="2000" b="1">
                <a:solidFill>
                  <a:srgbClr val="FFFF00"/>
                </a:solidFill>
                <a:latin typeface="Myriad Pro"/>
              </a:rPr>
              <a:t>cnica definida por: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 b="1">
                <a:solidFill>
                  <a:schemeClr val="bg1"/>
                </a:solidFill>
                <a:latin typeface="Myriad Pro"/>
              </a:rPr>
              <a:t> 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Estudios de campo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 b="1">
                <a:solidFill>
                  <a:schemeClr val="bg1"/>
                </a:solidFill>
                <a:latin typeface="Myriad Pro"/>
              </a:rPr>
              <a:t> Perforaciones</a:t>
            </a:r>
            <a:endParaRPr lang="es-AR" altLang="es-ES" sz="1400">
              <a:solidFill>
                <a:schemeClr val="bg1"/>
              </a:solidFill>
              <a:latin typeface="Myriad Pro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rgbClr val="FFFF00"/>
                </a:solidFill>
                <a:latin typeface="Myriad Pro"/>
              </a:rPr>
              <a:t>Evoluci</a:t>
            </a:r>
            <a:r>
              <a:rPr lang="es-AR" altLang="es-ES" sz="2000" b="1">
                <a:solidFill>
                  <a:srgbClr val="FFFF00"/>
                </a:solidFill>
                <a:latin typeface="Arial" pitchFamily="34" charset="0"/>
              </a:rPr>
              <a:t>ó</a:t>
            </a:r>
            <a:r>
              <a:rPr lang="es-AR" altLang="es-ES" sz="2000" b="1">
                <a:solidFill>
                  <a:srgbClr val="FFFF00"/>
                </a:solidFill>
                <a:latin typeface="Myriad Pro"/>
              </a:rPr>
              <a:t>n de la zona fue controlada a través de</a:t>
            </a:r>
            <a:r>
              <a:rPr lang="es-AR" altLang="es-ES" sz="1800" b="1">
                <a:solidFill>
                  <a:srgbClr val="FFFF00"/>
                </a:solidFill>
                <a:latin typeface="Myriad Pro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400">
                <a:solidFill>
                  <a:schemeClr val="bg1"/>
                </a:solidFill>
                <a:latin typeface="Myriad Pro"/>
              </a:rPr>
              <a:t> 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Monolitos geod</a:t>
            </a:r>
            <a:r>
              <a:rPr lang="es-ES" altLang="es-ES" sz="1800" b="1">
                <a:solidFill>
                  <a:schemeClr val="bg1"/>
                </a:solidFill>
                <a:latin typeface="Arial" pitchFamily="34" charset="0"/>
              </a:rPr>
              <a:t>é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sicos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 b="1">
                <a:solidFill>
                  <a:schemeClr val="bg1"/>
                </a:solidFill>
                <a:latin typeface="Myriad Pro"/>
              </a:rPr>
              <a:t> 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Extens</a:t>
            </a:r>
            <a:r>
              <a:rPr lang="es-ES" altLang="es-ES" sz="1800" b="1">
                <a:solidFill>
                  <a:schemeClr val="bg1"/>
                </a:solidFill>
                <a:latin typeface="Arial" pitchFamily="34" charset="0"/>
              </a:rPr>
              <a:t>ó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metros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 b="1">
                <a:solidFill>
                  <a:schemeClr val="bg1"/>
                </a:solidFill>
                <a:latin typeface="Myriad Pro"/>
              </a:rPr>
              <a:t> 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Inclin</a:t>
            </a:r>
            <a:r>
              <a:rPr lang="es-ES" altLang="es-ES" sz="1800" b="1">
                <a:solidFill>
                  <a:schemeClr val="bg1"/>
                </a:solidFill>
                <a:latin typeface="Arial" pitchFamily="34" charset="0"/>
              </a:rPr>
              <a:t>ó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metros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 b="1" i="1">
                <a:solidFill>
                  <a:schemeClr val="bg1"/>
                </a:solidFill>
                <a:latin typeface="Myriad Pro"/>
              </a:rPr>
              <a:t> </a:t>
            </a:r>
            <a:r>
              <a:rPr lang="es-ES" altLang="es-ES" sz="1800" b="1" i="1">
                <a:solidFill>
                  <a:schemeClr val="bg1"/>
                </a:solidFill>
                <a:latin typeface="Myriad Pro"/>
              </a:rPr>
              <a:t>Strain gauges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 b="1">
                <a:solidFill>
                  <a:schemeClr val="bg1"/>
                </a:solidFill>
                <a:latin typeface="Myriad Pro"/>
              </a:rPr>
              <a:t> 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Vuelos a</a:t>
            </a:r>
            <a:r>
              <a:rPr lang="es-ES" altLang="es-ES" sz="1800" b="1">
                <a:solidFill>
                  <a:schemeClr val="bg1"/>
                </a:solidFill>
                <a:latin typeface="Arial" pitchFamily="34" charset="0"/>
              </a:rPr>
              <a:t>é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reos en helic</a:t>
            </a:r>
            <a:r>
              <a:rPr lang="es-ES" altLang="es-ES" sz="1800" b="1">
                <a:solidFill>
                  <a:schemeClr val="bg1"/>
                </a:solidFill>
                <a:latin typeface="Arial" pitchFamily="34" charset="0"/>
              </a:rPr>
              <a:t>ó</a:t>
            </a:r>
            <a:r>
              <a:rPr lang="es-ES" altLang="es-ES" sz="1800" b="1">
                <a:solidFill>
                  <a:schemeClr val="bg1"/>
                </a:solidFill>
                <a:latin typeface="Myriad Pro"/>
              </a:rPr>
              <a:t>ptero</a:t>
            </a:r>
            <a:endParaRPr lang="es-ES" altLang="es-ES" sz="18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067175" y="3370263"/>
            <a:ext cx="5041900" cy="34432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1274" name="26 Imagen" descr="F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435350"/>
            <a:ext cx="4968875" cy="3313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2291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2292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2295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2296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2298" name="Text Box 28"/>
          <p:cNvSpPr txBox="1">
            <a:spLocks noChangeArrowheads="1"/>
          </p:cNvSpPr>
          <p:nvPr/>
        </p:nvSpPr>
        <p:spPr bwMode="auto">
          <a:xfrm>
            <a:off x="698500" y="5551488"/>
            <a:ext cx="39608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>
                <a:solidFill>
                  <a:srgbClr val="FBFBFB"/>
                </a:solidFill>
                <a:latin typeface="Myriad Pro"/>
              </a:rPr>
              <a:t>Mediciones geodésicas e inclinométricas</a:t>
            </a:r>
            <a:endParaRPr lang="es-ES" altLang="es-ES" sz="2400">
              <a:solidFill>
                <a:srgbClr val="FBFBFB"/>
              </a:solidFill>
              <a:latin typeface="Myriad Pro"/>
            </a:endParaRPr>
          </a:p>
        </p:txBody>
      </p:sp>
      <p:pic>
        <p:nvPicPr>
          <p:cNvPr id="12299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25 CuadroTexto"/>
          <p:cNvSpPr txBox="1">
            <a:spLocks noChangeArrowheads="1"/>
          </p:cNvSpPr>
          <p:nvPr/>
        </p:nvSpPr>
        <p:spPr bwMode="auto">
          <a:xfrm>
            <a:off x="34925" y="717550"/>
            <a:ext cx="907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 b="1" dirty="0">
                <a:solidFill>
                  <a:srgbClr val="0000FF"/>
                </a:solidFill>
                <a:latin typeface="Arial Black" pitchFamily="34" charset="0"/>
              </a:rPr>
              <a:t>Mal Paso: Análisis, control y monitoreo</a:t>
            </a:r>
            <a:endParaRPr lang="es-ES" altLang="es-ES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4925" y="1700808"/>
            <a:ext cx="5295900" cy="36966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2302" name="15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96" y="1680245"/>
            <a:ext cx="5575300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 rot="16200000">
            <a:off x="-892175" y="3295650"/>
            <a:ext cx="2232025" cy="3397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AR" sz="1600" dirty="0">
                <a:latin typeface="+mj-lt"/>
              </a:rPr>
              <a:t>Desplazamiento [m]</a:t>
            </a:r>
            <a:endParaRPr lang="es-ES" sz="1600" dirty="0">
              <a:latin typeface="+mj-lt"/>
            </a:endParaRPr>
          </a:p>
        </p:txBody>
      </p:sp>
      <p:sp>
        <p:nvSpPr>
          <p:cNvPr id="12304" name="4 CuadroTexto"/>
          <p:cNvSpPr txBox="1">
            <a:spLocks noChangeArrowheads="1"/>
          </p:cNvSpPr>
          <p:nvPr/>
        </p:nvSpPr>
        <p:spPr bwMode="auto">
          <a:xfrm>
            <a:off x="510778" y="1753766"/>
            <a:ext cx="453670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dirty="0">
                <a:latin typeface="Arial" pitchFamily="34" charset="0"/>
              </a:rPr>
              <a:t>Desplazamientos superficiales del talud en el </a:t>
            </a:r>
            <a:r>
              <a:rPr lang="es-AR" altLang="es-ES" sz="1400" dirty="0" smtClean="0">
                <a:latin typeface="Arial" pitchFamily="34" charset="0"/>
              </a:rPr>
              <a:t>tiempo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ES" sz="1400" dirty="0">
              <a:latin typeface="Arial" pitchFamily="34" charset="0"/>
            </a:endParaRPr>
          </a:p>
        </p:txBody>
      </p:sp>
      <p:sp>
        <p:nvSpPr>
          <p:cNvPr id="12305" name="17 CuadroTexto"/>
          <p:cNvSpPr txBox="1">
            <a:spLocks noChangeArrowheads="1"/>
          </p:cNvSpPr>
          <p:nvPr/>
        </p:nvSpPr>
        <p:spPr bwMode="auto">
          <a:xfrm>
            <a:off x="2070100" y="5103813"/>
            <a:ext cx="16478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200">
                <a:latin typeface="Arial" pitchFamily="34" charset="0"/>
              </a:rPr>
              <a:t>Tiempo 2003-2013</a:t>
            </a:r>
            <a:endParaRPr lang="es-ES" altLang="es-ES" sz="1200">
              <a:latin typeface="Arial" pitchFamily="34" charset="0"/>
            </a:endParaRPr>
          </a:p>
        </p:txBody>
      </p:sp>
      <p:pic>
        <p:nvPicPr>
          <p:cNvPr id="123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30825" y="1268761"/>
            <a:ext cx="3705225" cy="5400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311" name="Picture 23" descr="090+700-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37" y="1340768"/>
            <a:ext cx="3720351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5 CuadroTexto"/>
          <p:cNvSpPr txBox="1">
            <a:spLocks noChangeArrowheads="1"/>
          </p:cNvSpPr>
          <p:nvPr/>
        </p:nvSpPr>
        <p:spPr bwMode="auto">
          <a:xfrm>
            <a:off x="34925" y="661988"/>
            <a:ext cx="92583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Mal Paso: Medidas de mitigación y solución definitiva</a:t>
            </a:r>
            <a:endParaRPr lang="es-ES" altLang="es-ES" sz="2400" b="1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315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3316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3317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33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3319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3320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3321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3322" name="Text Box 26"/>
          <p:cNvSpPr txBox="1">
            <a:spLocks noChangeArrowheads="1"/>
          </p:cNvSpPr>
          <p:nvPr/>
        </p:nvSpPr>
        <p:spPr bwMode="auto">
          <a:xfrm>
            <a:off x="176213" y="1196975"/>
            <a:ext cx="8066087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FF00"/>
                </a:solidFill>
                <a:latin typeface="Myriad Pro"/>
              </a:rPr>
              <a:t>Liberación de tensiones: </a:t>
            </a:r>
            <a:r>
              <a:rPr lang="es-AR" altLang="es-ES" sz="1800" b="1">
                <a:solidFill>
                  <a:schemeClr val="bg1"/>
                </a:solidFill>
                <a:latin typeface="Myriad Pro"/>
              </a:rPr>
              <a:t>(Secuencia de fotografías)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FF00"/>
                </a:solidFill>
                <a:latin typeface="Myriad Pro"/>
              </a:rPr>
              <a:t>Cambio de traza : </a:t>
            </a:r>
            <a:r>
              <a:rPr lang="es-AR" altLang="es-ES" sz="1800" b="1">
                <a:solidFill>
                  <a:schemeClr val="bg1"/>
                </a:solidFill>
                <a:latin typeface="Myriad Pro"/>
              </a:rPr>
              <a:t>Perforación dirigida, o ejecución de un túnel </a:t>
            </a:r>
          </a:p>
        </p:txBody>
      </p:sp>
      <p:pic>
        <p:nvPicPr>
          <p:cNvPr id="13323" name="Picture 17" descr="C6A aguas aba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4316413"/>
            <a:ext cx="3319462" cy="2371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4"/>
          <a:stretch>
            <a:fillRect/>
          </a:stretch>
        </p:blipFill>
        <p:spPr bwMode="auto">
          <a:xfrm>
            <a:off x="2798763" y="4251325"/>
            <a:ext cx="3459162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316413"/>
            <a:ext cx="30765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31" descr="liberacion tencion 108 y 110 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2030413"/>
            <a:ext cx="3236912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32" descr="liberacion tencion 108 y 110 0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2071688"/>
            <a:ext cx="31750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49" descr="DSC065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938338"/>
            <a:ext cx="3292475" cy="2378075"/>
          </a:xfrm>
          <a:prstGeom prst="rect">
            <a:avLst/>
          </a:prstGeom>
          <a:noFill/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9" name="3 Imagen" descr="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1 CuadroTexto"/>
          <p:cNvSpPr txBox="1">
            <a:spLocks noChangeArrowheads="1"/>
          </p:cNvSpPr>
          <p:nvPr/>
        </p:nvSpPr>
        <p:spPr bwMode="auto">
          <a:xfrm>
            <a:off x="11113" y="2014538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1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3331" name="24 CuadroTexto"/>
          <p:cNvSpPr txBox="1">
            <a:spLocks noChangeArrowheads="1"/>
          </p:cNvSpPr>
          <p:nvPr/>
        </p:nvSpPr>
        <p:spPr bwMode="auto">
          <a:xfrm>
            <a:off x="3136900" y="2071688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2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3332" name="25 CuadroTexto"/>
          <p:cNvSpPr txBox="1">
            <a:spLocks noChangeArrowheads="1"/>
          </p:cNvSpPr>
          <p:nvPr/>
        </p:nvSpPr>
        <p:spPr bwMode="auto">
          <a:xfrm>
            <a:off x="6259513" y="4349750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6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3333" name="26 CuadroTexto"/>
          <p:cNvSpPr txBox="1">
            <a:spLocks noChangeArrowheads="1"/>
          </p:cNvSpPr>
          <p:nvPr/>
        </p:nvSpPr>
        <p:spPr bwMode="auto">
          <a:xfrm>
            <a:off x="0" y="4302125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4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3334" name="27 CuadroTexto"/>
          <p:cNvSpPr txBox="1">
            <a:spLocks noChangeArrowheads="1"/>
          </p:cNvSpPr>
          <p:nvPr/>
        </p:nvSpPr>
        <p:spPr bwMode="auto">
          <a:xfrm>
            <a:off x="5810250" y="1938338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3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3335" name="28 CuadroTexto"/>
          <p:cNvSpPr txBox="1">
            <a:spLocks noChangeArrowheads="1"/>
          </p:cNvSpPr>
          <p:nvPr/>
        </p:nvSpPr>
        <p:spPr bwMode="auto">
          <a:xfrm>
            <a:off x="3078163" y="4270375"/>
            <a:ext cx="3254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5</a:t>
            </a:r>
            <a:endParaRPr lang="es-ES" altLang="es-ES" sz="1400" b="1">
              <a:latin typeface="Arial Black" pitchFamily="34" charset="0"/>
            </a:endParaRPr>
          </a:p>
        </p:txBody>
      </p:sp>
      <p:pic>
        <p:nvPicPr>
          <p:cNvPr id="1333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5 CuadroTexto"/>
          <p:cNvSpPr txBox="1">
            <a:spLocks noChangeArrowheads="1"/>
          </p:cNvSpPr>
          <p:nvPr/>
        </p:nvSpPr>
        <p:spPr bwMode="auto">
          <a:xfrm>
            <a:off x="176213" y="725488"/>
            <a:ext cx="835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>
                <a:solidFill>
                  <a:srgbClr val="0000FF"/>
                </a:solidFill>
                <a:latin typeface="Arial Black" pitchFamily="34" charset="0"/>
              </a:rPr>
              <a:t>Ejecución del Túnel</a:t>
            </a:r>
            <a:endParaRPr lang="es-ES" altLang="es-ES" sz="240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4339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4340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4341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43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4343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4344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4345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pic>
        <p:nvPicPr>
          <p:cNvPr id="14346" name="38 Imagen" descr="A4 PLANT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2841625"/>
            <a:ext cx="5856287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7" name="AutoShape 243"/>
          <p:cNvSpPr>
            <a:spLocks noChangeArrowheads="1"/>
          </p:cNvSpPr>
          <p:nvPr/>
        </p:nvSpPr>
        <p:spPr bwMode="auto">
          <a:xfrm>
            <a:off x="6443663" y="2284413"/>
            <a:ext cx="323850" cy="504825"/>
          </a:xfrm>
          <a:prstGeom prst="downArrow">
            <a:avLst>
              <a:gd name="adj1" fmla="val 50000"/>
              <a:gd name="adj2" fmla="val 2970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pic>
        <p:nvPicPr>
          <p:cNvPr id="14348" name="40 Imagen" descr="A4 CORT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3"/>
          <a:stretch>
            <a:fillRect/>
          </a:stretch>
        </p:blipFill>
        <p:spPr bwMode="auto">
          <a:xfrm>
            <a:off x="3252788" y="5481638"/>
            <a:ext cx="58562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9" name="Group 18"/>
          <p:cNvGrpSpPr>
            <a:grpSpLocks/>
          </p:cNvGrpSpPr>
          <p:nvPr/>
        </p:nvGrpSpPr>
        <p:grpSpPr bwMode="auto">
          <a:xfrm>
            <a:off x="-1588" y="1341438"/>
            <a:ext cx="4213226" cy="2667000"/>
            <a:chOff x="1678" y="3804"/>
            <a:chExt cx="8463" cy="5220"/>
          </a:xfrm>
        </p:grpSpPr>
        <p:grpSp>
          <p:nvGrpSpPr>
            <p:cNvPr id="14356" name="Group 19"/>
            <p:cNvGrpSpPr>
              <a:grpSpLocks/>
            </p:cNvGrpSpPr>
            <p:nvPr/>
          </p:nvGrpSpPr>
          <p:grpSpPr bwMode="auto">
            <a:xfrm>
              <a:off x="1678" y="3804"/>
              <a:ext cx="8463" cy="5220"/>
              <a:chOff x="1678" y="958"/>
              <a:chExt cx="8463" cy="5220"/>
            </a:xfrm>
          </p:grpSpPr>
          <p:pic>
            <p:nvPicPr>
              <p:cNvPr id="14359" name="Picture 20" descr="247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" y="958"/>
                <a:ext cx="8463" cy="4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60" name="AutoShape 21"/>
              <p:cNvSpPr>
                <a:spLocks noChangeArrowheads="1"/>
              </p:cNvSpPr>
              <p:nvPr/>
            </p:nvSpPr>
            <p:spPr bwMode="auto">
              <a:xfrm rot="-643068">
                <a:off x="2565" y="2698"/>
                <a:ext cx="6120" cy="3480"/>
              </a:xfrm>
              <a:custGeom>
                <a:avLst/>
                <a:gdLst>
                  <a:gd name="T0" fmla="*/ 2 w 21600"/>
                  <a:gd name="T1" fmla="*/ 0 h 21600"/>
                  <a:gd name="T2" fmla="*/ 0 w 21600"/>
                  <a:gd name="T3" fmla="*/ 0 h 21600"/>
                  <a:gd name="T4" fmla="*/ 2 w 21600"/>
                  <a:gd name="T5" fmla="*/ 0 h 21600"/>
                  <a:gd name="T6" fmla="*/ 3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 w 21600"/>
                  <a:gd name="T13" fmla="*/ 0 h 21600"/>
                  <a:gd name="T14" fmla="*/ 21596 w 21600"/>
                  <a:gd name="T15" fmla="*/ 110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" y="8220"/>
                    </a:moveTo>
                    <a:cubicBezTo>
                      <a:pt x="1722" y="3517"/>
                      <a:pt x="5951" y="220"/>
                      <a:pt x="10800" y="221"/>
                    </a:cubicBezTo>
                    <a:cubicBezTo>
                      <a:pt x="15648" y="221"/>
                      <a:pt x="19877" y="3517"/>
                      <a:pt x="21059" y="8220"/>
                    </a:cubicBezTo>
                    <a:lnTo>
                      <a:pt x="21273" y="8166"/>
                    </a:lnTo>
                    <a:cubicBezTo>
                      <a:pt x="20066" y="3365"/>
                      <a:pt x="15750" y="-1"/>
                      <a:pt x="10799" y="0"/>
                    </a:cubicBezTo>
                    <a:cubicBezTo>
                      <a:pt x="5849" y="0"/>
                      <a:pt x="1533" y="3365"/>
                      <a:pt x="326" y="8166"/>
                    </a:cubicBezTo>
                    <a:lnTo>
                      <a:pt x="540" y="822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61" name="Freeform 22"/>
              <p:cNvSpPr>
                <a:spLocks/>
              </p:cNvSpPr>
              <p:nvPr/>
            </p:nvSpPr>
            <p:spPr bwMode="auto">
              <a:xfrm>
                <a:off x="1698" y="3298"/>
                <a:ext cx="7900" cy="1549"/>
              </a:xfrm>
              <a:custGeom>
                <a:avLst/>
                <a:gdLst>
                  <a:gd name="T0" fmla="*/ 0 w 7900"/>
                  <a:gd name="T1" fmla="*/ 1497 h 1549"/>
                  <a:gd name="T2" fmla="*/ 870 w 7900"/>
                  <a:gd name="T3" fmla="*/ 1375 h 1549"/>
                  <a:gd name="T4" fmla="*/ 1454 w 7900"/>
                  <a:gd name="T5" fmla="*/ 1538 h 1549"/>
                  <a:gd name="T6" fmla="*/ 2320 w 7900"/>
                  <a:gd name="T7" fmla="*/ 1440 h 1549"/>
                  <a:gd name="T8" fmla="*/ 3002 w 7900"/>
                  <a:gd name="T9" fmla="*/ 1158 h 1549"/>
                  <a:gd name="T10" fmla="*/ 3722 w 7900"/>
                  <a:gd name="T11" fmla="*/ 954 h 1549"/>
                  <a:gd name="T12" fmla="*/ 4480 w 7900"/>
                  <a:gd name="T13" fmla="*/ 900 h 1549"/>
                  <a:gd name="T14" fmla="*/ 4741 w 7900"/>
                  <a:gd name="T15" fmla="*/ 1022 h 1549"/>
                  <a:gd name="T16" fmla="*/ 5020 w 7900"/>
                  <a:gd name="T17" fmla="*/ 1080 h 1549"/>
                  <a:gd name="T18" fmla="*/ 5200 w 7900"/>
                  <a:gd name="T19" fmla="*/ 1080 h 1549"/>
                  <a:gd name="T20" fmla="*/ 5448 w 7900"/>
                  <a:gd name="T21" fmla="*/ 1008 h 1549"/>
                  <a:gd name="T22" fmla="*/ 5740 w 7900"/>
                  <a:gd name="T23" fmla="*/ 900 h 1549"/>
                  <a:gd name="T24" fmla="*/ 6073 w 7900"/>
                  <a:gd name="T25" fmla="*/ 682 h 1549"/>
                  <a:gd name="T26" fmla="*/ 6399 w 7900"/>
                  <a:gd name="T27" fmla="*/ 479 h 1549"/>
                  <a:gd name="T28" fmla="*/ 6643 w 7900"/>
                  <a:gd name="T29" fmla="*/ 506 h 1549"/>
                  <a:gd name="T30" fmla="*/ 7000 w 7900"/>
                  <a:gd name="T31" fmla="*/ 540 h 1549"/>
                  <a:gd name="T32" fmla="*/ 7540 w 7900"/>
                  <a:gd name="T33" fmla="*/ 360 h 1549"/>
                  <a:gd name="T34" fmla="*/ 7900 w 7900"/>
                  <a:gd name="T35" fmla="*/ 0 h 15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900" h="1549">
                    <a:moveTo>
                      <a:pt x="0" y="1497"/>
                    </a:moveTo>
                    <a:cubicBezTo>
                      <a:pt x="145" y="1477"/>
                      <a:pt x="628" y="1368"/>
                      <a:pt x="870" y="1375"/>
                    </a:cubicBezTo>
                    <a:cubicBezTo>
                      <a:pt x="1112" y="1382"/>
                      <a:pt x="1212" y="1527"/>
                      <a:pt x="1454" y="1538"/>
                    </a:cubicBezTo>
                    <a:cubicBezTo>
                      <a:pt x="1696" y="1549"/>
                      <a:pt x="2062" y="1503"/>
                      <a:pt x="2320" y="1440"/>
                    </a:cubicBezTo>
                    <a:cubicBezTo>
                      <a:pt x="2578" y="1377"/>
                      <a:pt x="2768" y="1239"/>
                      <a:pt x="3002" y="1158"/>
                    </a:cubicBezTo>
                    <a:cubicBezTo>
                      <a:pt x="3236" y="1077"/>
                      <a:pt x="3476" y="997"/>
                      <a:pt x="3722" y="954"/>
                    </a:cubicBezTo>
                    <a:cubicBezTo>
                      <a:pt x="3968" y="911"/>
                      <a:pt x="4310" y="889"/>
                      <a:pt x="4480" y="900"/>
                    </a:cubicBezTo>
                    <a:cubicBezTo>
                      <a:pt x="4650" y="911"/>
                      <a:pt x="4651" y="992"/>
                      <a:pt x="4741" y="1022"/>
                    </a:cubicBezTo>
                    <a:cubicBezTo>
                      <a:pt x="4831" y="1052"/>
                      <a:pt x="4944" y="1070"/>
                      <a:pt x="5020" y="1080"/>
                    </a:cubicBezTo>
                    <a:cubicBezTo>
                      <a:pt x="5096" y="1090"/>
                      <a:pt x="5129" y="1092"/>
                      <a:pt x="5200" y="1080"/>
                    </a:cubicBezTo>
                    <a:cubicBezTo>
                      <a:pt x="5271" y="1068"/>
                      <a:pt x="5358" y="1038"/>
                      <a:pt x="5448" y="1008"/>
                    </a:cubicBezTo>
                    <a:cubicBezTo>
                      <a:pt x="5538" y="978"/>
                      <a:pt x="5636" y="954"/>
                      <a:pt x="5740" y="900"/>
                    </a:cubicBezTo>
                    <a:cubicBezTo>
                      <a:pt x="5844" y="846"/>
                      <a:pt x="5963" y="752"/>
                      <a:pt x="6073" y="682"/>
                    </a:cubicBezTo>
                    <a:cubicBezTo>
                      <a:pt x="6183" y="612"/>
                      <a:pt x="6304" y="508"/>
                      <a:pt x="6399" y="479"/>
                    </a:cubicBezTo>
                    <a:cubicBezTo>
                      <a:pt x="6494" y="450"/>
                      <a:pt x="6543" y="496"/>
                      <a:pt x="6643" y="506"/>
                    </a:cubicBezTo>
                    <a:cubicBezTo>
                      <a:pt x="6743" y="516"/>
                      <a:pt x="6851" y="564"/>
                      <a:pt x="7000" y="540"/>
                    </a:cubicBezTo>
                    <a:cubicBezTo>
                      <a:pt x="7149" y="516"/>
                      <a:pt x="7390" y="450"/>
                      <a:pt x="7540" y="360"/>
                    </a:cubicBezTo>
                    <a:cubicBezTo>
                      <a:pt x="7690" y="270"/>
                      <a:pt x="7840" y="60"/>
                      <a:pt x="7900" y="0"/>
                    </a:cubicBezTo>
                  </a:path>
                </a:pathLst>
              </a:custGeom>
              <a:noFill/>
              <a:ln w="22225" cap="flat">
                <a:solidFill>
                  <a:srgbClr val="FFFF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62" name="Freeform 23"/>
              <p:cNvSpPr>
                <a:spLocks/>
              </p:cNvSpPr>
              <p:nvPr/>
            </p:nvSpPr>
            <p:spPr bwMode="auto">
              <a:xfrm>
                <a:off x="5638" y="1978"/>
                <a:ext cx="2105" cy="2763"/>
              </a:xfrm>
              <a:custGeom>
                <a:avLst/>
                <a:gdLst>
                  <a:gd name="T0" fmla="*/ 0 w 2105"/>
                  <a:gd name="T1" fmla="*/ 2763 h 2763"/>
                  <a:gd name="T2" fmla="*/ 180 w 2105"/>
                  <a:gd name="T3" fmla="*/ 2040 h 2763"/>
                  <a:gd name="T4" fmla="*/ 180 w 2105"/>
                  <a:gd name="T5" fmla="*/ 1320 h 2763"/>
                  <a:gd name="T6" fmla="*/ 360 w 2105"/>
                  <a:gd name="T7" fmla="*/ 600 h 2763"/>
                  <a:gd name="T8" fmla="*/ 720 w 2105"/>
                  <a:gd name="T9" fmla="*/ 60 h 2763"/>
                  <a:gd name="T10" fmla="*/ 1080 w 2105"/>
                  <a:gd name="T11" fmla="*/ 240 h 2763"/>
                  <a:gd name="T12" fmla="*/ 1260 w 2105"/>
                  <a:gd name="T13" fmla="*/ 420 h 2763"/>
                  <a:gd name="T14" fmla="*/ 1620 w 2105"/>
                  <a:gd name="T15" fmla="*/ 1140 h 2763"/>
                  <a:gd name="T16" fmla="*/ 1800 w 2105"/>
                  <a:gd name="T17" fmla="*/ 1680 h 2763"/>
                  <a:gd name="T18" fmla="*/ 1915 w 2105"/>
                  <a:gd name="T19" fmla="*/ 2030 h 2763"/>
                  <a:gd name="T20" fmla="*/ 2105 w 2105"/>
                  <a:gd name="T21" fmla="*/ 2559 h 27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05" h="2763">
                    <a:moveTo>
                      <a:pt x="0" y="2763"/>
                    </a:moveTo>
                    <a:cubicBezTo>
                      <a:pt x="30" y="2643"/>
                      <a:pt x="150" y="2280"/>
                      <a:pt x="180" y="2040"/>
                    </a:cubicBezTo>
                    <a:cubicBezTo>
                      <a:pt x="210" y="1800"/>
                      <a:pt x="150" y="1560"/>
                      <a:pt x="180" y="1320"/>
                    </a:cubicBezTo>
                    <a:cubicBezTo>
                      <a:pt x="210" y="1080"/>
                      <a:pt x="270" y="810"/>
                      <a:pt x="360" y="600"/>
                    </a:cubicBezTo>
                    <a:cubicBezTo>
                      <a:pt x="450" y="390"/>
                      <a:pt x="600" y="120"/>
                      <a:pt x="720" y="60"/>
                    </a:cubicBezTo>
                    <a:cubicBezTo>
                      <a:pt x="840" y="0"/>
                      <a:pt x="990" y="180"/>
                      <a:pt x="1080" y="240"/>
                    </a:cubicBezTo>
                    <a:cubicBezTo>
                      <a:pt x="1170" y="300"/>
                      <a:pt x="1170" y="270"/>
                      <a:pt x="1260" y="420"/>
                    </a:cubicBezTo>
                    <a:cubicBezTo>
                      <a:pt x="1350" y="570"/>
                      <a:pt x="1530" y="930"/>
                      <a:pt x="1620" y="1140"/>
                    </a:cubicBezTo>
                    <a:cubicBezTo>
                      <a:pt x="1710" y="1350"/>
                      <a:pt x="1751" y="1532"/>
                      <a:pt x="1800" y="1680"/>
                    </a:cubicBezTo>
                    <a:cubicBezTo>
                      <a:pt x="1849" y="1828"/>
                      <a:pt x="1864" y="1884"/>
                      <a:pt x="1915" y="2030"/>
                    </a:cubicBezTo>
                    <a:cubicBezTo>
                      <a:pt x="1966" y="2176"/>
                      <a:pt x="2066" y="2449"/>
                      <a:pt x="2105" y="2559"/>
                    </a:cubicBez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363" name="AutoShape 24"/>
              <p:cNvSpPr>
                <a:spLocks noChangeArrowheads="1"/>
              </p:cNvSpPr>
              <p:nvPr/>
            </p:nvSpPr>
            <p:spPr bwMode="auto">
              <a:xfrm rot="4668981">
                <a:off x="6268" y="3388"/>
                <a:ext cx="540" cy="360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s-ES" altLang="es-ES" sz="1800">
                  <a:latin typeface="Arial" pitchFamily="34" charset="0"/>
                </a:endParaRPr>
              </a:p>
            </p:txBody>
          </p:sp>
        </p:grpSp>
        <p:sp>
          <p:nvSpPr>
            <p:cNvPr id="14357" name="Text Box 25"/>
            <p:cNvSpPr txBox="1">
              <a:spLocks noChangeArrowheads="1"/>
            </p:cNvSpPr>
            <p:nvPr/>
          </p:nvSpPr>
          <p:spPr bwMode="auto">
            <a:xfrm>
              <a:off x="2248" y="7139"/>
              <a:ext cx="434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 b="1" noProof="1">
                  <a:solidFill>
                    <a:srgbClr val="FF0000"/>
                  </a:solidFill>
                </a:rPr>
                <a:t>N</a:t>
              </a:r>
              <a:endParaRPr lang="es-ES" altLang="es-ES" sz="1800">
                <a:latin typeface="Arial" pitchFamily="34" charset="0"/>
              </a:endParaRPr>
            </a:p>
          </p:txBody>
        </p:sp>
        <p:sp>
          <p:nvSpPr>
            <p:cNvPr id="14358" name="Text Box 26"/>
            <p:cNvSpPr txBox="1">
              <a:spLocks noChangeArrowheads="1"/>
            </p:cNvSpPr>
            <p:nvPr/>
          </p:nvSpPr>
          <p:spPr bwMode="auto">
            <a:xfrm>
              <a:off x="8378" y="6082"/>
              <a:ext cx="423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200" b="1" noProof="1">
                  <a:solidFill>
                    <a:srgbClr val="FF0000"/>
                  </a:solidFill>
                </a:rPr>
                <a:t>S</a:t>
              </a:r>
              <a:endParaRPr lang="es-ES" altLang="es-ES" sz="1800">
                <a:latin typeface="Arial" pitchFamily="34" charset="0"/>
              </a:endParaRPr>
            </a:p>
          </p:txBody>
        </p:sp>
      </p:grpSp>
      <p:sp>
        <p:nvSpPr>
          <p:cNvPr id="14350" name="Text Box 240"/>
          <p:cNvSpPr txBox="1">
            <a:spLocks noChangeArrowheads="1"/>
          </p:cNvSpPr>
          <p:nvPr/>
        </p:nvSpPr>
        <p:spPr bwMode="auto">
          <a:xfrm>
            <a:off x="4643438" y="1438275"/>
            <a:ext cx="4176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Perfil y planta del proyecto t</a:t>
            </a:r>
            <a:r>
              <a:rPr lang="es-AR" altLang="es-ES" sz="2000" b="1">
                <a:solidFill>
                  <a:schemeClr val="bg1"/>
                </a:solidFill>
                <a:latin typeface="Arial" pitchFamily="34" charset="0"/>
              </a:rPr>
              <a:t>ú</a:t>
            </a: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nel Mal Paso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51" name="Text Box 242"/>
          <p:cNvSpPr txBox="1">
            <a:spLocks noChangeArrowheads="1"/>
          </p:cNvSpPr>
          <p:nvPr/>
        </p:nvSpPr>
        <p:spPr bwMode="auto">
          <a:xfrm>
            <a:off x="112713" y="4376738"/>
            <a:ext cx="31146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Esquema ilustrativo de la traza circular aproximada en el macizo.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352" name="AutoShape 243"/>
          <p:cNvSpPr>
            <a:spLocks noChangeArrowheads="1"/>
          </p:cNvSpPr>
          <p:nvPr/>
        </p:nvSpPr>
        <p:spPr bwMode="auto">
          <a:xfrm rot="10800000">
            <a:off x="1508125" y="3789363"/>
            <a:ext cx="323850" cy="503237"/>
          </a:xfrm>
          <a:prstGeom prst="downArrow">
            <a:avLst>
              <a:gd name="adj1" fmla="val 50000"/>
              <a:gd name="adj2" fmla="val 2961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pic>
        <p:nvPicPr>
          <p:cNvPr id="14353" name="3 Imagen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5364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5365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5368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5369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986521"/>
              </p:ext>
            </p:extLst>
          </p:nvPr>
        </p:nvGraphicFramePr>
        <p:xfrm>
          <a:off x="157163" y="877015"/>
          <a:ext cx="5191125" cy="5888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2247"/>
                <a:gridCol w="2628878"/>
              </a:tblGrid>
              <a:tr h="194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DISEÑO DEL TUNEL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4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Características Técnicas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Dimensiones/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388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Boca de entrada y salida (portales Norte y Sur)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15 m aprox. C/uno.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Traza del túnel (curvilínea)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1000 metros de radio de curvatura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Longitud total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744 m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Pendiente/Desnivel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6,72 % / 50 m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Forma y tamaño de la sección transversal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Forma de la sección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U invertida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Arco Radial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r: 1,25 m (bóveda)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Longitud vertical de hastiales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h: 1,25 m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Altura máxima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H: 2,50 m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Ancho máximo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A: 2,50 m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Área de la sección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S: 5,58 m</a:t>
                      </a:r>
                      <a:r>
                        <a:rPr lang="es-ES" sz="1200" b="1" baseline="30000" dirty="0">
                          <a:effectLst/>
                        </a:rPr>
                        <a:t>2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Volumen estimado de excavación 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4150 m</a:t>
                      </a:r>
                      <a:r>
                        <a:rPr lang="es-ES" sz="1200" b="1" baseline="30000" dirty="0">
                          <a:effectLst/>
                        </a:rPr>
                        <a:t>3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Método de excavación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4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Perforación y voladura convencional  (Manual)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4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Elementos de sostenimiento y refuerzo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880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Pernos de anclaje cementados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Tipo helicoidal  Ø22 mm, </a:t>
                      </a:r>
                      <a:r>
                        <a:rPr lang="es-ES" sz="1200" b="1" dirty="0" err="1">
                          <a:effectLst/>
                        </a:rPr>
                        <a:t>long</a:t>
                      </a:r>
                      <a:r>
                        <a:rPr lang="es-ES" sz="1200" b="1" dirty="0">
                          <a:effectLst/>
                        </a:rPr>
                        <a:t>. 1,5-2,1 m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3880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Cimbras metálicas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Tipo Ligeras, perfil IPN 140 mm 14, 4 kg/m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3880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Shotcrete (hormigón lanzado)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90 % recubierto, 21-25 MP,  espesor,: 2,5 a 14 cm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>
                          <a:effectLst/>
                        </a:rPr>
                        <a:t>Mallas electrosoldadas</a:t>
                      </a:r>
                      <a:endParaRPr lang="es-E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Hormigón armado 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 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 err="1">
                          <a:effectLst/>
                        </a:rPr>
                        <a:t>Micropilotes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  <a:tr h="194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Arcos  y placas de acero corrugado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3310" algn="l"/>
                        </a:tabLs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71" marR="59471" marT="0" marB="0" anchor="ctr"/>
                </a:tc>
              </a:tr>
            </a:tbl>
          </a:graphicData>
        </a:graphic>
      </p:graphicFrame>
      <p:pic>
        <p:nvPicPr>
          <p:cNvPr id="15444" name="28 Imagen" descr="sección tú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989013"/>
            <a:ext cx="3125788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45" name="29 Imagen" descr="Perfile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933825"/>
            <a:ext cx="3127375" cy="2773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46" name="3 Imagen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4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4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25 CuadroTexto"/>
          <p:cNvSpPr txBox="1">
            <a:spLocks noChangeArrowheads="1"/>
          </p:cNvSpPr>
          <p:nvPr/>
        </p:nvSpPr>
        <p:spPr bwMode="auto">
          <a:xfrm>
            <a:off x="2267744" y="452289"/>
            <a:ext cx="835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400" dirty="0" smtClean="0">
                <a:solidFill>
                  <a:srgbClr val="0000FF"/>
                </a:solidFill>
                <a:latin typeface="Arial Black" pitchFamily="34" charset="0"/>
              </a:rPr>
              <a:t>Características </a:t>
            </a:r>
            <a:r>
              <a:rPr lang="es-AR" altLang="es-ES" sz="2400" dirty="0">
                <a:solidFill>
                  <a:srgbClr val="0000FF"/>
                </a:solidFill>
                <a:latin typeface="Arial Black" pitchFamily="34" charset="0"/>
              </a:rPr>
              <a:t>del Túnel</a:t>
            </a:r>
            <a:endParaRPr lang="es-ES" altLang="es-ES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5 CuadroTexto"/>
          <p:cNvSpPr txBox="1">
            <a:spLocks noChangeArrowheads="1"/>
          </p:cNvSpPr>
          <p:nvPr/>
        </p:nvSpPr>
        <p:spPr bwMode="auto">
          <a:xfrm>
            <a:off x="176213" y="806450"/>
            <a:ext cx="835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Ejecución del Túnel: Aspectos constructivos</a:t>
            </a:r>
            <a:endParaRPr lang="es-ES" altLang="es-ES" sz="2400" b="1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38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6388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6389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6392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6393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176213" y="1196975"/>
            <a:ext cx="89423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s-AR" altLang="es-ES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Myriad Pro"/>
              </a:rPr>
              <a:t>Falsos túneles: </a:t>
            </a:r>
            <a:r>
              <a:rPr lang="es-AR" altLang="es-ES" sz="1400" b="1" dirty="0" smtClean="0">
                <a:solidFill>
                  <a:schemeClr val="bg1"/>
                </a:solidFill>
                <a:latin typeface="Myriad Pro"/>
              </a:rPr>
              <a:t>Por seguridad (personas y bienes) </a:t>
            </a:r>
            <a:endParaRPr lang="es-AR" altLang="es-ES" b="1" dirty="0" smtClean="0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16395" name="Picture 21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013"/>
            <a:ext cx="33655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1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6875"/>
            <a:ext cx="3436938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624013"/>
            <a:ext cx="33655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1624013"/>
            <a:ext cx="3367088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/>
          <a:stretch>
            <a:fillRect/>
          </a:stretch>
        </p:blipFill>
        <p:spPr bwMode="auto">
          <a:xfrm>
            <a:off x="3203575" y="4237038"/>
            <a:ext cx="299878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1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/>
          <a:stretch>
            <a:fillRect/>
          </a:stretch>
        </p:blipFill>
        <p:spPr bwMode="auto">
          <a:xfrm>
            <a:off x="6032500" y="4221163"/>
            <a:ext cx="312737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3 Imagen" descr="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2" name="21 CuadroTexto"/>
          <p:cNvSpPr txBox="1">
            <a:spLocks noChangeArrowheads="1"/>
          </p:cNvSpPr>
          <p:nvPr/>
        </p:nvSpPr>
        <p:spPr bwMode="auto">
          <a:xfrm>
            <a:off x="11113" y="1633538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1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6403" name="22 CuadroTexto"/>
          <p:cNvSpPr txBox="1">
            <a:spLocks noChangeArrowheads="1"/>
          </p:cNvSpPr>
          <p:nvPr/>
        </p:nvSpPr>
        <p:spPr bwMode="auto">
          <a:xfrm>
            <a:off x="2651125" y="1658938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2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6404" name="23 CuadroTexto"/>
          <p:cNvSpPr txBox="1">
            <a:spLocks noChangeArrowheads="1"/>
          </p:cNvSpPr>
          <p:nvPr/>
        </p:nvSpPr>
        <p:spPr bwMode="auto">
          <a:xfrm>
            <a:off x="6040438" y="4197350"/>
            <a:ext cx="323850" cy="306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6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6405" name="24 CuadroTexto"/>
          <p:cNvSpPr txBox="1">
            <a:spLocks noChangeArrowheads="1"/>
          </p:cNvSpPr>
          <p:nvPr/>
        </p:nvSpPr>
        <p:spPr bwMode="auto">
          <a:xfrm>
            <a:off x="0" y="4197350"/>
            <a:ext cx="323850" cy="306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4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6406" name="25 CuadroTexto"/>
          <p:cNvSpPr txBox="1">
            <a:spLocks noChangeArrowheads="1"/>
          </p:cNvSpPr>
          <p:nvPr/>
        </p:nvSpPr>
        <p:spPr bwMode="auto">
          <a:xfrm>
            <a:off x="5992813" y="1658938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3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6407" name="26 CuadroTexto"/>
          <p:cNvSpPr txBox="1">
            <a:spLocks noChangeArrowheads="1"/>
          </p:cNvSpPr>
          <p:nvPr/>
        </p:nvSpPr>
        <p:spPr bwMode="auto">
          <a:xfrm>
            <a:off x="3187700" y="4221163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5</a:t>
            </a:r>
            <a:endParaRPr lang="es-ES" altLang="es-ES" sz="1400" b="1">
              <a:latin typeface="Arial Black" pitchFamily="34" charset="0"/>
            </a:endParaRPr>
          </a:p>
        </p:txBody>
      </p:sp>
      <p:pic>
        <p:nvPicPr>
          <p:cNvPr id="1640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7411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7412" name="Text Box 26"/>
          <p:cNvSpPr txBox="1">
            <a:spLocks noChangeArrowheads="1"/>
          </p:cNvSpPr>
          <p:nvPr/>
        </p:nvSpPr>
        <p:spPr bwMode="auto">
          <a:xfrm>
            <a:off x="1588" y="806450"/>
            <a:ext cx="91424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>
                <a:solidFill>
                  <a:srgbClr val="0000FF"/>
                </a:solidFill>
                <a:latin typeface="Arial Black" pitchFamily="34" charset="0"/>
              </a:rPr>
              <a:t>Túnel principal: secuencia de avance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535113"/>
            <a:ext cx="31972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1535113"/>
            <a:ext cx="33178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35113"/>
            <a:ext cx="3008312" cy="246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4111625"/>
            <a:ext cx="340677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4111625"/>
            <a:ext cx="340677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4111625"/>
            <a:ext cx="3303588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3 Imagen" descr="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15 CuadroTexto"/>
          <p:cNvSpPr txBox="1">
            <a:spLocks noChangeArrowheads="1"/>
          </p:cNvSpPr>
          <p:nvPr/>
        </p:nvSpPr>
        <p:spPr bwMode="auto">
          <a:xfrm>
            <a:off x="11113" y="1560513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1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7421" name="16 CuadroTexto"/>
          <p:cNvSpPr txBox="1">
            <a:spLocks noChangeArrowheads="1"/>
          </p:cNvSpPr>
          <p:nvPr/>
        </p:nvSpPr>
        <p:spPr bwMode="auto">
          <a:xfrm>
            <a:off x="2843213" y="1535113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2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7422" name="17 CuadroTexto"/>
          <p:cNvSpPr txBox="1">
            <a:spLocks noChangeArrowheads="1"/>
          </p:cNvSpPr>
          <p:nvPr/>
        </p:nvSpPr>
        <p:spPr bwMode="auto">
          <a:xfrm>
            <a:off x="5795963" y="4124325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6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7423" name="18 CuadroTexto"/>
          <p:cNvSpPr txBox="1">
            <a:spLocks noChangeArrowheads="1"/>
          </p:cNvSpPr>
          <p:nvPr/>
        </p:nvSpPr>
        <p:spPr bwMode="auto">
          <a:xfrm>
            <a:off x="14288" y="4124325"/>
            <a:ext cx="3254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4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7424" name="19 CuadroTexto"/>
          <p:cNvSpPr txBox="1">
            <a:spLocks noChangeArrowheads="1"/>
          </p:cNvSpPr>
          <p:nvPr/>
        </p:nvSpPr>
        <p:spPr bwMode="auto">
          <a:xfrm>
            <a:off x="6011863" y="1543050"/>
            <a:ext cx="323850" cy="306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3</a:t>
            </a:r>
            <a:endParaRPr lang="es-ES" altLang="es-ES" sz="1400" b="1">
              <a:latin typeface="Arial Black" pitchFamily="34" charset="0"/>
            </a:endParaRPr>
          </a:p>
        </p:txBody>
      </p:sp>
      <p:sp>
        <p:nvSpPr>
          <p:cNvPr id="17425" name="20 CuadroTexto"/>
          <p:cNvSpPr txBox="1">
            <a:spLocks noChangeArrowheads="1"/>
          </p:cNvSpPr>
          <p:nvPr/>
        </p:nvSpPr>
        <p:spPr bwMode="auto">
          <a:xfrm>
            <a:off x="3041650" y="4111625"/>
            <a:ext cx="3238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1400" b="1">
                <a:latin typeface="Arial Black" pitchFamily="34" charset="0"/>
              </a:rPr>
              <a:t>5</a:t>
            </a:r>
            <a:endParaRPr lang="es-ES" altLang="es-ES" sz="1400" b="1">
              <a:latin typeface="Arial Black" pitchFamily="34" charset="0"/>
            </a:endParaRPr>
          </a:p>
        </p:txBody>
      </p:sp>
      <p:pic>
        <p:nvPicPr>
          <p:cNvPr id="174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8435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8436" name="Text Box 26"/>
          <p:cNvSpPr txBox="1">
            <a:spLocks noChangeArrowheads="1"/>
          </p:cNvSpPr>
          <p:nvPr/>
        </p:nvSpPr>
        <p:spPr bwMode="auto">
          <a:xfrm>
            <a:off x="1588" y="671513"/>
            <a:ext cx="91424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Túnel principal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Aspecto final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00213"/>
            <a:ext cx="6357937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9459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9460" name="Text Box 26"/>
          <p:cNvSpPr txBox="1">
            <a:spLocks noChangeArrowheads="1"/>
          </p:cNvSpPr>
          <p:nvPr/>
        </p:nvSpPr>
        <p:spPr bwMode="auto">
          <a:xfrm>
            <a:off x="323850" y="735013"/>
            <a:ext cx="80660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Instalación de la tubería y cambio de trazado</a:t>
            </a:r>
          </a:p>
        </p:txBody>
      </p:sp>
      <p:sp>
        <p:nvSpPr>
          <p:cNvPr id="13" name="Text Box 240"/>
          <p:cNvSpPr txBox="1">
            <a:spLocks noChangeArrowheads="1"/>
          </p:cNvSpPr>
          <p:nvPr/>
        </p:nvSpPr>
        <p:spPr bwMode="auto">
          <a:xfrm>
            <a:off x="107950" y="1268413"/>
            <a:ext cx="900112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AR" altLang="es-ES" sz="2000" b="1" dirty="0" smtClean="0">
                <a:solidFill>
                  <a:srgbClr val="FFFF00"/>
                </a:solidFill>
                <a:latin typeface="Myriad Pro"/>
              </a:rPr>
              <a:t>Armado exterior: </a:t>
            </a:r>
            <a:r>
              <a:rPr lang="es-AR" altLang="es-E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yriad Pro"/>
              </a:rPr>
              <a:t>  </a:t>
            </a:r>
            <a:r>
              <a:rPr lang="es-AR" altLang="es-ES" b="1" dirty="0" smtClean="0">
                <a:solidFill>
                  <a:schemeClr val="bg1"/>
                </a:solidFill>
                <a:latin typeface="Myriad Pro"/>
              </a:rPr>
              <a:t>Preparación de 4 columnas de cañería de 200 m c/u </a:t>
            </a:r>
          </a:p>
          <a:p>
            <a:pPr>
              <a:spcBef>
                <a:spcPct val="50000"/>
              </a:spcBef>
              <a:defRPr/>
            </a:pPr>
            <a:r>
              <a:rPr lang="es-AR" altLang="es-ES" sz="2000" b="1" dirty="0" smtClean="0">
                <a:solidFill>
                  <a:srgbClr val="FFFF00"/>
                </a:solidFill>
                <a:latin typeface="Myriad Pro"/>
              </a:rPr>
              <a:t>Interior del Túnel : </a:t>
            </a:r>
            <a:r>
              <a:rPr lang="es-AR" altLang="es-ES" b="1" dirty="0" smtClean="0">
                <a:solidFill>
                  <a:srgbClr val="FFFF00"/>
                </a:solidFill>
                <a:latin typeface="Myriad Pro"/>
              </a:rPr>
              <a:t> </a:t>
            </a:r>
            <a:r>
              <a:rPr lang="es-AR" altLang="es-ES" b="1" dirty="0" smtClean="0">
                <a:solidFill>
                  <a:schemeClr val="bg1"/>
                </a:solidFill>
                <a:latin typeface="Myriad Pro"/>
              </a:rPr>
              <a:t>Elaboración de bases de hormigón de 1x1 m cada 10 metros de longitud</a:t>
            </a:r>
          </a:p>
          <a:p>
            <a:pPr>
              <a:spcBef>
                <a:spcPct val="50000"/>
              </a:spcBef>
              <a:defRPr/>
            </a:pPr>
            <a:r>
              <a:rPr lang="es-AR" altLang="es-ES" sz="2000" b="1" dirty="0" smtClean="0">
                <a:solidFill>
                  <a:srgbClr val="FFFF00"/>
                </a:solidFill>
                <a:latin typeface="Myriad Pro"/>
              </a:rPr>
              <a:t>Instalación de rodillos de acero: </a:t>
            </a:r>
            <a:r>
              <a:rPr lang="es-AR" altLang="es-ES" b="1" dirty="0" smtClean="0">
                <a:solidFill>
                  <a:schemeClr val="bg1"/>
                </a:solidFill>
                <a:latin typeface="Myriad Pro"/>
              </a:rPr>
              <a:t>Sobre las bases de hormigón se instalaron rodillos de acero con el objeto de  trasladar y soportar de forma permanente  la columna de cañería.</a:t>
            </a:r>
          </a:p>
          <a:p>
            <a:pPr>
              <a:spcBef>
                <a:spcPct val="50000"/>
              </a:spcBef>
              <a:defRPr/>
            </a:pPr>
            <a:endParaRPr lang="es-ES" altLang="es-ES" sz="2000" b="1" dirty="0" smtClean="0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19463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0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7" r="19241" b="-2"/>
          <a:stretch>
            <a:fillRect/>
          </a:stretch>
        </p:blipFill>
        <p:spPr bwMode="auto">
          <a:xfrm>
            <a:off x="88925" y="3422651"/>
            <a:ext cx="4411663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0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18951" r="23247" b="10890"/>
          <a:stretch>
            <a:fillRect/>
          </a:stretch>
        </p:blipFill>
        <p:spPr bwMode="auto">
          <a:xfrm>
            <a:off x="4745732" y="3432177"/>
            <a:ext cx="4061594" cy="329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20483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3" name="Text Box 240"/>
          <p:cNvSpPr txBox="1">
            <a:spLocks noChangeArrowheads="1"/>
          </p:cNvSpPr>
          <p:nvPr/>
        </p:nvSpPr>
        <p:spPr bwMode="auto">
          <a:xfrm>
            <a:off x="107950" y="1639888"/>
            <a:ext cx="9001125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AR" altLang="es-E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yriad Pro"/>
              </a:rPr>
              <a:t>Colocación de la cañería:   </a:t>
            </a:r>
          </a:p>
          <a:p>
            <a:pPr marL="514350" indent="-514350">
              <a:spcBef>
                <a:spcPct val="50000"/>
              </a:spcBef>
              <a:buFont typeface="+mj-lt"/>
              <a:buAutoNum type="romanUcPeriod"/>
              <a:defRPr/>
            </a:pPr>
            <a:r>
              <a:rPr lang="es-AR" altLang="es-ES" sz="2000" b="1" dirty="0" err="1" smtClean="0">
                <a:solidFill>
                  <a:srgbClr val="FFFF00"/>
                </a:solidFill>
                <a:latin typeface="Myriad Pro"/>
              </a:rPr>
              <a:t>Traccionada</a:t>
            </a:r>
            <a:r>
              <a:rPr lang="es-AR" altLang="es-ES" sz="2000" b="1" dirty="0" smtClean="0">
                <a:solidFill>
                  <a:srgbClr val="FFFF00"/>
                </a:solidFill>
                <a:latin typeface="Myriad Pro"/>
              </a:rPr>
              <a:t> a través de un equipo propicio,</a:t>
            </a:r>
            <a:r>
              <a:rPr lang="es-AR" altLang="es-ES" sz="2000" b="1" dirty="0" smtClean="0">
                <a:solidFill>
                  <a:schemeClr val="bg1"/>
                </a:solidFill>
                <a:latin typeface="Myriad Pro"/>
              </a:rPr>
              <a:t> desde el portal norte hacia el sur , en columnas de 200 m que fueron soldadas en boca de túnel. </a:t>
            </a:r>
          </a:p>
          <a:p>
            <a:pPr marL="514350" indent="-514350">
              <a:spcBef>
                <a:spcPct val="50000"/>
              </a:spcBef>
              <a:buFont typeface="+mj-lt"/>
              <a:buAutoNum type="romanUcPeriod"/>
              <a:defRPr/>
            </a:pPr>
            <a:r>
              <a:rPr lang="es-AR" altLang="es-ES" sz="2000" b="1" dirty="0" smtClean="0">
                <a:solidFill>
                  <a:schemeClr val="bg1"/>
                </a:solidFill>
                <a:latin typeface="Myriad Pro"/>
              </a:rPr>
              <a:t>La cañería fue adoptando </a:t>
            </a:r>
            <a:r>
              <a:rPr lang="es-AR" altLang="es-ES" sz="2000" b="1" dirty="0" smtClean="0">
                <a:solidFill>
                  <a:srgbClr val="FFFF00"/>
                </a:solidFill>
                <a:latin typeface="Myriad Pro"/>
              </a:rPr>
              <a:t>por flexión natural </a:t>
            </a:r>
            <a:r>
              <a:rPr lang="es-AR" altLang="es-ES" sz="2000" b="1" dirty="0" smtClean="0">
                <a:solidFill>
                  <a:schemeClr val="bg1"/>
                </a:solidFill>
                <a:latin typeface="Myriad Pro"/>
              </a:rPr>
              <a:t>la forma curvilínea del túnel.</a:t>
            </a:r>
          </a:p>
          <a:p>
            <a:pPr marL="514350" indent="-514350">
              <a:spcBef>
                <a:spcPct val="50000"/>
              </a:spcBef>
              <a:buFont typeface="+mj-lt"/>
              <a:buAutoNum type="romanUcPeriod"/>
              <a:defRPr/>
            </a:pPr>
            <a:r>
              <a:rPr lang="es-AR" altLang="es-ES" sz="2000" b="1" dirty="0" smtClean="0">
                <a:solidFill>
                  <a:schemeClr val="bg1"/>
                </a:solidFill>
                <a:latin typeface="Myriad Pro"/>
              </a:rPr>
              <a:t>Una vez posicionada se le realizó la </a:t>
            </a:r>
            <a:r>
              <a:rPr lang="es-AR" altLang="es-ES" sz="2000" b="1" dirty="0" smtClean="0">
                <a:solidFill>
                  <a:srgbClr val="FFFF00"/>
                </a:solidFill>
                <a:latin typeface="Myriad Pro"/>
              </a:rPr>
              <a:t>prueba hidráulica </a:t>
            </a:r>
            <a:r>
              <a:rPr lang="es-AR" altLang="es-ES" sz="2000" b="1" dirty="0" smtClean="0">
                <a:solidFill>
                  <a:schemeClr val="bg1"/>
                </a:solidFill>
                <a:latin typeface="Myriad Pro"/>
              </a:rPr>
              <a:t>correspondiente.</a:t>
            </a:r>
          </a:p>
          <a:p>
            <a:pPr marL="514350" indent="-514350">
              <a:spcBef>
                <a:spcPct val="50000"/>
              </a:spcBef>
              <a:buFont typeface="+mj-lt"/>
              <a:buAutoNum type="romanUcPeriod"/>
              <a:defRPr/>
            </a:pPr>
            <a:r>
              <a:rPr lang="es-AR" altLang="es-ES" sz="2000" b="1" dirty="0" smtClean="0">
                <a:solidFill>
                  <a:schemeClr val="bg1"/>
                </a:solidFill>
                <a:latin typeface="Myriad Pro"/>
              </a:rPr>
              <a:t>El procedimiento final consistió en el </a:t>
            </a:r>
            <a:r>
              <a:rPr lang="es-AR" altLang="es-ES" sz="2000" b="1" dirty="0" smtClean="0">
                <a:solidFill>
                  <a:srgbClr val="FFFF00"/>
                </a:solidFill>
                <a:latin typeface="Myriad Pro"/>
              </a:rPr>
              <a:t>ensamble final </a:t>
            </a:r>
            <a:r>
              <a:rPr lang="es-AR" altLang="es-ES" sz="2000" b="1" dirty="0" smtClean="0">
                <a:solidFill>
                  <a:schemeClr val="bg1"/>
                </a:solidFill>
                <a:latin typeface="Myriad Pro"/>
              </a:rPr>
              <a:t>de la cañería a la línea. Para ello se acomodaron los portales norte y sur, a las nuevas necesidades.</a:t>
            </a:r>
          </a:p>
        </p:txBody>
      </p:sp>
      <p:pic>
        <p:nvPicPr>
          <p:cNvPr id="20485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26"/>
          <p:cNvSpPr txBox="1">
            <a:spLocks noChangeArrowheads="1"/>
          </p:cNvSpPr>
          <p:nvPr/>
        </p:nvSpPr>
        <p:spPr bwMode="auto">
          <a:xfrm>
            <a:off x="0" y="73501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Instalación de la tubería y cambio de trazado</a:t>
            </a:r>
          </a:p>
        </p:txBody>
      </p:sp>
      <p:pic>
        <p:nvPicPr>
          <p:cNvPr id="2048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7 CuadroTexto"/>
          <p:cNvSpPr txBox="1">
            <a:spLocks noChangeArrowheads="1"/>
          </p:cNvSpPr>
          <p:nvPr/>
        </p:nvSpPr>
        <p:spPr bwMode="auto">
          <a:xfrm>
            <a:off x="-34925" y="836613"/>
            <a:ext cx="9142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>
                <a:solidFill>
                  <a:srgbClr val="0000FF"/>
                </a:solidFill>
                <a:latin typeface="Arial Black" pitchFamily="34" charset="0"/>
              </a:rPr>
              <a:t>Objetivos</a:t>
            </a:r>
            <a:endParaRPr lang="es-ES" altLang="es-ES" sz="240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075" name="8 CuadroTexto"/>
          <p:cNvSpPr txBox="1">
            <a:spLocks noChangeArrowheads="1"/>
          </p:cNvSpPr>
          <p:nvPr/>
        </p:nvSpPr>
        <p:spPr bwMode="auto">
          <a:xfrm>
            <a:off x="452438" y="1773238"/>
            <a:ext cx="80645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Ubicación del gasoducto Nor Andino (tramo 501)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Marco geomorfológico y geotécnico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Cuesta de Mal Paso: Características geoestructurales del Macizo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Análisis, control y monitoreo del sector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Medidas de mitigación y solución definitiva a los movimientos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Ejecución del Túnel Mal Paso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Instalación de la tubería y cambio de trazado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Monitoreo geotécnico del Túnel y sus instalaciones.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Consideraciones Finales</a:t>
            </a:r>
          </a:p>
        </p:txBody>
      </p:sp>
      <p:pic>
        <p:nvPicPr>
          <p:cNvPr id="3076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22531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pic>
        <p:nvPicPr>
          <p:cNvPr id="22532" name="13 Imagen" descr="IMG-20120110-00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"/>
          <a:stretch>
            <a:fillRect/>
          </a:stretch>
        </p:blipFill>
        <p:spPr bwMode="auto">
          <a:xfrm>
            <a:off x="179388" y="1341438"/>
            <a:ext cx="43926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/>
          <a:stretch>
            <a:fillRect/>
          </a:stretch>
        </p:blipFill>
        <p:spPr bwMode="auto">
          <a:xfrm>
            <a:off x="4716463" y="3306763"/>
            <a:ext cx="424973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AutoShape 51"/>
          <p:cNvSpPr>
            <a:spLocks noChangeArrowheads="1"/>
          </p:cNvSpPr>
          <p:nvPr/>
        </p:nvSpPr>
        <p:spPr bwMode="auto">
          <a:xfrm rot="10800000">
            <a:off x="4216400" y="5273675"/>
            <a:ext cx="504825" cy="342900"/>
          </a:xfrm>
          <a:prstGeom prst="rightArrow">
            <a:avLst>
              <a:gd name="adj1" fmla="val 50000"/>
              <a:gd name="adj2" fmla="val 368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22535" name="AutoShape 51"/>
          <p:cNvSpPr>
            <a:spLocks noChangeArrowheads="1"/>
          </p:cNvSpPr>
          <p:nvPr/>
        </p:nvSpPr>
        <p:spPr bwMode="auto">
          <a:xfrm>
            <a:off x="4464050" y="2093913"/>
            <a:ext cx="504825" cy="342900"/>
          </a:xfrm>
          <a:prstGeom prst="rightArrow">
            <a:avLst>
              <a:gd name="adj1" fmla="val 50000"/>
              <a:gd name="adj2" fmla="val 368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22536" name="Text Box 240"/>
          <p:cNvSpPr txBox="1">
            <a:spLocks noChangeArrowheads="1"/>
          </p:cNvSpPr>
          <p:nvPr/>
        </p:nvSpPr>
        <p:spPr bwMode="auto">
          <a:xfrm>
            <a:off x="179388" y="5168900"/>
            <a:ext cx="4176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Cañería curvilínea instalada en su posición final.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2537" name="Text Box 240"/>
          <p:cNvSpPr txBox="1">
            <a:spLocks noChangeArrowheads="1"/>
          </p:cNvSpPr>
          <p:nvPr/>
        </p:nvSpPr>
        <p:spPr bwMode="auto">
          <a:xfrm>
            <a:off x="4967288" y="1844675"/>
            <a:ext cx="4176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Ingreso de la primera columna por el portal norte.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22538" name="3 Imagen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 Box 26"/>
          <p:cNvSpPr txBox="1">
            <a:spLocks noChangeArrowheads="1"/>
          </p:cNvSpPr>
          <p:nvPr/>
        </p:nvSpPr>
        <p:spPr bwMode="auto">
          <a:xfrm>
            <a:off x="0" y="73501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Instalación de la tubería y cambio de trazado</a:t>
            </a:r>
          </a:p>
        </p:txBody>
      </p:sp>
      <p:pic>
        <p:nvPicPr>
          <p:cNvPr id="2254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pic>
        <p:nvPicPr>
          <p:cNvPr id="23555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26"/>
          <p:cNvSpPr txBox="1">
            <a:spLocks noChangeArrowheads="1"/>
          </p:cNvSpPr>
          <p:nvPr/>
        </p:nvSpPr>
        <p:spPr bwMode="auto">
          <a:xfrm>
            <a:off x="0" y="73501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Reconexión a la línea</a:t>
            </a:r>
          </a:p>
        </p:txBody>
      </p:sp>
      <p:pic>
        <p:nvPicPr>
          <p:cNvPr id="23557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28725"/>
            <a:ext cx="4278313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3357563"/>
            <a:ext cx="454342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AutoShape 51"/>
          <p:cNvSpPr>
            <a:spLocks noChangeArrowheads="1"/>
          </p:cNvSpPr>
          <p:nvPr/>
        </p:nvSpPr>
        <p:spPr bwMode="auto">
          <a:xfrm rot="10800000">
            <a:off x="4103688" y="5505450"/>
            <a:ext cx="504825" cy="342900"/>
          </a:xfrm>
          <a:prstGeom prst="rightArrow">
            <a:avLst>
              <a:gd name="adj1" fmla="val 50000"/>
              <a:gd name="adj2" fmla="val 368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23560" name="AutoShape 51"/>
          <p:cNvSpPr>
            <a:spLocks noChangeArrowheads="1"/>
          </p:cNvSpPr>
          <p:nvPr/>
        </p:nvSpPr>
        <p:spPr bwMode="auto">
          <a:xfrm>
            <a:off x="4464050" y="2093913"/>
            <a:ext cx="504825" cy="342900"/>
          </a:xfrm>
          <a:prstGeom prst="rightArrow">
            <a:avLst>
              <a:gd name="adj1" fmla="val 50000"/>
              <a:gd name="adj2" fmla="val 368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23561" name="Text Box 240"/>
          <p:cNvSpPr txBox="1">
            <a:spLocks noChangeArrowheads="1"/>
          </p:cNvSpPr>
          <p:nvPr/>
        </p:nvSpPr>
        <p:spPr bwMode="auto">
          <a:xfrm>
            <a:off x="179388" y="5168900"/>
            <a:ext cx="417671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Salida de la cañería del túnel en el portal sur durante la reconexión de la línea.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3562" name="Text Box 240"/>
          <p:cNvSpPr txBox="1">
            <a:spLocks noChangeArrowheads="1"/>
          </p:cNvSpPr>
          <p:nvPr/>
        </p:nvSpPr>
        <p:spPr bwMode="auto">
          <a:xfrm>
            <a:off x="4967288" y="1844675"/>
            <a:ext cx="4176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Operativo de reconexión portal sur 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2356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14349 CuadroTexto"/>
          <p:cNvSpPr txBox="1"/>
          <p:nvPr/>
        </p:nvSpPr>
        <p:spPr>
          <a:xfrm>
            <a:off x="5951538" y="1749425"/>
            <a:ext cx="3062287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AR" dirty="0">
                <a:latin typeface="Arial" charset="0"/>
                <a:cs typeface="Arial" charset="0"/>
              </a:rPr>
              <a:t>Territorio argentino: 4 tramos (377km)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AR" dirty="0">
                <a:latin typeface="Arial" charset="0"/>
                <a:cs typeface="Arial" charset="0"/>
              </a:rPr>
              <a:t>Territorio Chileno 6 tramos (667 km)</a:t>
            </a:r>
          </a:p>
          <a:p>
            <a:pPr>
              <a:defRPr/>
            </a:pPr>
            <a:endParaRPr lang="es-AR" dirty="0">
              <a:latin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AR" dirty="0">
                <a:latin typeface="Arial" charset="0"/>
                <a:cs typeface="Arial" charset="0"/>
              </a:rPr>
              <a:t>20”, Capacidad de transporte de 4 millones de m3/día.</a:t>
            </a:r>
          </a:p>
          <a:p>
            <a:pPr>
              <a:defRPr/>
            </a:pPr>
            <a:endParaRPr lang="es-AR" dirty="0">
              <a:latin typeface="Arial" charset="0"/>
              <a:cs typeface="Arial" charset="0"/>
            </a:endParaRPr>
          </a:p>
          <a:p>
            <a:pPr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  <p:pic>
        <p:nvPicPr>
          <p:cNvPr id="24581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8"/>
          <a:stretch>
            <a:fillRect/>
          </a:stretch>
        </p:blipFill>
        <p:spPr bwMode="auto">
          <a:xfrm>
            <a:off x="107950" y="1412875"/>
            <a:ext cx="4176713" cy="33115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141663"/>
            <a:ext cx="47879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AutoShape 51"/>
          <p:cNvSpPr>
            <a:spLocks noChangeArrowheads="1"/>
          </p:cNvSpPr>
          <p:nvPr/>
        </p:nvSpPr>
        <p:spPr bwMode="auto">
          <a:xfrm rot="10800000">
            <a:off x="4103688" y="5505450"/>
            <a:ext cx="504825" cy="342900"/>
          </a:xfrm>
          <a:prstGeom prst="rightArrow">
            <a:avLst>
              <a:gd name="adj1" fmla="val 50000"/>
              <a:gd name="adj2" fmla="val 368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24585" name="AutoShape 51"/>
          <p:cNvSpPr>
            <a:spLocks noChangeArrowheads="1"/>
          </p:cNvSpPr>
          <p:nvPr/>
        </p:nvSpPr>
        <p:spPr bwMode="auto">
          <a:xfrm>
            <a:off x="4319588" y="1928813"/>
            <a:ext cx="504825" cy="342900"/>
          </a:xfrm>
          <a:prstGeom prst="rightArrow">
            <a:avLst>
              <a:gd name="adj1" fmla="val 50000"/>
              <a:gd name="adj2" fmla="val 368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24586" name="Text Box 240"/>
          <p:cNvSpPr txBox="1">
            <a:spLocks noChangeArrowheads="1"/>
          </p:cNvSpPr>
          <p:nvPr/>
        </p:nvSpPr>
        <p:spPr bwMode="auto">
          <a:xfrm>
            <a:off x="179388" y="5168900"/>
            <a:ext cx="417671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Salida de la cañería del túnel en el portal norte  durante la reconexión de la línea.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4587" name="Text Box 240"/>
          <p:cNvSpPr txBox="1">
            <a:spLocks noChangeArrowheads="1"/>
          </p:cNvSpPr>
          <p:nvPr/>
        </p:nvSpPr>
        <p:spPr bwMode="auto">
          <a:xfrm>
            <a:off x="4967288" y="1844675"/>
            <a:ext cx="4176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Operativo de reconexión portal norte 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4588" name="Text Box 26"/>
          <p:cNvSpPr txBox="1">
            <a:spLocks noChangeArrowheads="1"/>
          </p:cNvSpPr>
          <p:nvPr/>
        </p:nvSpPr>
        <p:spPr bwMode="auto">
          <a:xfrm>
            <a:off x="0" y="73501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Reconexión a la línea</a:t>
            </a:r>
          </a:p>
        </p:txBody>
      </p:sp>
      <p:pic>
        <p:nvPicPr>
          <p:cNvPr id="2458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14349 CuadroTexto"/>
          <p:cNvSpPr txBox="1"/>
          <p:nvPr/>
        </p:nvSpPr>
        <p:spPr>
          <a:xfrm>
            <a:off x="5951538" y="1749425"/>
            <a:ext cx="3062287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AR" dirty="0">
                <a:latin typeface="Arial" charset="0"/>
                <a:cs typeface="Arial" charset="0"/>
              </a:rPr>
              <a:t>Territorio argentino: 4 tramos (377km)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AR" dirty="0">
                <a:latin typeface="Arial" charset="0"/>
                <a:cs typeface="Arial" charset="0"/>
              </a:rPr>
              <a:t>Territorio Chileno 6 tramos (667 km)</a:t>
            </a:r>
          </a:p>
          <a:p>
            <a:pPr>
              <a:defRPr/>
            </a:pPr>
            <a:endParaRPr lang="es-AR" dirty="0">
              <a:latin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s-AR" dirty="0">
                <a:latin typeface="Arial" charset="0"/>
                <a:cs typeface="Arial" charset="0"/>
              </a:rPr>
              <a:t>20”, Capacidad de transporte de 4 millones de m3/día.</a:t>
            </a:r>
          </a:p>
          <a:p>
            <a:pPr>
              <a:defRPr/>
            </a:pPr>
            <a:endParaRPr lang="es-AR" dirty="0">
              <a:latin typeface="Arial" charset="0"/>
              <a:cs typeface="Arial" charset="0"/>
            </a:endParaRPr>
          </a:p>
          <a:p>
            <a:pPr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  <p:pic>
        <p:nvPicPr>
          <p:cNvPr id="25605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AutoShape 51"/>
          <p:cNvSpPr>
            <a:spLocks noChangeArrowheads="1"/>
          </p:cNvSpPr>
          <p:nvPr/>
        </p:nvSpPr>
        <p:spPr bwMode="auto">
          <a:xfrm rot="10800000">
            <a:off x="4103688" y="5505450"/>
            <a:ext cx="504825" cy="342900"/>
          </a:xfrm>
          <a:prstGeom prst="rightArrow">
            <a:avLst>
              <a:gd name="adj1" fmla="val 50000"/>
              <a:gd name="adj2" fmla="val 368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25607" name="Text Box 240"/>
          <p:cNvSpPr txBox="1">
            <a:spLocks noChangeArrowheads="1"/>
          </p:cNvSpPr>
          <p:nvPr/>
        </p:nvSpPr>
        <p:spPr bwMode="auto">
          <a:xfrm>
            <a:off x="179388" y="5168900"/>
            <a:ext cx="417671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Portal sur finalizado con las puertas de seguridad y cañería enterrada .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5608" name="Text Box 240"/>
          <p:cNvSpPr txBox="1">
            <a:spLocks noChangeArrowheads="1"/>
          </p:cNvSpPr>
          <p:nvPr/>
        </p:nvSpPr>
        <p:spPr bwMode="auto">
          <a:xfrm>
            <a:off x="4967288" y="1844675"/>
            <a:ext cx="4176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chemeClr val="bg1"/>
                </a:solidFill>
                <a:latin typeface="Myriad Pro"/>
              </a:rPr>
              <a:t>Salida enterrada del gasoducto en el portal sur</a:t>
            </a:r>
            <a:endParaRPr lang="es-ES" altLang="es-ES" sz="2000" b="1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25609" name="0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/>
          <a:stretch>
            <a:fillRect/>
          </a:stretch>
        </p:blipFill>
        <p:spPr bwMode="auto">
          <a:xfrm>
            <a:off x="34925" y="1484313"/>
            <a:ext cx="4573588" cy="32400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AutoShape 51"/>
          <p:cNvSpPr>
            <a:spLocks noChangeArrowheads="1"/>
          </p:cNvSpPr>
          <p:nvPr/>
        </p:nvSpPr>
        <p:spPr bwMode="auto">
          <a:xfrm>
            <a:off x="4464050" y="1928813"/>
            <a:ext cx="504825" cy="342900"/>
          </a:xfrm>
          <a:prstGeom prst="rightArrow">
            <a:avLst>
              <a:gd name="adj1" fmla="val 50000"/>
              <a:gd name="adj2" fmla="val 368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pic>
        <p:nvPicPr>
          <p:cNvPr id="25611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/>
          <a:stretch>
            <a:fillRect/>
          </a:stretch>
        </p:blipFill>
        <p:spPr bwMode="auto">
          <a:xfrm>
            <a:off x="4608513" y="3429000"/>
            <a:ext cx="4443412" cy="3225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2" name="Text Box 26"/>
          <p:cNvSpPr txBox="1">
            <a:spLocks noChangeArrowheads="1"/>
          </p:cNvSpPr>
          <p:nvPr/>
        </p:nvSpPr>
        <p:spPr bwMode="auto">
          <a:xfrm>
            <a:off x="0" y="73501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Reconexión a la línea</a:t>
            </a:r>
          </a:p>
        </p:txBody>
      </p:sp>
      <p:pic>
        <p:nvPicPr>
          <p:cNvPr id="2561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8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26"/>
          <p:cNvSpPr txBox="1">
            <a:spLocks noChangeArrowheads="1"/>
          </p:cNvSpPr>
          <p:nvPr/>
        </p:nvSpPr>
        <p:spPr bwMode="auto">
          <a:xfrm>
            <a:off x="0" y="73501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Control y monitoreo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95288" y="1412875"/>
            <a:ext cx="8569325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s-AR" sz="2000" b="1" dirty="0">
                <a:solidFill>
                  <a:srgbClr val="FFFF00"/>
                </a:solidFill>
                <a:latin typeface="Myriad Pro"/>
              </a:rPr>
              <a:t>Inspecciones mensuales de carácter visual: </a:t>
            </a:r>
            <a:r>
              <a:rPr lang="es-AR" sz="2000" b="1" dirty="0">
                <a:solidFill>
                  <a:schemeClr val="bg1"/>
                </a:solidFill>
                <a:latin typeface="Myriad Pro"/>
              </a:rPr>
              <a:t>Relevamiento del estado del </a:t>
            </a:r>
            <a:r>
              <a:rPr lang="es-AR" sz="2000" b="1" dirty="0" err="1">
                <a:solidFill>
                  <a:schemeClr val="bg1"/>
                </a:solidFill>
                <a:latin typeface="Myriad Pro"/>
              </a:rPr>
              <a:t>shotcrete</a:t>
            </a:r>
            <a:r>
              <a:rPr lang="es-AR" sz="2000" b="1" dirty="0">
                <a:solidFill>
                  <a:schemeClr val="bg1"/>
                </a:solidFill>
                <a:latin typeface="Myriad Pro"/>
              </a:rPr>
              <a:t> (fisuras, crecimiento de las mismas, </a:t>
            </a:r>
            <a:r>
              <a:rPr lang="es-AR" sz="2000" b="1" dirty="0" err="1">
                <a:solidFill>
                  <a:schemeClr val="bg1"/>
                </a:solidFill>
                <a:latin typeface="Myriad Pro"/>
              </a:rPr>
              <a:t>descascaramientos</a:t>
            </a:r>
            <a:r>
              <a:rPr lang="es-AR" sz="2000" b="1" dirty="0">
                <a:solidFill>
                  <a:schemeClr val="bg1"/>
                </a:solidFill>
                <a:latin typeface="Myriad Pro"/>
              </a:rPr>
              <a:t>, infiltraciones)  y estado de los elementos de sostenimiento (cimbras, pernos de anclaje).</a:t>
            </a:r>
          </a:p>
          <a:p>
            <a:pPr algn="just">
              <a:defRPr/>
            </a:pPr>
            <a:endParaRPr lang="es-ES" sz="2000" b="1" dirty="0">
              <a:solidFill>
                <a:schemeClr val="bg1"/>
              </a:solidFill>
              <a:latin typeface="Myriad Pro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s-AR" sz="2000" b="1" dirty="0">
                <a:solidFill>
                  <a:srgbClr val="FFFF00"/>
                </a:solidFill>
                <a:latin typeface="Myriad Pro"/>
              </a:rPr>
              <a:t>Medición </a:t>
            </a:r>
            <a:r>
              <a:rPr lang="es-AR" sz="2000" b="1" dirty="0" err="1">
                <a:solidFill>
                  <a:srgbClr val="FFFF00"/>
                </a:solidFill>
                <a:latin typeface="Myriad Pro"/>
              </a:rPr>
              <a:t>microgeodésica</a:t>
            </a:r>
            <a:r>
              <a:rPr lang="es-AR" sz="2000" b="1" dirty="0">
                <a:solidFill>
                  <a:srgbClr val="FFFF00"/>
                </a:solidFill>
                <a:latin typeface="Myriad Pro"/>
              </a:rPr>
              <a:t> anual</a:t>
            </a:r>
            <a:r>
              <a:rPr lang="es-AR" sz="2000" b="1" dirty="0">
                <a:solidFill>
                  <a:schemeClr val="bg1"/>
                </a:solidFill>
                <a:latin typeface="Myriad Pro"/>
              </a:rPr>
              <a:t>: 7 puntos espaciados </a:t>
            </a:r>
            <a:r>
              <a:rPr lang="es-AR" sz="2000" b="1" dirty="0" err="1">
                <a:solidFill>
                  <a:schemeClr val="bg1"/>
                </a:solidFill>
                <a:latin typeface="Myriad Pro"/>
              </a:rPr>
              <a:t>equidimencionalmente</a:t>
            </a:r>
            <a:r>
              <a:rPr lang="es-AR" sz="2000" b="1" dirty="0">
                <a:solidFill>
                  <a:schemeClr val="bg1"/>
                </a:solidFill>
                <a:latin typeface="Myriad Pro"/>
              </a:rPr>
              <a:t> cada 100 m. Se registran en el tiempo los desplazamientos de más de 3 cm que pudieran experimentar dichos puntos. Medición de carácter anual bajo condiciones normales. En caso de aceleración de movimientos se preverá otro tipo de programación.</a:t>
            </a:r>
          </a:p>
          <a:p>
            <a:pPr algn="just">
              <a:defRPr/>
            </a:pPr>
            <a:endParaRPr lang="es-ES" sz="2000" b="1" dirty="0">
              <a:solidFill>
                <a:schemeClr val="bg1"/>
              </a:solidFill>
              <a:latin typeface="Myriad Pro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s-AR" sz="2000" b="1" dirty="0">
                <a:solidFill>
                  <a:srgbClr val="FFFF00"/>
                </a:solidFill>
                <a:latin typeface="Myriad Pro"/>
              </a:rPr>
              <a:t>Instalaciones de gas: </a:t>
            </a:r>
            <a:r>
              <a:rPr lang="es-AR" sz="2000" b="1" dirty="0">
                <a:solidFill>
                  <a:schemeClr val="bg1"/>
                </a:solidFill>
                <a:latin typeface="Myriad Pro"/>
              </a:rPr>
              <a:t>Detección de pérdidas, estado de los soportes, y estado del revestimiento del ducto</a:t>
            </a:r>
            <a:r>
              <a:rPr lang="es-AR" b="1" dirty="0">
                <a:solidFill>
                  <a:schemeClr val="bg1"/>
                </a:solidFill>
              </a:rPr>
              <a:t>.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2663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1113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2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26"/>
          <p:cNvSpPr txBox="1">
            <a:spLocks noChangeArrowheads="1"/>
          </p:cNvSpPr>
          <p:nvPr/>
        </p:nvSpPr>
        <p:spPr bwMode="auto">
          <a:xfrm>
            <a:off x="0" y="73501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Consideraciones finales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4925" y="1196975"/>
            <a:ext cx="8929688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AR" dirty="0">
                <a:solidFill>
                  <a:schemeClr val="bg1"/>
                </a:solidFill>
                <a:latin typeface="Myriad Pro"/>
              </a:rPr>
              <a:t>Desde la construcción del gasoducto </a:t>
            </a:r>
            <a:r>
              <a:rPr lang="es-AR" dirty="0" err="1">
                <a:solidFill>
                  <a:schemeClr val="bg1"/>
                </a:solidFill>
                <a:latin typeface="Myriad Pro"/>
              </a:rPr>
              <a:t>Nor</a:t>
            </a:r>
            <a:r>
              <a:rPr lang="es-AR" dirty="0">
                <a:solidFill>
                  <a:schemeClr val="bg1"/>
                </a:solidFill>
                <a:latin typeface="Myriad Pro"/>
              </a:rPr>
              <a:t> Andino, la cuesta de Mal Paso ha sido uno de los puntos de mayor riesgo geotécnico para el tendido de la línea.</a:t>
            </a:r>
          </a:p>
          <a:p>
            <a:pPr>
              <a:defRPr/>
            </a:pPr>
            <a:endParaRPr lang="es-AR" dirty="0">
              <a:solidFill>
                <a:schemeClr val="bg1"/>
              </a:solidFill>
              <a:latin typeface="Myriad Pro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es-AR" dirty="0">
                <a:solidFill>
                  <a:schemeClr val="bg1"/>
                </a:solidFill>
                <a:latin typeface="Myriad Pro"/>
              </a:rPr>
              <a:t>Los análisis geológicos-estructurales e instrumental de medición demostraron a lo largo de una década que el macizo manifestaba una significativa inestabilidad con un riesgo de alto potencial de rotura para la cañería.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es-AR" dirty="0">
              <a:solidFill>
                <a:schemeClr val="bg1"/>
              </a:solidFill>
              <a:latin typeface="Myriad Pro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es-AR" dirty="0">
                <a:solidFill>
                  <a:schemeClr val="bg1"/>
                </a:solidFill>
                <a:latin typeface="Myriad Pro"/>
              </a:rPr>
              <a:t>Diferentes tipos de obras de mitigación y control fueron realizadas, sin embargo la necesidad de un cambio de traza como una medida de remediación definitiva fue necesaria. </a:t>
            </a:r>
          </a:p>
          <a:p>
            <a:pPr algn="just">
              <a:defRPr/>
            </a:pPr>
            <a:endParaRPr lang="es-AR" dirty="0">
              <a:solidFill>
                <a:schemeClr val="bg1"/>
              </a:solidFill>
              <a:latin typeface="Myriad Pro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es-AR" dirty="0">
                <a:solidFill>
                  <a:schemeClr val="bg1"/>
                </a:solidFill>
                <a:latin typeface="Myriad Pro"/>
              </a:rPr>
              <a:t>Entre las alternativas analizadas se determinó que la solución más propicia era la construcción de un Túnel. 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es-AR" dirty="0">
              <a:solidFill>
                <a:schemeClr val="bg1"/>
              </a:solidFill>
              <a:latin typeface="Myriad Pro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es-AR" dirty="0">
                <a:solidFill>
                  <a:schemeClr val="bg1"/>
                </a:solidFill>
                <a:latin typeface="Myriad Pro"/>
              </a:rPr>
              <a:t>En la actualidad el túnel Maso Paso está prestando pleno servicio con un plan de control y monitoreo programado.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es-AR" dirty="0">
              <a:solidFill>
                <a:schemeClr val="bg1"/>
              </a:solidFill>
              <a:latin typeface="Myriad Pro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s-AR" dirty="0">
                <a:solidFill>
                  <a:schemeClr val="bg1"/>
                </a:solidFill>
                <a:latin typeface="Myriad Pro"/>
              </a:rPr>
              <a:t>Las obras </a:t>
            </a:r>
            <a:r>
              <a:rPr lang="es-AR" dirty="0" err="1">
                <a:solidFill>
                  <a:schemeClr val="bg1"/>
                </a:solidFill>
                <a:latin typeface="Myriad Pro"/>
              </a:rPr>
              <a:t>subterraneas</a:t>
            </a:r>
            <a:r>
              <a:rPr lang="es-AR" dirty="0">
                <a:solidFill>
                  <a:schemeClr val="bg1"/>
                </a:solidFill>
                <a:latin typeface="Myriad Pro"/>
              </a:rPr>
              <a:t> demuestran ser una buena alternativa frente a situaciones de inestabilidad geotécnica donde habitualmente esta emplazada la cañería.</a:t>
            </a:r>
            <a:endParaRPr lang="es-ES" dirty="0">
              <a:solidFill>
                <a:schemeClr val="bg1"/>
              </a:solidFill>
              <a:latin typeface="Myriad Pro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es-ES" dirty="0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0" y="714375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3" name="Text Box 26"/>
          <p:cNvSpPr txBox="1">
            <a:spLocks noChangeArrowheads="1"/>
          </p:cNvSpPr>
          <p:nvPr/>
        </p:nvSpPr>
        <p:spPr bwMode="auto">
          <a:xfrm>
            <a:off x="71438" y="2780928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Gracias !!!</a:t>
            </a:r>
            <a:endParaRPr lang="es-AR" altLang="es-E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115075" y="152946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748512" y="364084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7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7 CuadroTexto"/>
          <p:cNvSpPr txBox="1">
            <a:spLocks noChangeArrowheads="1"/>
          </p:cNvSpPr>
          <p:nvPr/>
        </p:nvSpPr>
        <p:spPr bwMode="auto">
          <a:xfrm>
            <a:off x="0" y="6921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>
                <a:solidFill>
                  <a:srgbClr val="0000FF"/>
                </a:solidFill>
                <a:latin typeface="Arial Black" pitchFamily="34" charset="0"/>
              </a:rPr>
              <a:t>Ubicación del gasoducto Nor Andino</a:t>
            </a:r>
            <a:endParaRPr lang="es-ES" altLang="es-ES" sz="240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4099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412875"/>
            <a:ext cx="4029075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Freeform 28"/>
          <p:cNvSpPr>
            <a:spLocks/>
          </p:cNvSpPr>
          <p:nvPr/>
        </p:nvSpPr>
        <p:spPr bwMode="auto">
          <a:xfrm>
            <a:off x="549275" y="1879600"/>
            <a:ext cx="2397125" cy="638175"/>
          </a:xfrm>
          <a:custGeom>
            <a:avLst/>
            <a:gdLst>
              <a:gd name="T0" fmla="*/ 0 w 18320"/>
              <a:gd name="T1" fmla="*/ 2147483647 h 5156"/>
              <a:gd name="T2" fmla="*/ 2147483647 w 18320"/>
              <a:gd name="T3" fmla="*/ 0 h 5156"/>
              <a:gd name="T4" fmla="*/ 2147483647 w 18320"/>
              <a:gd name="T5" fmla="*/ 0 h 5156"/>
              <a:gd name="T6" fmla="*/ 2147483647 w 18320"/>
              <a:gd name="T7" fmla="*/ 2147483647 h 5156"/>
              <a:gd name="T8" fmla="*/ 2147483647 w 18320"/>
              <a:gd name="T9" fmla="*/ 2147483647 h 5156"/>
              <a:gd name="T10" fmla="*/ 2147483647 w 18320"/>
              <a:gd name="T11" fmla="*/ 2147483647 h 5156"/>
              <a:gd name="T12" fmla="*/ 2147483647 w 18320"/>
              <a:gd name="T13" fmla="*/ 2147483647 h 5156"/>
              <a:gd name="T14" fmla="*/ 0 w 18320"/>
              <a:gd name="T15" fmla="*/ 2147483647 h 5156"/>
              <a:gd name="T16" fmla="*/ 0 w 18320"/>
              <a:gd name="T17" fmla="*/ 2147483647 h 51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320" h="5156">
                <a:moveTo>
                  <a:pt x="0" y="859"/>
                </a:moveTo>
                <a:cubicBezTo>
                  <a:pt x="0" y="385"/>
                  <a:pt x="385" y="0"/>
                  <a:pt x="860" y="0"/>
                </a:cubicBezTo>
                <a:lnTo>
                  <a:pt x="17461" y="0"/>
                </a:lnTo>
                <a:cubicBezTo>
                  <a:pt x="17936" y="0"/>
                  <a:pt x="18320" y="385"/>
                  <a:pt x="18320" y="859"/>
                </a:cubicBezTo>
                <a:lnTo>
                  <a:pt x="18320" y="4296"/>
                </a:lnTo>
                <a:cubicBezTo>
                  <a:pt x="18320" y="4771"/>
                  <a:pt x="17936" y="5156"/>
                  <a:pt x="17461" y="5156"/>
                </a:cubicBezTo>
                <a:lnTo>
                  <a:pt x="860" y="5156"/>
                </a:lnTo>
                <a:cubicBezTo>
                  <a:pt x="385" y="5156"/>
                  <a:pt x="0" y="4771"/>
                  <a:pt x="0" y="4296"/>
                </a:cubicBezTo>
                <a:lnTo>
                  <a:pt x="0" y="859"/>
                </a:lnTo>
                <a:close/>
              </a:path>
            </a:pathLst>
          </a:custGeom>
          <a:noFill/>
          <a:ln w="19050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4787900" y="1879600"/>
            <a:ext cx="4248150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s-AR" sz="2000" b="1" dirty="0">
                <a:solidFill>
                  <a:srgbClr val="FFFF00"/>
                </a:solidFill>
                <a:latin typeface="Myriad Pro"/>
                <a:cs typeface="Arial" charset="0"/>
              </a:rPr>
              <a:t>Territorio Argentino</a:t>
            </a:r>
            <a:r>
              <a:rPr lang="es-AR" sz="2000" b="1" dirty="0">
                <a:solidFill>
                  <a:schemeClr val="bg1"/>
                </a:solidFill>
                <a:latin typeface="Myriad Pro"/>
                <a:cs typeface="Arial" charset="0"/>
              </a:rPr>
              <a:t>: 4 tramos (377km)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s-AR" sz="2000" b="1" dirty="0">
                <a:solidFill>
                  <a:srgbClr val="FFFF00"/>
                </a:solidFill>
                <a:latin typeface="Myriad Pro"/>
                <a:cs typeface="Arial" charset="0"/>
              </a:rPr>
              <a:t>Territorio Chileno</a:t>
            </a:r>
            <a:r>
              <a:rPr lang="es-AR" sz="2000" b="1" dirty="0">
                <a:solidFill>
                  <a:schemeClr val="bg1"/>
                </a:solidFill>
                <a:latin typeface="Myriad Pro"/>
                <a:cs typeface="Arial" charset="0"/>
              </a:rPr>
              <a:t> 6 tramos (667 km)</a:t>
            </a:r>
          </a:p>
          <a:p>
            <a:pPr algn="just">
              <a:defRPr/>
            </a:pPr>
            <a:endParaRPr lang="es-AR" sz="2000" b="1" dirty="0">
              <a:solidFill>
                <a:schemeClr val="bg1"/>
              </a:solidFill>
              <a:latin typeface="Myriad Pro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s-AR" sz="2000" b="1" dirty="0">
                <a:solidFill>
                  <a:schemeClr val="bg1"/>
                </a:solidFill>
                <a:latin typeface="Myriad Pro"/>
                <a:cs typeface="Arial" charset="0"/>
              </a:rPr>
              <a:t>20”, Capacidad de transporte de 4 millones de m</a:t>
            </a:r>
            <a:r>
              <a:rPr lang="es-AR" sz="2000" b="1" baseline="30000" dirty="0">
                <a:solidFill>
                  <a:schemeClr val="bg1"/>
                </a:solidFill>
                <a:latin typeface="Myriad Pro"/>
                <a:cs typeface="Arial" charset="0"/>
              </a:rPr>
              <a:t>3</a:t>
            </a:r>
            <a:r>
              <a:rPr lang="es-AR" sz="2000" b="1" dirty="0">
                <a:solidFill>
                  <a:schemeClr val="bg1"/>
                </a:solidFill>
                <a:latin typeface="Myriad Pro"/>
                <a:cs typeface="Arial" charset="0"/>
              </a:rPr>
              <a:t>/día.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es-AR" sz="2000" b="1" dirty="0">
              <a:solidFill>
                <a:srgbClr val="FFFF00"/>
              </a:solidFill>
              <a:latin typeface="Myriad Pro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s-AR" sz="2000" b="1" dirty="0">
                <a:solidFill>
                  <a:srgbClr val="FFFF00"/>
                </a:solidFill>
                <a:latin typeface="Myriad Pro"/>
                <a:cs typeface="Arial" charset="0"/>
              </a:rPr>
              <a:t>Geomorfología: </a:t>
            </a:r>
            <a:r>
              <a:rPr lang="es-AR" sz="2000" b="1" dirty="0">
                <a:solidFill>
                  <a:schemeClr val="bg1"/>
                </a:solidFill>
                <a:latin typeface="Myriad Pro"/>
                <a:cs typeface="Arial" charset="0"/>
              </a:rPr>
              <a:t>Atraviesa zonas selváticas, de altas-montañas y planicies </a:t>
            </a:r>
            <a:r>
              <a:rPr lang="es-AR" sz="2000" b="1" dirty="0" err="1">
                <a:solidFill>
                  <a:schemeClr val="bg1"/>
                </a:solidFill>
                <a:latin typeface="Myriad Pro"/>
                <a:cs typeface="Arial" charset="0"/>
              </a:rPr>
              <a:t>volcano</a:t>
            </a:r>
            <a:r>
              <a:rPr lang="es-AR" sz="2000" b="1" dirty="0">
                <a:solidFill>
                  <a:schemeClr val="bg1"/>
                </a:solidFill>
                <a:latin typeface="Myriad Pro"/>
                <a:cs typeface="Arial" charset="0"/>
              </a:rPr>
              <a:t>-sedimentarias de extrema aridez hasta llegar a la costa chilena</a:t>
            </a:r>
          </a:p>
          <a:p>
            <a:pPr>
              <a:defRPr/>
            </a:pPr>
            <a:endParaRPr lang="es-AR" sz="2000" dirty="0">
              <a:solidFill>
                <a:schemeClr val="accent1">
                  <a:lumMod val="20000"/>
                  <a:lumOff val="80000"/>
                </a:schemeClr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s-ES" sz="2000" dirty="0">
              <a:solidFill>
                <a:schemeClr val="accent1">
                  <a:lumMod val="20000"/>
                  <a:lumOff val="8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102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7040563" y="1938338"/>
            <a:ext cx="1995487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s-AR" sz="2000" b="1" dirty="0">
                <a:solidFill>
                  <a:srgbClr val="FFFF00"/>
                </a:solidFill>
                <a:latin typeface="Myriad Pro"/>
                <a:cs typeface="Arial" charset="0"/>
              </a:rPr>
              <a:t>Tramo 501</a:t>
            </a:r>
          </a:p>
          <a:p>
            <a:pPr>
              <a:defRPr/>
            </a:pPr>
            <a:endParaRPr lang="es-AR" sz="2000" dirty="0">
              <a:solidFill>
                <a:schemeClr val="accent1">
                  <a:lumMod val="20000"/>
                  <a:lumOff val="80000"/>
                </a:schemeClr>
              </a:solidFill>
              <a:latin typeface="Myriad Pro"/>
              <a:cs typeface="Arial" charset="0"/>
            </a:endParaRPr>
          </a:p>
          <a:p>
            <a:pPr>
              <a:defRPr/>
            </a:pPr>
            <a:r>
              <a:rPr lang="es-AR" sz="2000" b="1" dirty="0">
                <a:solidFill>
                  <a:schemeClr val="bg1"/>
                </a:solidFill>
                <a:latin typeface="Myriad Pro"/>
                <a:cs typeface="Arial" charset="0"/>
              </a:rPr>
              <a:t>Mal Paso se ubica entre  las Sierras Sub Andinas y la Cordillera Oriental</a:t>
            </a:r>
          </a:p>
          <a:p>
            <a:pPr>
              <a:defRPr/>
            </a:pPr>
            <a:endParaRPr lang="es-ES" sz="2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123" name="10 Imagen" descr="mapa  norandino argent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9" r="21407"/>
          <a:stretch>
            <a:fillRect/>
          </a:stretch>
        </p:blipFill>
        <p:spPr bwMode="auto">
          <a:xfrm>
            <a:off x="320675" y="1701800"/>
            <a:ext cx="661035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24 Rectángulo"/>
          <p:cNvSpPr>
            <a:spLocks noChangeArrowheads="1"/>
          </p:cNvSpPr>
          <p:nvPr/>
        </p:nvSpPr>
        <p:spPr bwMode="auto">
          <a:xfrm>
            <a:off x="3017838" y="5011738"/>
            <a:ext cx="5730875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5125" name="Rectangle 33"/>
          <p:cNvSpPr>
            <a:spLocks noChangeArrowheads="1"/>
          </p:cNvSpPr>
          <p:nvPr/>
        </p:nvSpPr>
        <p:spPr bwMode="auto">
          <a:xfrm>
            <a:off x="828675" y="2124075"/>
            <a:ext cx="36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ES" altLang="es-ES" sz="1100">
                <a:solidFill>
                  <a:srgbClr val="000000"/>
                </a:solidFill>
              </a:rPr>
              <a:t> 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6" name="Rectangle 39"/>
          <p:cNvSpPr>
            <a:spLocks noChangeArrowheads="1"/>
          </p:cNvSpPr>
          <p:nvPr/>
        </p:nvSpPr>
        <p:spPr bwMode="auto">
          <a:xfrm>
            <a:off x="4733925" y="4132263"/>
            <a:ext cx="34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ES" altLang="es-ES" sz="1000" b="1">
                <a:solidFill>
                  <a:srgbClr val="FF0000"/>
                </a:solidFill>
              </a:rPr>
              <a:t> 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7" name="Rectangle 40"/>
          <p:cNvSpPr>
            <a:spLocks noChangeArrowheads="1"/>
          </p:cNvSpPr>
          <p:nvPr/>
        </p:nvSpPr>
        <p:spPr bwMode="auto">
          <a:xfrm>
            <a:off x="6084888" y="4192588"/>
            <a:ext cx="4667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s-ES" sz="900" b="1">
                <a:solidFill>
                  <a:srgbClr val="FFFFFF"/>
                </a:solidFill>
              </a:rPr>
              <a:t>Pichanal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8" name="Rectangle 41"/>
          <p:cNvSpPr>
            <a:spLocks noChangeArrowheads="1"/>
          </p:cNvSpPr>
          <p:nvPr/>
        </p:nvSpPr>
        <p:spPr bwMode="auto">
          <a:xfrm>
            <a:off x="5715000" y="4000500"/>
            <a:ext cx="30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ES" altLang="es-ES" sz="900" b="1">
                <a:solidFill>
                  <a:srgbClr val="FFFF99"/>
                </a:solidFill>
              </a:rPr>
              <a:t> 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29" name="Rectangle 42"/>
          <p:cNvSpPr>
            <a:spLocks noChangeArrowheads="1"/>
          </p:cNvSpPr>
          <p:nvPr/>
        </p:nvSpPr>
        <p:spPr bwMode="auto">
          <a:xfrm>
            <a:off x="1658938" y="3870325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s-ES" sz="900" b="1">
                <a:solidFill>
                  <a:srgbClr val="FFFFFF"/>
                </a:solidFill>
              </a:rPr>
              <a:t>Paso de Jama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30" name="Rectangle 43"/>
          <p:cNvSpPr>
            <a:spLocks noChangeArrowheads="1"/>
          </p:cNvSpPr>
          <p:nvPr/>
        </p:nvSpPr>
        <p:spPr bwMode="auto">
          <a:xfrm>
            <a:off x="1968500" y="3773488"/>
            <a:ext cx="30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ES" altLang="es-ES" sz="900" b="1">
                <a:solidFill>
                  <a:srgbClr val="FFFF99"/>
                </a:solidFill>
              </a:rPr>
              <a:t> 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37" name="Rectangle 44"/>
          <p:cNvSpPr>
            <a:spLocks noChangeArrowheads="1"/>
          </p:cNvSpPr>
          <p:nvPr/>
        </p:nvSpPr>
        <p:spPr bwMode="auto">
          <a:xfrm>
            <a:off x="5335588" y="3849688"/>
            <a:ext cx="7493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s-ES" sz="1800" b="1">
                <a:solidFill>
                  <a:srgbClr val="FF0000"/>
                </a:solidFill>
              </a:rPr>
              <a:t>MAL PASO</a:t>
            </a:r>
            <a:endParaRPr lang="es-ES" altLang="es-ES" sz="18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32" name="Rectangle 45"/>
          <p:cNvSpPr>
            <a:spLocks noChangeArrowheads="1"/>
          </p:cNvSpPr>
          <p:nvPr/>
        </p:nvSpPr>
        <p:spPr bwMode="auto">
          <a:xfrm>
            <a:off x="4102100" y="3870325"/>
            <a:ext cx="30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ES" altLang="es-ES" sz="900" b="1">
                <a:solidFill>
                  <a:srgbClr val="FFFF99"/>
                </a:solidFill>
              </a:rPr>
              <a:t> 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33" name="Rectangle 46"/>
          <p:cNvSpPr>
            <a:spLocks noChangeArrowheads="1"/>
          </p:cNvSpPr>
          <p:nvPr/>
        </p:nvSpPr>
        <p:spPr bwMode="auto">
          <a:xfrm>
            <a:off x="3611563" y="5567363"/>
            <a:ext cx="790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s-ES" sz="1100">
                <a:solidFill>
                  <a:srgbClr val="FFFF99"/>
                </a:solidFill>
              </a:rPr>
              <a:t>ARGENTINA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34" name="Rectangle 47"/>
          <p:cNvSpPr>
            <a:spLocks noChangeArrowheads="1"/>
          </p:cNvSpPr>
          <p:nvPr/>
        </p:nvSpPr>
        <p:spPr bwMode="auto">
          <a:xfrm>
            <a:off x="5192713" y="5375275"/>
            <a:ext cx="38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ES" altLang="es-ES" sz="1100">
                <a:solidFill>
                  <a:srgbClr val="FFFF99"/>
                </a:solidFill>
              </a:rPr>
              <a:t> 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35" name="Rectangle 48"/>
          <p:cNvSpPr>
            <a:spLocks noChangeArrowheads="1"/>
          </p:cNvSpPr>
          <p:nvPr/>
        </p:nvSpPr>
        <p:spPr bwMode="auto">
          <a:xfrm>
            <a:off x="1068388" y="4953000"/>
            <a:ext cx="376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s-ES" sz="1100">
                <a:solidFill>
                  <a:srgbClr val="FFFF99"/>
                </a:solidFill>
              </a:rPr>
              <a:t>CHILE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36" name="Rectangle 49"/>
          <p:cNvSpPr>
            <a:spLocks noChangeArrowheads="1"/>
          </p:cNvSpPr>
          <p:nvPr/>
        </p:nvSpPr>
        <p:spPr bwMode="auto">
          <a:xfrm>
            <a:off x="1309688" y="4595813"/>
            <a:ext cx="38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ES" altLang="es-ES" sz="1100">
                <a:solidFill>
                  <a:srgbClr val="FFFF99"/>
                </a:solidFill>
              </a:rPr>
              <a:t> 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Rectangle 50"/>
          <p:cNvSpPr>
            <a:spLocks noChangeArrowheads="1"/>
          </p:cNvSpPr>
          <p:nvPr/>
        </p:nvSpPr>
        <p:spPr bwMode="auto">
          <a:xfrm>
            <a:off x="2266950" y="2179638"/>
            <a:ext cx="439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s-ES" sz="1100">
                <a:solidFill>
                  <a:srgbClr val="FFFF99"/>
                </a:solidFill>
              </a:rPr>
              <a:t>BOLIVI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38" name="Rectangle 51"/>
          <p:cNvSpPr>
            <a:spLocks noChangeArrowheads="1"/>
          </p:cNvSpPr>
          <p:nvPr/>
        </p:nvSpPr>
        <p:spPr bwMode="auto">
          <a:xfrm>
            <a:off x="2708275" y="2179638"/>
            <a:ext cx="9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s-ES" sz="1100">
                <a:solidFill>
                  <a:srgbClr val="FFFF99"/>
                </a:solidFill>
              </a:rPr>
              <a:t>A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39" name="Rectangle 52"/>
          <p:cNvSpPr>
            <a:spLocks noChangeArrowheads="1"/>
          </p:cNvSpPr>
          <p:nvPr/>
        </p:nvSpPr>
        <p:spPr bwMode="auto">
          <a:xfrm>
            <a:off x="2801938" y="2179638"/>
            <a:ext cx="36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ES" altLang="es-ES" sz="1100">
                <a:solidFill>
                  <a:srgbClr val="FFFF99"/>
                </a:solidFill>
              </a:rPr>
              <a:t> </a:t>
            </a:r>
            <a:endParaRPr lang="es-ES" altLang="es-ES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54 Conector"/>
          <p:cNvSpPr/>
          <p:nvPr/>
        </p:nvSpPr>
        <p:spPr bwMode="auto">
          <a:xfrm>
            <a:off x="2405063" y="3795713"/>
            <a:ext cx="152400" cy="146050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31" name="54 Conector"/>
          <p:cNvSpPr/>
          <p:nvPr/>
        </p:nvSpPr>
        <p:spPr bwMode="auto">
          <a:xfrm>
            <a:off x="6248400" y="4024313"/>
            <a:ext cx="152400" cy="146050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es-AR" sz="1100">
                <a:ea typeface="Times New Roman"/>
                <a:cs typeface="Times New Roman"/>
              </a:rPr>
              <a:t> </a:t>
            </a:r>
            <a:endParaRPr lang="es-ES" sz="1100">
              <a:ea typeface="Calibri"/>
              <a:cs typeface="Times New Roman"/>
            </a:endParaRPr>
          </a:p>
        </p:txBody>
      </p:sp>
      <p:sp>
        <p:nvSpPr>
          <p:cNvPr id="32" name="56 Rectángulo"/>
          <p:cNvSpPr/>
          <p:nvPr/>
        </p:nvSpPr>
        <p:spPr bwMode="auto">
          <a:xfrm>
            <a:off x="5391150" y="3463925"/>
            <a:ext cx="419100" cy="33178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cxnSp>
        <p:nvCxnSpPr>
          <p:cNvPr id="3" name="2 Conector recto"/>
          <p:cNvCxnSpPr/>
          <p:nvPr/>
        </p:nvCxnSpPr>
        <p:spPr>
          <a:xfrm>
            <a:off x="6248400" y="3222625"/>
            <a:ext cx="0" cy="10350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5076825" y="3213100"/>
            <a:ext cx="0" cy="10350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5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6" name="35 Rectángulo"/>
          <p:cNvSpPr>
            <a:spLocks noChangeArrowheads="1"/>
          </p:cNvSpPr>
          <p:nvPr/>
        </p:nvSpPr>
        <p:spPr bwMode="auto">
          <a:xfrm>
            <a:off x="0" y="7350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Marco geomorfológico y geotécnico </a:t>
            </a:r>
            <a:endParaRPr lang="es-ES" altLang="es-ES" sz="2400" b="1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51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7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25425" y="1412875"/>
            <a:ext cx="8526463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s-AR" altLang="es-ES" sz="2000" b="1" dirty="0">
                <a:solidFill>
                  <a:schemeClr val="bg1"/>
                </a:solidFill>
                <a:latin typeface="Myriad Pro"/>
                <a:cs typeface="Arial" charset="0"/>
              </a:rPr>
              <a:t>Cordillera Oriental 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endParaRPr lang="es-AR" altLang="es-ES" sz="2000" dirty="0">
              <a:solidFill>
                <a:schemeClr val="bg1"/>
              </a:solidFill>
              <a:latin typeface="Myriad Pro"/>
              <a:cs typeface="Arial" charset="0"/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s-ES" altLang="es-ES" sz="2000" b="1" dirty="0">
                <a:solidFill>
                  <a:srgbClr val="FFFF00"/>
                </a:solidFill>
                <a:latin typeface="Myriad Pro"/>
                <a:cs typeface="Arial" charset="0"/>
              </a:rPr>
              <a:t> Frente de fracturación regional N-S:</a:t>
            </a:r>
            <a:r>
              <a:rPr lang="es-ES" altLang="es-E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 </a:t>
            </a:r>
            <a:r>
              <a:rPr lang="es-ES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Cadenas montañosas escarpadas, sub-paralelas, de orientación NNE, separadas por valles en general estrechos y profundos. Altitud promedio ronda los 4000 m, y su altura máxima los 6300 m.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s-AR" altLang="es-ES" sz="2000" dirty="0">
                <a:solidFill>
                  <a:srgbClr val="FFFF00"/>
                </a:solidFill>
                <a:latin typeface="Myriad Pro"/>
                <a:cs typeface="Arial" charset="0"/>
              </a:rPr>
              <a:t> </a:t>
            </a:r>
            <a:r>
              <a:rPr lang="es-ES" altLang="es-ES" sz="2000" b="1" dirty="0">
                <a:solidFill>
                  <a:srgbClr val="FFFF00"/>
                </a:solidFill>
                <a:latin typeface="Myriad Pro"/>
                <a:cs typeface="Arial" charset="0"/>
              </a:rPr>
              <a:t>Estructura:</a:t>
            </a:r>
            <a:r>
              <a:rPr lang="es-ES" altLang="es-ES" sz="2000" dirty="0">
                <a:solidFill>
                  <a:srgbClr val="FFFF00"/>
                </a:solidFill>
                <a:latin typeface="Myriad Pro"/>
                <a:cs typeface="Arial" charset="0"/>
              </a:rPr>
              <a:t> </a:t>
            </a:r>
            <a:r>
              <a:rPr lang="es-ES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Corrimientos, fallas inversas y pliegues con </a:t>
            </a:r>
            <a:r>
              <a:rPr lang="es-ES" altLang="es-ES" sz="2000" dirty="0" err="1">
                <a:solidFill>
                  <a:schemeClr val="bg1"/>
                </a:solidFill>
                <a:latin typeface="Myriad Pro"/>
                <a:cs typeface="Arial" charset="0"/>
              </a:rPr>
              <a:t>vergencia</a:t>
            </a:r>
            <a:r>
              <a:rPr lang="es-ES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 principalmente al este relacionados con las fases </a:t>
            </a:r>
            <a:r>
              <a:rPr lang="es-ES" altLang="es-ES" sz="2000" dirty="0" err="1">
                <a:solidFill>
                  <a:schemeClr val="bg1"/>
                </a:solidFill>
                <a:latin typeface="Myriad Pro"/>
                <a:cs typeface="Arial" charset="0"/>
              </a:rPr>
              <a:t>compresionales</a:t>
            </a:r>
            <a:r>
              <a:rPr lang="es-ES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 del ciclo </a:t>
            </a:r>
            <a:r>
              <a:rPr lang="es-ES" altLang="es-ES" sz="2000" dirty="0" err="1">
                <a:solidFill>
                  <a:schemeClr val="bg1"/>
                </a:solidFill>
                <a:latin typeface="Myriad Pro"/>
                <a:cs typeface="Arial" charset="0"/>
              </a:rPr>
              <a:t>Ándico</a:t>
            </a:r>
            <a:r>
              <a:rPr lang="es-ES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s-AR" altLang="es-ES" sz="2000" dirty="0">
                <a:solidFill>
                  <a:srgbClr val="FFFF00"/>
                </a:solidFill>
                <a:latin typeface="Myriad Pro"/>
                <a:cs typeface="Arial" charset="0"/>
              </a:rPr>
              <a:t> </a:t>
            </a:r>
            <a:r>
              <a:rPr lang="es-AR" altLang="es-ES" sz="2000" b="1" dirty="0">
                <a:solidFill>
                  <a:srgbClr val="FFFF00"/>
                </a:solidFill>
                <a:latin typeface="Myriad Pro"/>
                <a:cs typeface="Arial" charset="0"/>
              </a:rPr>
              <a:t>Litología:</a:t>
            </a:r>
            <a:r>
              <a:rPr lang="es-AR" altLang="es-ES" sz="2000" dirty="0">
                <a:solidFill>
                  <a:srgbClr val="FFFF00"/>
                </a:solidFill>
                <a:latin typeface="Myriad Pro"/>
                <a:cs typeface="Arial" charset="0"/>
              </a:rPr>
              <a:t> </a:t>
            </a:r>
            <a:r>
              <a:rPr lang="es-AR" altLang="es-ES" sz="2000" dirty="0" err="1">
                <a:solidFill>
                  <a:schemeClr val="bg1"/>
                </a:solidFill>
                <a:latin typeface="Myriad Pro"/>
                <a:cs typeface="Arial" charset="0"/>
              </a:rPr>
              <a:t>Sedimentitas</a:t>
            </a:r>
            <a:r>
              <a:rPr lang="es-AR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 precámbricas (</a:t>
            </a:r>
            <a:r>
              <a:rPr lang="es-AR" altLang="es-ES" sz="2000" dirty="0" err="1">
                <a:solidFill>
                  <a:schemeClr val="bg1"/>
                </a:solidFill>
                <a:latin typeface="Myriad Pro"/>
                <a:cs typeface="Arial" charset="0"/>
              </a:rPr>
              <a:t>metapelitas</a:t>
            </a:r>
            <a:r>
              <a:rPr lang="es-AR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 y meta areniscas), sed. cámbricas y ordovícicas (cuarcitas y en menor medida </a:t>
            </a:r>
            <a:r>
              <a:rPr lang="es-AR" altLang="es-ES" sz="2000" dirty="0" err="1">
                <a:solidFill>
                  <a:schemeClr val="bg1"/>
                </a:solidFill>
                <a:latin typeface="Myriad Pro"/>
                <a:cs typeface="Arial" charset="0"/>
              </a:rPr>
              <a:t>limolitas</a:t>
            </a:r>
            <a:r>
              <a:rPr lang="es-AR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). </a:t>
            </a:r>
            <a:r>
              <a:rPr lang="es-ES" altLang="es-ES" sz="2000" dirty="0" err="1">
                <a:solidFill>
                  <a:schemeClr val="bg1"/>
                </a:solidFill>
                <a:latin typeface="Myriad Pro"/>
                <a:cs typeface="Arial" charset="0"/>
              </a:rPr>
              <a:t>Sedimentitas</a:t>
            </a:r>
            <a:r>
              <a:rPr lang="es-ES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 marinas y continentales cretácicas y </a:t>
            </a:r>
            <a:r>
              <a:rPr lang="es-ES" altLang="es-ES" sz="2000" dirty="0" err="1">
                <a:solidFill>
                  <a:schemeClr val="bg1"/>
                </a:solidFill>
                <a:latin typeface="Myriad Pro"/>
                <a:cs typeface="Arial" charset="0"/>
              </a:rPr>
              <a:t>sedimentitas</a:t>
            </a:r>
            <a:r>
              <a:rPr lang="es-ES" altLang="es-ES" sz="2000" dirty="0">
                <a:solidFill>
                  <a:schemeClr val="bg1"/>
                </a:solidFill>
                <a:latin typeface="Myriad Pro"/>
                <a:cs typeface="Arial" charset="0"/>
              </a:rPr>
              <a:t> terciarias continentales.</a:t>
            </a:r>
          </a:p>
        </p:txBody>
      </p:sp>
      <p:pic>
        <p:nvPicPr>
          <p:cNvPr id="6147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1 Rectángulo"/>
          <p:cNvSpPr>
            <a:spLocks noChangeArrowheads="1"/>
          </p:cNvSpPr>
          <p:nvPr/>
        </p:nvSpPr>
        <p:spPr bwMode="auto">
          <a:xfrm>
            <a:off x="0" y="7350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 b="1">
                <a:solidFill>
                  <a:srgbClr val="0000FF"/>
                </a:solidFill>
                <a:latin typeface="Arial Black" pitchFamily="34" charset="0"/>
              </a:rPr>
              <a:t>Marco geomorfológico y geotécnico </a:t>
            </a:r>
            <a:endParaRPr lang="es-ES" altLang="es-ES" sz="2400" b="1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614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657225" y="765175"/>
            <a:ext cx="7829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000" b="1">
                <a:solidFill>
                  <a:srgbClr val="0000FF"/>
                </a:solidFill>
                <a:latin typeface="Arial Black" pitchFamily="34" charset="0"/>
                <a:ea typeface="Myriad Pro"/>
                <a:cs typeface="Myriad Pro"/>
              </a:rPr>
              <a:t>Clima y procesos de remoción en masa mas frecuente</a:t>
            </a:r>
            <a:endParaRPr lang="en-US" altLang="es-ES" sz="200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171" name="Text Box 10"/>
          <p:cNvSpPr txBox="1">
            <a:spLocks noChangeArrowheads="1"/>
          </p:cNvSpPr>
          <p:nvPr/>
        </p:nvSpPr>
        <p:spPr bwMode="auto">
          <a:xfrm>
            <a:off x="1214438" y="1196975"/>
            <a:ext cx="27098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 dirty="0">
                <a:solidFill>
                  <a:srgbClr val="FFFF00"/>
                </a:solidFill>
                <a:latin typeface="Myriad Pro"/>
              </a:rPr>
              <a:t>Sierras </a:t>
            </a:r>
            <a:r>
              <a:rPr lang="es-AR" altLang="es-ES" sz="2000" b="1" dirty="0" err="1">
                <a:solidFill>
                  <a:srgbClr val="FFFF00"/>
                </a:solidFill>
                <a:latin typeface="Myriad Pro"/>
              </a:rPr>
              <a:t>Subandinas</a:t>
            </a:r>
            <a:endParaRPr lang="es-ES" altLang="es-ES" sz="2000" b="1" dirty="0">
              <a:solidFill>
                <a:srgbClr val="FFFF00"/>
              </a:solidFill>
              <a:latin typeface="Myriad Pro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27013" y="1641475"/>
            <a:ext cx="434498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s-AR" altLang="es-ES" sz="1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 </a:t>
            </a: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Régimen Subtropical, estación seca-húmeda.</a:t>
            </a:r>
            <a:r>
              <a:rPr lang="es-ES" altLang="es-ES" b="1" dirty="0">
                <a:solidFill>
                  <a:schemeClr val="bg1"/>
                </a:solidFill>
                <a:latin typeface="Myriad Pro"/>
                <a:cs typeface="Arial" charset="0"/>
              </a:rPr>
              <a:t> </a:t>
            </a:r>
            <a:r>
              <a:rPr lang="es-ES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Abundantes lluvias (1500 a 3000 mm anuales)</a:t>
            </a:r>
            <a:endParaRPr lang="es-AR" altLang="es-ES" b="1" dirty="0" smtClean="0">
              <a:solidFill>
                <a:schemeClr val="bg1"/>
              </a:solidFill>
              <a:latin typeface="Myriad Pro"/>
              <a:cs typeface="Arial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50838" y="2997200"/>
            <a:ext cx="418465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s-AR" altLang="es-E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 </a:t>
            </a: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Abundante meteorización física y química, Rápido surgimiento de la masa arbórea</a:t>
            </a:r>
            <a:r>
              <a:rPr lang="es-AR" altLang="es-E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.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811713" y="1604963"/>
            <a:ext cx="42243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s-AR" altLang="es-ES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 </a:t>
            </a:r>
            <a:r>
              <a:rPr lang="es-AR" altLang="es-ES" b="1" dirty="0">
                <a:solidFill>
                  <a:schemeClr val="bg1"/>
                </a:solidFill>
                <a:latin typeface="Myriad Pro"/>
                <a:cs typeface="Arial" charset="0"/>
              </a:rPr>
              <a:t>Transición bosque subhúmedo a semidesértico de alta montaña.</a:t>
            </a:r>
            <a:r>
              <a:rPr lang="es-AR" altLang="es-E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(600 a 1000 mm anuales)</a:t>
            </a:r>
            <a:endParaRPr lang="es-AR" altLang="es-ES" b="1" dirty="0">
              <a:solidFill>
                <a:schemeClr val="bg1"/>
              </a:solidFill>
              <a:latin typeface="Myriad Pro"/>
              <a:cs typeface="Arial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4756150" y="3024188"/>
            <a:ext cx="379095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s-AR" altLang="es-E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 </a:t>
            </a:r>
            <a:r>
              <a:rPr lang="es-AR" altLang="es-ES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Meteor</a:t>
            </a:r>
            <a:r>
              <a:rPr lang="es-AR" altLang="es-E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. Física predomina sobre la química.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s-AR" altLang="es-E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yriad Pro"/>
                <a:cs typeface="Arial" charset="0"/>
              </a:rPr>
              <a:t> Hielo.</a:t>
            </a:r>
            <a:endParaRPr lang="es-ES" altLang="es-ES" b="1" dirty="0">
              <a:solidFill>
                <a:schemeClr val="accent1">
                  <a:lumMod val="20000"/>
                  <a:lumOff val="80000"/>
                </a:schemeClr>
              </a:solidFill>
              <a:latin typeface="Myriad Pro"/>
              <a:cs typeface="Arial" charset="0"/>
            </a:endParaRP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2162175" y="2420938"/>
            <a:ext cx="561975" cy="306387"/>
          </a:xfrm>
          <a:prstGeom prst="downArrow">
            <a:avLst>
              <a:gd name="adj1" fmla="val 50000"/>
              <a:gd name="adj2" fmla="val 3902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chemeClr val="accent1">
                  <a:lumMod val="20000"/>
                  <a:lumOff val="8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27013" y="4727575"/>
            <a:ext cx="4095750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Corrientes terrosas por desliz. de rocas terciarias poco competentes.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 Posibilidad de deslizamientos intensos , sobre materiales arcillosos saturados.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Reptación de suelos</a:t>
            </a:r>
            <a:endParaRPr lang="es-ES" altLang="es-ES" b="1" dirty="0" smtClean="0">
              <a:solidFill>
                <a:schemeClr val="bg1"/>
              </a:solidFill>
              <a:latin typeface="Myriad Pro"/>
              <a:cs typeface="Arial" charset="0"/>
            </a:endParaRPr>
          </a:p>
          <a:p>
            <a:pPr algn="just">
              <a:spcBef>
                <a:spcPct val="50000"/>
              </a:spcBef>
              <a:buFontTx/>
              <a:buChar char="•"/>
              <a:defRPr/>
            </a:pPr>
            <a:endParaRPr lang="es-ES" altLang="es-ES" dirty="0" smtClean="0">
              <a:solidFill>
                <a:schemeClr val="accent1">
                  <a:lumMod val="20000"/>
                  <a:lumOff val="80000"/>
                </a:schemeClr>
              </a:solidFill>
              <a:latin typeface="Myriad Pro"/>
              <a:cs typeface="Arial" charset="0"/>
            </a:endParaRPr>
          </a:p>
        </p:txBody>
      </p:sp>
      <p:sp>
        <p:nvSpPr>
          <p:cNvPr id="7178" name="Text Box 21"/>
          <p:cNvSpPr txBox="1">
            <a:spLocks noChangeArrowheads="1"/>
          </p:cNvSpPr>
          <p:nvPr/>
        </p:nvSpPr>
        <p:spPr bwMode="auto">
          <a:xfrm>
            <a:off x="1409700" y="2636838"/>
            <a:ext cx="21240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6600"/>
                </a:solidFill>
                <a:latin typeface="Myriad Pro"/>
              </a:rPr>
              <a:t>Características</a:t>
            </a:r>
            <a:endParaRPr lang="es-ES" altLang="es-ES" sz="1800" b="1">
              <a:solidFill>
                <a:srgbClr val="FF6600"/>
              </a:solidFill>
              <a:latin typeface="Myriad Pro"/>
            </a:endParaRPr>
          </a:p>
        </p:txBody>
      </p:sp>
      <p:sp>
        <p:nvSpPr>
          <p:cNvPr id="7179" name="Text Box 24"/>
          <p:cNvSpPr txBox="1">
            <a:spLocks noChangeArrowheads="1"/>
          </p:cNvSpPr>
          <p:nvPr/>
        </p:nvSpPr>
        <p:spPr bwMode="auto">
          <a:xfrm>
            <a:off x="1381125" y="4176713"/>
            <a:ext cx="21240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6600"/>
                </a:solidFill>
                <a:latin typeface="Myriad Pro"/>
              </a:rPr>
              <a:t>Procesos</a:t>
            </a:r>
            <a:endParaRPr lang="es-ES" altLang="es-ES" sz="1800" b="1">
              <a:solidFill>
                <a:srgbClr val="FF6600"/>
              </a:solidFill>
              <a:latin typeface="Myriad Pro"/>
            </a:endParaRPr>
          </a:p>
        </p:txBody>
      </p:sp>
      <p:sp>
        <p:nvSpPr>
          <p:cNvPr id="19" name="AutoShape 25"/>
          <p:cNvSpPr>
            <a:spLocks noChangeArrowheads="1"/>
          </p:cNvSpPr>
          <p:nvPr/>
        </p:nvSpPr>
        <p:spPr bwMode="auto">
          <a:xfrm>
            <a:off x="6565900" y="2501900"/>
            <a:ext cx="501650" cy="307975"/>
          </a:xfrm>
          <a:prstGeom prst="downArrow">
            <a:avLst>
              <a:gd name="adj1" fmla="val 50000"/>
              <a:gd name="adj2" fmla="val 3902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chemeClr val="accent1">
                  <a:lumMod val="20000"/>
                  <a:lumOff val="80000"/>
                </a:schemeClr>
              </a:solidFill>
              <a:latin typeface="Myriad Pro"/>
              <a:cs typeface="Arial" charset="0"/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4500563" y="4711700"/>
            <a:ext cx="484822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Formación de potentes </a:t>
            </a:r>
            <a:r>
              <a:rPr lang="es-AR" altLang="es-ES" b="1" dirty="0" err="1" smtClean="0">
                <a:solidFill>
                  <a:schemeClr val="bg1"/>
                </a:solidFill>
                <a:latin typeface="Myriad Pro"/>
                <a:cs typeface="Arial" charset="0"/>
              </a:rPr>
              <a:t>coluvios</a:t>
            </a: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 Reptación de suelos. Deslizamientos moderados.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 Derrumbes de materiales rocosos o suelos, por altas pendientes y lluvias torrenciales. 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 </a:t>
            </a:r>
            <a:r>
              <a:rPr lang="es-AR" altLang="es-ES" b="1" dirty="0" err="1" smtClean="0">
                <a:solidFill>
                  <a:schemeClr val="bg1"/>
                </a:solidFill>
                <a:latin typeface="Myriad Pro"/>
                <a:cs typeface="Arial" charset="0"/>
              </a:rPr>
              <a:t>Crioclastismo</a:t>
            </a:r>
            <a:r>
              <a:rPr lang="es-AR" altLang="es-ES" b="1" dirty="0" smtClean="0">
                <a:solidFill>
                  <a:schemeClr val="bg1"/>
                </a:solidFill>
                <a:latin typeface="Myriad Pro"/>
                <a:cs typeface="Arial" charset="0"/>
              </a:rPr>
              <a:t>, fuerte erosión fluvial.</a:t>
            </a:r>
          </a:p>
          <a:p>
            <a:pPr>
              <a:defRPr/>
            </a:pPr>
            <a:endParaRPr lang="es-ES" altLang="es-ES" sz="1400" dirty="0" smtClean="0">
              <a:solidFill>
                <a:schemeClr val="accent1">
                  <a:lumMod val="20000"/>
                  <a:lumOff val="80000"/>
                </a:schemeClr>
              </a:solidFill>
              <a:latin typeface="Myriad Pro"/>
              <a:cs typeface="Arial" charset="0"/>
            </a:endParaRPr>
          </a:p>
        </p:txBody>
      </p:sp>
      <p:sp>
        <p:nvSpPr>
          <p:cNvPr id="7182" name="Text Box 11"/>
          <p:cNvSpPr txBox="1">
            <a:spLocks noChangeArrowheads="1"/>
          </p:cNvSpPr>
          <p:nvPr/>
        </p:nvSpPr>
        <p:spPr bwMode="auto">
          <a:xfrm>
            <a:off x="5580063" y="1196975"/>
            <a:ext cx="26812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000" b="1">
                <a:solidFill>
                  <a:srgbClr val="FFFF00"/>
                </a:solidFill>
                <a:latin typeface="Myriad Pro"/>
              </a:rPr>
              <a:t>Cordillera Oriental</a:t>
            </a:r>
            <a:endParaRPr lang="es-ES" altLang="es-ES" sz="2000" b="1">
              <a:solidFill>
                <a:srgbClr val="FFFF00"/>
              </a:solidFill>
              <a:latin typeface="Myriad Pro"/>
            </a:endParaRPr>
          </a:p>
        </p:txBody>
      </p:sp>
      <p:pic>
        <p:nvPicPr>
          <p:cNvPr id="7183" name="3 Imagen" descr="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2162175" y="3892550"/>
            <a:ext cx="561975" cy="306388"/>
          </a:xfrm>
          <a:prstGeom prst="downArrow">
            <a:avLst>
              <a:gd name="adj1" fmla="val 50000"/>
              <a:gd name="adj2" fmla="val 3902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chemeClr val="accent1">
                  <a:lumMod val="20000"/>
                  <a:lumOff val="80000"/>
                </a:schemeClr>
              </a:solidFill>
              <a:latin typeface="Myriad Pro"/>
              <a:cs typeface="Arial" charset="0"/>
            </a:endParaRPr>
          </a:p>
        </p:txBody>
      </p:sp>
      <p:sp>
        <p:nvSpPr>
          <p:cNvPr id="7185" name="Text Box 21"/>
          <p:cNvSpPr txBox="1">
            <a:spLocks noChangeArrowheads="1"/>
          </p:cNvSpPr>
          <p:nvPr/>
        </p:nvSpPr>
        <p:spPr bwMode="auto">
          <a:xfrm>
            <a:off x="5754688" y="2708275"/>
            <a:ext cx="21240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6600"/>
                </a:solidFill>
                <a:latin typeface="Myriad Pro"/>
              </a:rPr>
              <a:t>Características</a:t>
            </a:r>
            <a:endParaRPr lang="es-ES" altLang="es-ES" sz="1800" b="1">
              <a:solidFill>
                <a:srgbClr val="FF6600"/>
              </a:solidFill>
              <a:latin typeface="Myriad Pro"/>
            </a:endParaRPr>
          </a:p>
        </p:txBody>
      </p:sp>
      <p:sp>
        <p:nvSpPr>
          <p:cNvPr id="7186" name="Text Box 24"/>
          <p:cNvSpPr txBox="1">
            <a:spLocks noChangeArrowheads="1"/>
          </p:cNvSpPr>
          <p:nvPr/>
        </p:nvSpPr>
        <p:spPr bwMode="auto">
          <a:xfrm>
            <a:off x="5745163" y="4203700"/>
            <a:ext cx="2124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>
                <a:solidFill>
                  <a:srgbClr val="FF6600"/>
                </a:solidFill>
                <a:latin typeface="Myriad Pro"/>
              </a:rPr>
              <a:t>Procesos</a:t>
            </a:r>
            <a:endParaRPr lang="es-ES" altLang="es-ES" sz="1800" b="1">
              <a:solidFill>
                <a:srgbClr val="FF6600"/>
              </a:solidFill>
              <a:latin typeface="Myriad Pro"/>
            </a:endParaRPr>
          </a:p>
        </p:txBody>
      </p:sp>
      <p:sp>
        <p:nvSpPr>
          <p:cNvPr id="27" name="AutoShape 18"/>
          <p:cNvSpPr>
            <a:spLocks noChangeArrowheads="1"/>
          </p:cNvSpPr>
          <p:nvPr/>
        </p:nvSpPr>
        <p:spPr bwMode="auto">
          <a:xfrm>
            <a:off x="6505575" y="3940175"/>
            <a:ext cx="561975" cy="306388"/>
          </a:xfrm>
          <a:prstGeom prst="downArrow">
            <a:avLst>
              <a:gd name="adj1" fmla="val 50000"/>
              <a:gd name="adj2" fmla="val 3902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chemeClr val="accent1">
                  <a:lumMod val="20000"/>
                  <a:lumOff val="80000"/>
                </a:schemeClr>
              </a:solidFill>
              <a:latin typeface="Myriad Pro"/>
              <a:cs typeface="Arial" charset="0"/>
            </a:endParaRPr>
          </a:p>
        </p:txBody>
      </p:sp>
      <p:pic>
        <p:nvPicPr>
          <p:cNvPr id="718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10" grpId="0"/>
      <p:bldP spid="11" grpId="0"/>
      <p:bldP spid="12" grpId="0"/>
      <p:bldP spid="13" grpId="0"/>
      <p:bldP spid="14" grpId="0" animBg="1"/>
      <p:bldP spid="15" grpId="0"/>
      <p:bldP spid="7178" grpId="0"/>
      <p:bldP spid="7179" grpId="0"/>
      <p:bldP spid="19" grpId="0" animBg="1"/>
      <p:bldP spid="21" grpId="0"/>
      <p:bldP spid="7182" grpId="0"/>
      <p:bldP spid="24" grpId="0" animBg="1"/>
      <p:bldP spid="7185" grpId="0"/>
      <p:bldP spid="7186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5 CuadroTexto"/>
          <p:cNvSpPr txBox="1">
            <a:spLocks noChangeArrowheads="1"/>
          </p:cNvSpPr>
          <p:nvPr/>
        </p:nvSpPr>
        <p:spPr bwMode="auto">
          <a:xfrm>
            <a:off x="395288" y="620713"/>
            <a:ext cx="835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 b="1" dirty="0">
                <a:solidFill>
                  <a:srgbClr val="0000FF"/>
                </a:solidFill>
                <a:latin typeface="Arial Black" pitchFamily="34" charset="0"/>
              </a:rPr>
              <a:t>Cordillera</a:t>
            </a:r>
            <a:r>
              <a:rPr lang="es-AR" altLang="es-ES" sz="240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s-AR" altLang="es-ES" sz="2400" dirty="0" smtClean="0">
                <a:solidFill>
                  <a:srgbClr val="0000FF"/>
                </a:solidFill>
                <a:latin typeface="Arial Black" pitchFamily="34" charset="0"/>
              </a:rPr>
              <a:t>Oriental</a:t>
            </a:r>
            <a:r>
              <a:rPr lang="es-AR" altLang="es-ES" sz="2400" dirty="0" smtClean="0">
                <a:solidFill>
                  <a:srgbClr val="0000FF"/>
                </a:solidFill>
                <a:latin typeface="Arial" pitchFamily="34" charset="0"/>
              </a:rPr>
              <a:t>  </a:t>
            </a:r>
            <a:endParaRPr lang="es-ES" altLang="es-ES" sz="2400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8195" name="0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1344613"/>
            <a:ext cx="70548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58 Forma libre"/>
          <p:cNvSpPr/>
          <p:nvPr/>
        </p:nvSpPr>
        <p:spPr>
          <a:xfrm>
            <a:off x="4308475" y="2311400"/>
            <a:ext cx="3240088" cy="760413"/>
          </a:xfrm>
          <a:custGeom>
            <a:avLst/>
            <a:gdLst>
              <a:gd name="connsiteX0" fmla="*/ 0 w 2711829"/>
              <a:gd name="connsiteY0" fmla="*/ 603276 h 618720"/>
              <a:gd name="connsiteX1" fmla="*/ 208680 w 2711829"/>
              <a:gd name="connsiteY1" fmla="*/ 618453 h 618720"/>
              <a:gd name="connsiteX2" fmla="*/ 409772 w 2711829"/>
              <a:gd name="connsiteY2" fmla="*/ 591894 h 618720"/>
              <a:gd name="connsiteX3" fmla="*/ 550157 w 2711829"/>
              <a:gd name="connsiteY3" fmla="*/ 572923 h 618720"/>
              <a:gd name="connsiteX4" fmla="*/ 580511 w 2711829"/>
              <a:gd name="connsiteY4" fmla="*/ 542569 h 618720"/>
              <a:gd name="connsiteX5" fmla="*/ 595688 w 2711829"/>
              <a:gd name="connsiteY5" fmla="*/ 489450 h 618720"/>
              <a:gd name="connsiteX6" fmla="*/ 622247 w 2711829"/>
              <a:gd name="connsiteY6" fmla="*/ 485656 h 618720"/>
              <a:gd name="connsiteX7" fmla="*/ 652601 w 2711829"/>
              <a:gd name="connsiteY7" fmla="*/ 462891 h 618720"/>
              <a:gd name="connsiteX8" fmla="*/ 682954 w 2711829"/>
              <a:gd name="connsiteY8" fmla="*/ 451508 h 618720"/>
              <a:gd name="connsiteX9" fmla="*/ 751249 w 2711829"/>
              <a:gd name="connsiteY9" fmla="*/ 455303 h 618720"/>
              <a:gd name="connsiteX10" fmla="*/ 861281 w 2711829"/>
              <a:gd name="connsiteY10" fmla="*/ 447714 h 618720"/>
              <a:gd name="connsiteX11" fmla="*/ 910606 w 2711829"/>
              <a:gd name="connsiteY11" fmla="*/ 424949 h 618720"/>
              <a:gd name="connsiteX12" fmla="*/ 1035814 w 2711829"/>
              <a:gd name="connsiteY12" fmla="*/ 409772 h 618720"/>
              <a:gd name="connsiteX13" fmla="*/ 1183787 w 2711829"/>
              <a:gd name="connsiteY13" fmla="*/ 364242 h 618720"/>
              <a:gd name="connsiteX14" fmla="*/ 1271054 w 2711829"/>
              <a:gd name="connsiteY14" fmla="*/ 345271 h 618720"/>
              <a:gd name="connsiteX15" fmla="*/ 1354526 w 2711829"/>
              <a:gd name="connsiteY15" fmla="*/ 292152 h 618720"/>
              <a:gd name="connsiteX16" fmla="*/ 1365908 w 2711829"/>
              <a:gd name="connsiteY16" fmla="*/ 265593 h 618720"/>
              <a:gd name="connsiteX17" fmla="*/ 1400056 w 2711829"/>
              <a:gd name="connsiteY17" fmla="*/ 223857 h 618720"/>
              <a:gd name="connsiteX18" fmla="*/ 1456969 w 2711829"/>
              <a:gd name="connsiteY18" fmla="*/ 220063 h 618720"/>
              <a:gd name="connsiteX19" fmla="*/ 1529059 w 2711829"/>
              <a:gd name="connsiteY19" fmla="*/ 182121 h 618720"/>
              <a:gd name="connsiteX20" fmla="*/ 1563206 w 2711829"/>
              <a:gd name="connsiteY20" fmla="*/ 117620 h 618720"/>
              <a:gd name="connsiteX21" fmla="*/ 1582177 w 2711829"/>
              <a:gd name="connsiteY21" fmla="*/ 79678 h 618720"/>
              <a:gd name="connsiteX22" fmla="*/ 1536647 w 2711829"/>
              <a:gd name="connsiteY22" fmla="*/ 49324 h 618720"/>
              <a:gd name="connsiteX23" fmla="*/ 1608737 w 2711829"/>
              <a:gd name="connsiteY23" fmla="*/ 64501 h 618720"/>
              <a:gd name="connsiteX24" fmla="*/ 1714974 w 2711829"/>
              <a:gd name="connsiteY24" fmla="*/ 91060 h 618720"/>
              <a:gd name="connsiteX25" fmla="*/ 1783269 w 2711829"/>
              <a:gd name="connsiteY25" fmla="*/ 106237 h 618720"/>
              <a:gd name="connsiteX26" fmla="*/ 1851565 w 2711829"/>
              <a:gd name="connsiteY26" fmla="*/ 106237 h 618720"/>
              <a:gd name="connsiteX27" fmla="*/ 1935037 w 2711829"/>
              <a:gd name="connsiteY27" fmla="*/ 98649 h 618720"/>
              <a:gd name="connsiteX28" fmla="*/ 1991950 w 2711829"/>
              <a:gd name="connsiteY28" fmla="*/ 87266 h 618720"/>
              <a:gd name="connsiteX29" fmla="*/ 2079216 w 2711829"/>
              <a:gd name="connsiteY29" fmla="*/ 75884 h 618720"/>
              <a:gd name="connsiteX30" fmla="*/ 2246161 w 2711829"/>
              <a:gd name="connsiteY30" fmla="*/ 45530 h 618720"/>
              <a:gd name="connsiteX31" fmla="*/ 2424488 w 2711829"/>
              <a:gd name="connsiteY31" fmla="*/ 26559 h 618720"/>
              <a:gd name="connsiteX32" fmla="*/ 2496577 w 2711829"/>
              <a:gd name="connsiteY32" fmla="*/ 26559 h 618720"/>
              <a:gd name="connsiteX33" fmla="*/ 2576255 w 2711829"/>
              <a:gd name="connsiteY33" fmla="*/ 15176 h 618720"/>
              <a:gd name="connsiteX34" fmla="*/ 2636962 w 2711829"/>
              <a:gd name="connsiteY34" fmla="*/ 18971 h 618720"/>
              <a:gd name="connsiteX35" fmla="*/ 2705258 w 2711829"/>
              <a:gd name="connsiteY35" fmla="*/ 15176 h 618720"/>
              <a:gd name="connsiteX36" fmla="*/ 2705258 w 2711829"/>
              <a:gd name="connsiteY36" fmla="*/ 0 h 61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11829" h="618720">
                <a:moveTo>
                  <a:pt x="0" y="603276"/>
                </a:moveTo>
                <a:cubicBezTo>
                  <a:pt x="70192" y="611813"/>
                  <a:pt x="140385" y="620350"/>
                  <a:pt x="208680" y="618453"/>
                </a:cubicBezTo>
                <a:cubicBezTo>
                  <a:pt x="276975" y="616556"/>
                  <a:pt x="409772" y="591894"/>
                  <a:pt x="409772" y="591894"/>
                </a:cubicBezTo>
                <a:cubicBezTo>
                  <a:pt x="466685" y="584306"/>
                  <a:pt x="521701" y="581144"/>
                  <a:pt x="550157" y="572923"/>
                </a:cubicBezTo>
                <a:cubicBezTo>
                  <a:pt x="578613" y="564702"/>
                  <a:pt x="572923" y="556481"/>
                  <a:pt x="580511" y="542569"/>
                </a:cubicBezTo>
                <a:cubicBezTo>
                  <a:pt x="588099" y="528657"/>
                  <a:pt x="588732" y="498935"/>
                  <a:pt x="595688" y="489450"/>
                </a:cubicBezTo>
                <a:cubicBezTo>
                  <a:pt x="602644" y="479965"/>
                  <a:pt x="612762" y="490082"/>
                  <a:pt x="622247" y="485656"/>
                </a:cubicBezTo>
                <a:cubicBezTo>
                  <a:pt x="631732" y="481230"/>
                  <a:pt x="642483" y="468582"/>
                  <a:pt x="652601" y="462891"/>
                </a:cubicBezTo>
                <a:cubicBezTo>
                  <a:pt x="662719" y="457200"/>
                  <a:pt x="666513" y="452773"/>
                  <a:pt x="682954" y="451508"/>
                </a:cubicBezTo>
                <a:cubicBezTo>
                  <a:pt x="699395" y="450243"/>
                  <a:pt x="721528" y="455935"/>
                  <a:pt x="751249" y="455303"/>
                </a:cubicBezTo>
                <a:cubicBezTo>
                  <a:pt x="780970" y="454671"/>
                  <a:pt x="834722" y="452773"/>
                  <a:pt x="861281" y="447714"/>
                </a:cubicBezTo>
                <a:cubicBezTo>
                  <a:pt x="887840" y="442655"/>
                  <a:pt x="881517" y="431273"/>
                  <a:pt x="910606" y="424949"/>
                </a:cubicBezTo>
                <a:cubicBezTo>
                  <a:pt x="939695" y="418625"/>
                  <a:pt x="990284" y="419890"/>
                  <a:pt x="1035814" y="409772"/>
                </a:cubicBezTo>
                <a:cubicBezTo>
                  <a:pt x="1081344" y="399654"/>
                  <a:pt x="1144581" y="374992"/>
                  <a:pt x="1183787" y="364242"/>
                </a:cubicBezTo>
                <a:cubicBezTo>
                  <a:pt x="1222993" y="353492"/>
                  <a:pt x="1242598" y="357286"/>
                  <a:pt x="1271054" y="345271"/>
                </a:cubicBezTo>
                <a:cubicBezTo>
                  <a:pt x="1299510" y="333256"/>
                  <a:pt x="1338717" y="305432"/>
                  <a:pt x="1354526" y="292152"/>
                </a:cubicBezTo>
                <a:cubicBezTo>
                  <a:pt x="1370335" y="278872"/>
                  <a:pt x="1358320" y="276975"/>
                  <a:pt x="1365908" y="265593"/>
                </a:cubicBezTo>
                <a:cubicBezTo>
                  <a:pt x="1373496" y="254211"/>
                  <a:pt x="1384879" y="231445"/>
                  <a:pt x="1400056" y="223857"/>
                </a:cubicBezTo>
                <a:cubicBezTo>
                  <a:pt x="1415233" y="216269"/>
                  <a:pt x="1435469" y="227019"/>
                  <a:pt x="1456969" y="220063"/>
                </a:cubicBezTo>
                <a:cubicBezTo>
                  <a:pt x="1478469" y="213107"/>
                  <a:pt x="1511353" y="199195"/>
                  <a:pt x="1529059" y="182121"/>
                </a:cubicBezTo>
                <a:cubicBezTo>
                  <a:pt x="1546765" y="165047"/>
                  <a:pt x="1554353" y="134694"/>
                  <a:pt x="1563206" y="117620"/>
                </a:cubicBezTo>
                <a:cubicBezTo>
                  <a:pt x="1572059" y="100546"/>
                  <a:pt x="1586603" y="91061"/>
                  <a:pt x="1582177" y="79678"/>
                </a:cubicBezTo>
                <a:cubicBezTo>
                  <a:pt x="1577751" y="68295"/>
                  <a:pt x="1532220" y="51853"/>
                  <a:pt x="1536647" y="49324"/>
                </a:cubicBezTo>
                <a:cubicBezTo>
                  <a:pt x="1541074" y="46795"/>
                  <a:pt x="1579016" y="57545"/>
                  <a:pt x="1608737" y="64501"/>
                </a:cubicBezTo>
                <a:cubicBezTo>
                  <a:pt x="1638458" y="71457"/>
                  <a:pt x="1685885" y="84104"/>
                  <a:pt x="1714974" y="91060"/>
                </a:cubicBezTo>
                <a:cubicBezTo>
                  <a:pt x="1744063" y="98016"/>
                  <a:pt x="1760504" y="103708"/>
                  <a:pt x="1783269" y="106237"/>
                </a:cubicBezTo>
                <a:cubicBezTo>
                  <a:pt x="1806034" y="108766"/>
                  <a:pt x="1826270" y="107502"/>
                  <a:pt x="1851565" y="106237"/>
                </a:cubicBezTo>
                <a:cubicBezTo>
                  <a:pt x="1876860" y="104972"/>
                  <a:pt x="1911639" y="101811"/>
                  <a:pt x="1935037" y="98649"/>
                </a:cubicBezTo>
                <a:cubicBezTo>
                  <a:pt x="1958435" y="95487"/>
                  <a:pt x="1967920" y="91060"/>
                  <a:pt x="1991950" y="87266"/>
                </a:cubicBezTo>
                <a:cubicBezTo>
                  <a:pt x="2015980" y="83472"/>
                  <a:pt x="2036848" y="82840"/>
                  <a:pt x="2079216" y="75884"/>
                </a:cubicBezTo>
                <a:cubicBezTo>
                  <a:pt x="2121585" y="68928"/>
                  <a:pt x="2188616" y="53751"/>
                  <a:pt x="2246161" y="45530"/>
                </a:cubicBezTo>
                <a:cubicBezTo>
                  <a:pt x="2303706" y="37309"/>
                  <a:pt x="2382752" y="29721"/>
                  <a:pt x="2424488" y="26559"/>
                </a:cubicBezTo>
                <a:cubicBezTo>
                  <a:pt x="2466224" y="23397"/>
                  <a:pt x="2471283" y="28456"/>
                  <a:pt x="2496577" y="26559"/>
                </a:cubicBezTo>
                <a:cubicBezTo>
                  <a:pt x="2521871" y="24662"/>
                  <a:pt x="2552858" y="16441"/>
                  <a:pt x="2576255" y="15176"/>
                </a:cubicBezTo>
                <a:cubicBezTo>
                  <a:pt x="2599652" y="13911"/>
                  <a:pt x="2615462" y="18971"/>
                  <a:pt x="2636962" y="18971"/>
                </a:cubicBezTo>
                <a:cubicBezTo>
                  <a:pt x="2658462" y="18971"/>
                  <a:pt x="2693875" y="18338"/>
                  <a:pt x="2705258" y="15176"/>
                </a:cubicBezTo>
                <a:cubicBezTo>
                  <a:pt x="2716641" y="12014"/>
                  <a:pt x="2710949" y="6007"/>
                  <a:pt x="2705258" y="0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cxnSp>
        <p:nvCxnSpPr>
          <p:cNvPr id="29" name="60 Conector recto de flecha"/>
          <p:cNvCxnSpPr/>
          <p:nvPr/>
        </p:nvCxnSpPr>
        <p:spPr>
          <a:xfrm flipV="1">
            <a:off x="4467225" y="3141663"/>
            <a:ext cx="271463" cy="20637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62 Forma libre"/>
          <p:cNvSpPr/>
          <p:nvPr/>
        </p:nvSpPr>
        <p:spPr>
          <a:xfrm>
            <a:off x="3502025" y="3141663"/>
            <a:ext cx="1328738" cy="1436687"/>
          </a:xfrm>
          <a:custGeom>
            <a:avLst/>
            <a:gdLst>
              <a:gd name="connsiteX0" fmla="*/ 299683 w 1329697"/>
              <a:gd name="connsiteY0" fmla="*/ 1436504 h 1436504"/>
              <a:gd name="connsiteX1" fmla="*/ 220855 w 1329697"/>
              <a:gd name="connsiteY1" fmla="*/ 1184255 h 1436504"/>
              <a:gd name="connsiteX2" fmla="*/ 189324 w 1329697"/>
              <a:gd name="connsiteY2" fmla="*/ 926752 h 1436504"/>
              <a:gd name="connsiteX3" fmla="*/ 131517 w 1329697"/>
              <a:gd name="connsiteY3" fmla="*/ 595676 h 1436504"/>
              <a:gd name="connsiteX4" fmla="*/ 110497 w 1329697"/>
              <a:gd name="connsiteY4" fmla="*/ 264600 h 1436504"/>
              <a:gd name="connsiteX5" fmla="*/ 78965 w 1329697"/>
              <a:gd name="connsiteY5" fmla="*/ 159497 h 1436504"/>
              <a:gd name="connsiteX6" fmla="*/ 138 w 1329697"/>
              <a:gd name="connsiteY6" fmla="*/ 22862 h 1436504"/>
              <a:gd name="connsiteX7" fmla="*/ 99986 w 1329697"/>
              <a:gd name="connsiteY7" fmla="*/ 7097 h 1436504"/>
              <a:gd name="connsiteX8" fmla="*/ 320703 w 1329697"/>
              <a:gd name="connsiteY8" fmla="*/ 96435 h 1436504"/>
              <a:gd name="connsiteX9" fmla="*/ 562441 w 1329697"/>
              <a:gd name="connsiteY9" fmla="*/ 227814 h 1436504"/>
              <a:gd name="connsiteX10" fmla="*/ 756883 w 1329697"/>
              <a:gd name="connsiteY10" fmla="*/ 406490 h 1436504"/>
              <a:gd name="connsiteX11" fmla="*/ 919793 w 1329697"/>
              <a:gd name="connsiteY11" fmla="*/ 548380 h 1436504"/>
              <a:gd name="connsiteX12" fmla="*/ 1087959 w 1329697"/>
              <a:gd name="connsiteY12" fmla="*/ 800628 h 1436504"/>
              <a:gd name="connsiteX13" fmla="*/ 1187807 w 1329697"/>
              <a:gd name="connsiteY13" fmla="*/ 921497 h 1436504"/>
              <a:gd name="connsiteX14" fmla="*/ 1292910 w 1329697"/>
              <a:gd name="connsiteY14" fmla="*/ 1021345 h 1436504"/>
              <a:gd name="connsiteX15" fmla="*/ 1329697 w 1329697"/>
              <a:gd name="connsiteY15" fmla="*/ 1052876 h 143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29697" h="1436504">
                <a:moveTo>
                  <a:pt x="299683" y="1436504"/>
                </a:moveTo>
                <a:cubicBezTo>
                  <a:pt x="269465" y="1352859"/>
                  <a:pt x="239248" y="1269214"/>
                  <a:pt x="220855" y="1184255"/>
                </a:cubicBezTo>
                <a:cubicBezTo>
                  <a:pt x="202462" y="1099296"/>
                  <a:pt x="204214" y="1024848"/>
                  <a:pt x="189324" y="926752"/>
                </a:cubicBezTo>
                <a:cubicBezTo>
                  <a:pt x="174434" y="828656"/>
                  <a:pt x="144655" y="706035"/>
                  <a:pt x="131517" y="595676"/>
                </a:cubicBezTo>
                <a:cubicBezTo>
                  <a:pt x="118379" y="485317"/>
                  <a:pt x="119256" y="337296"/>
                  <a:pt x="110497" y="264600"/>
                </a:cubicBezTo>
                <a:cubicBezTo>
                  <a:pt x="101738" y="191903"/>
                  <a:pt x="97358" y="199787"/>
                  <a:pt x="78965" y="159497"/>
                </a:cubicBezTo>
                <a:cubicBezTo>
                  <a:pt x="60572" y="119207"/>
                  <a:pt x="-3365" y="48262"/>
                  <a:pt x="138" y="22862"/>
                </a:cubicBezTo>
                <a:cubicBezTo>
                  <a:pt x="3641" y="-2538"/>
                  <a:pt x="46558" y="-5165"/>
                  <a:pt x="99986" y="7097"/>
                </a:cubicBezTo>
                <a:cubicBezTo>
                  <a:pt x="153413" y="19359"/>
                  <a:pt x="243627" y="59649"/>
                  <a:pt x="320703" y="96435"/>
                </a:cubicBezTo>
                <a:cubicBezTo>
                  <a:pt x="397779" y="133221"/>
                  <a:pt x="489744" y="176138"/>
                  <a:pt x="562441" y="227814"/>
                </a:cubicBezTo>
                <a:cubicBezTo>
                  <a:pt x="635138" y="279490"/>
                  <a:pt x="697324" y="353062"/>
                  <a:pt x="756883" y="406490"/>
                </a:cubicBezTo>
                <a:cubicBezTo>
                  <a:pt x="816442" y="459918"/>
                  <a:pt x="864614" y="482690"/>
                  <a:pt x="919793" y="548380"/>
                </a:cubicBezTo>
                <a:cubicBezTo>
                  <a:pt x="974972" y="614070"/>
                  <a:pt x="1043290" y="738442"/>
                  <a:pt x="1087959" y="800628"/>
                </a:cubicBezTo>
                <a:cubicBezTo>
                  <a:pt x="1132628" y="862814"/>
                  <a:pt x="1153649" y="884711"/>
                  <a:pt x="1187807" y="921497"/>
                </a:cubicBezTo>
                <a:cubicBezTo>
                  <a:pt x="1221965" y="958283"/>
                  <a:pt x="1269262" y="999449"/>
                  <a:pt x="1292910" y="1021345"/>
                </a:cubicBezTo>
                <a:cubicBezTo>
                  <a:pt x="1316558" y="1043241"/>
                  <a:pt x="1323127" y="1048058"/>
                  <a:pt x="1329697" y="1052876"/>
                </a:cubicBezTo>
              </a:path>
            </a:pathLst>
          </a:cu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32" name="63 Forma libre"/>
          <p:cNvSpPr/>
          <p:nvPr/>
        </p:nvSpPr>
        <p:spPr>
          <a:xfrm>
            <a:off x="6096000" y="2889250"/>
            <a:ext cx="1254125" cy="971550"/>
          </a:xfrm>
          <a:custGeom>
            <a:avLst/>
            <a:gdLst>
              <a:gd name="connsiteX0" fmla="*/ 824868 w 1255792"/>
              <a:gd name="connsiteY0" fmla="*/ 972775 h 972775"/>
              <a:gd name="connsiteX1" fmla="*/ 777571 w 1255792"/>
              <a:gd name="connsiteY1" fmla="*/ 736292 h 972775"/>
              <a:gd name="connsiteX2" fmla="*/ 651447 w 1255792"/>
              <a:gd name="connsiteY2" fmla="*/ 583892 h 972775"/>
              <a:gd name="connsiteX3" fmla="*/ 451751 w 1255792"/>
              <a:gd name="connsiteY3" fmla="*/ 463023 h 972775"/>
              <a:gd name="connsiteX4" fmla="*/ 262564 w 1255792"/>
              <a:gd name="connsiteY4" fmla="*/ 263327 h 972775"/>
              <a:gd name="connsiteX5" fmla="*/ 183737 w 1255792"/>
              <a:gd name="connsiteY5" fmla="*/ 147713 h 972775"/>
              <a:gd name="connsiteX6" fmla="*/ 36592 w 1255792"/>
              <a:gd name="connsiteY6" fmla="*/ 95161 h 972775"/>
              <a:gd name="connsiteX7" fmla="*/ 15571 w 1255792"/>
              <a:gd name="connsiteY7" fmla="*/ 32099 h 972775"/>
              <a:gd name="connsiteX8" fmla="*/ 236289 w 1255792"/>
              <a:gd name="connsiteY8" fmla="*/ 100416 h 972775"/>
              <a:gd name="connsiteX9" fmla="*/ 257309 w 1255792"/>
              <a:gd name="connsiteY9" fmla="*/ 100416 h 972775"/>
              <a:gd name="connsiteX10" fmla="*/ 320371 w 1255792"/>
              <a:gd name="connsiteY10" fmla="*/ 84651 h 972775"/>
              <a:gd name="connsiteX11" fmla="*/ 378178 w 1255792"/>
              <a:gd name="connsiteY11" fmla="*/ 32099 h 972775"/>
              <a:gd name="connsiteX12" fmla="*/ 420220 w 1255792"/>
              <a:gd name="connsiteY12" fmla="*/ 568 h 972775"/>
              <a:gd name="connsiteX13" fmla="*/ 520068 w 1255792"/>
              <a:gd name="connsiteY13" fmla="*/ 58375 h 972775"/>
              <a:gd name="connsiteX14" fmla="*/ 672468 w 1255792"/>
              <a:gd name="connsiteY14" fmla="*/ 105671 h 972775"/>
              <a:gd name="connsiteX15" fmla="*/ 861654 w 1255792"/>
              <a:gd name="connsiteY15" fmla="*/ 221285 h 972775"/>
              <a:gd name="connsiteX16" fmla="*/ 945737 w 1255792"/>
              <a:gd name="connsiteY16" fmla="*/ 347409 h 972775"/>
              <a:gd name="connsiteX17" fmla="*/ 1119158 w 1255792"/>
              <a:gd name="connsiteY17" fmla="*/ 552361 h 972775"/>
              <a:gd name="connsiteX18" fmla="*/ 1192730 w 1255792"/>
              <a:gd name="connsiteY18" fmla="*/ 652209 h 972775"/>
              <a:gd name="connsiteX19" fmla="*/ 1240026 w 1255792"/>
              <a:gd name="connsiteY19" fmla="*/ 752058 h 972775"/>
              <a:gd name="connsiteX20" fmla="*/ 1255792 w 1255792"/>
              <a:gd name="connsiteY20" fmla="*/ 773078 h 972775"/>
              <a:gd name="connsiteX21" fmla="*/ 1255792 w 1255792"/>
              <a:gd name="connsiteY21" fmla="*/ 773078 h 972775"/>
              <a:gd name="connsiteX0" fmla="*/ 824868 w 1255792"/>
              <a:gd name="connsiteY0" fmla="*/ 972775 h 972775"/>
              <a:gd name="connsiteX1" fmla="*/ 725002 w 1255792"/>
              <a:gd name="connsiteY1" fmla="*/ 788875 h 972775"/>
              <a:gd name="connsiteX2" fmla="*/ 651447 w 1255792"/>
              <a:gd name="connsiteY2" fmla="*/ 583892 h 972775"/>
              <a:gd name="connsiteX3" fmla="*/ 451751 w 1255792"/>
              <a:gd name="connsiteY3" fmla="*/ 463023 h 972775"/>
              <a:gd name="connsiteX4" fmla="*/ 262564 w 1255792"/>
              <a:gd name="connsiteY4" fmla="*/ 263327 h 972775"/>
              <a:gd name="connsiteX5" fmla="*/ 183737 w 1255792"/>
              <a:gd name="connsiteY5" fmla="*/ 147713 h 972775"/>
              <a:gd name="connsiteX6" fmla="*/ 36592 w 1255792"/>
              <a:gd name="connsiteY6" fmla="*/ 95161 h 972775"/>
              <a:gd name="connsiteX7" fmla="*/ 15571 w 1255792"/>
              <a:gd name="connsiteY7" fmla="*/ 32099 h 972775"/>
              <a:gd name="connsiteX8" fmla="*/ 236289 w 1255792"/>
              <a:gd name="connsiteY8" fmla="*/ 100416 h 972775"/>
              <a:gd name="connsiteX9" fmla="*/ 257309 w 1255792"/>
              <a:gd name="connsiteY9" fmla="*/ 100416 h 972775"/>
              <a:gd name="connsiteX10" fmla="*/ 320371 w 1255792"/>
              <a:gd name="connsiteY10" fmla="*/ 84651 h 972775"/>
              <a:gd name="connsiteX11" fmla="*/ 378178 w 1255792"/>
              <a:gd name="connsiteY11" fmla="*/ 32099 h 972775"/>
              <a:gd name="connsiteX12" fmla="*/ 420220 w 1255792"/>
              <a:gd name="connsiteY12" fmla="*/ 568 h 972775"/>
              <a:gd name="connsiteX13" fmla="*/ 520068 w 1255792"/>
              <a:gd name="connsiteY13" fmla="*/ 58375 h 972775"/>
              <a:gd name="connsiteX14" fmla="*/ 672468 w 1255792"/>
              <a:gd name="connsiteY14" fmla="*/ 105671 h 972775"/>
              <a:gd name="connsiteX15" fmla="*/ 861654 w 1255792"/>
              <a:gd name="connsiteY15" fmla="*/ 221285 h 972775"/>
              <a:gd name="connsiteX16" fmla="*/ 945737 w 1255792"/>
              <a:gd name="connsiteY16" fmla="*/ 347409 h 972775"/>
              <a:gd name="connsiteX17" fmla="*/ 1119158 w 1255792"/>
              <a:gd name="connsiteY17" fmla="*/ 552361 h 972775"/>
              <a:gd name="connsiteX18" fmla="*/ 1192730 w 1255792"/>
              <a:gd name="connsiteY18" fmla="*/ 652209 h 972775"/>
              <a:gd name="connsiteX19" fmla="*/ 1240026 w 1255792"/>
              <a:gd name="connsiteY19" fmla="*/ 752058 h 972775"/>
              <a:gd name="connsiteX20" fmla="*/ 1255792 w 1255792"/>
              <a:gd name="connsiteY20" fmla="*/ 773078 h 972775"/>
              <a:gd name="connsiteX21" fmla="*/ 1255792 w 1255792"/>
              <a:gd name="connsiteY21" fmla="*/ 773078 h 972775"/>
              <a:gd name="connsiteX0" fmla="*/ 824868 w 1255792"/>
              <a:gd name="connsiteY0" fmla="*/ 972775 h 972775"/>
              <a:gd name="connsiteX1" fmla="*/ 725002 w 1255792"/>
              <a:gd name="connsiteY1" fmla="*/ 788875 h 972775"/>
              <a:gd name="connsiteX2" fmla="*/ 630419 w 1255792"/>
              <a:gd name="connsiteY2" fmla="*/ 625959 h 972775"/>
              <a:gd name="connsiteX3" fmla="*/ 451751 w 1255792"/>
              <a:gd name="connsiteY3" fmla="*/ 463023 h 972775"/>
              <a:gd name="connsiteX4" fmla="*/ 262564 w 1255792"/>
              <a:gd name="connsiteY4" fmla="*/ 263327 h 972775"/>
              <a:gd name="connsiteX5" fmla="*/ 183737 w 1255792"/>
              <a:gd name="connsiteY5" fmla="*/ 147713 h 972775"/>
              <a:gd name="connsiteX6" fmla="*/ 36592 w 1255792"/>
              <a:gd name="connsiteY6" fmla="*/ 95161 h 972775"/>
              <a:gd name="connsiteX7" fmla="*/ 15571 w 1255792"/>
              <a:gd name="connsiteY7" fmla="*/ 32099 h 972775"/>
              <a:gd name="connsiteX8" fmla="*/ 236289 w 1255792"/>
              <a:gd name="connsiteY8" fmla="*/ 100416 h 972775"/>
              <a:gd name="connsiteX9" fmla="*/ 257309 w 1255792"/>
              <a:gd name="connsiteY9" fmla="*/ 100416 h 972775"/>
              <a:gd name="connsiteX10" fmla="*/ 320371 w 1255792"/>
              <a:gd name="connsiteY10" fmla="*/ 84651 h 972775"/>
              <a:gd name="connsiteX11" fmla="*/ 378178 w 1255792"/>
              <a:gd name="connsiteY11" fmla="*/ 32099 h 972775"/>
              <a:gd name="connsiteX12" fmla="*/ 420220 w 1255792"/>
              <a:gd name="connsiteY12" fmla="*/ 568 h 972775"/>
              <a:gd name="connsiteX13" fmla="*/ 520068 w 1255792"/>
              <a:gd name="connsiteY13" fmla="*/ 58375 h 972775"/>
              <a:gd name="connsiteX14" fmla="*/ 672468 w 1255792"/>
              <a:gd name="connsiteY14" fmla="*/ 105671 h 972775"/>
              <a:gd name="connsiteX15" fmla="*/ 861654 w 1255792"/>
              <a:gd name="connsiteY15" fmla="*/ 221285 h 972775"/>
              <a:gd name="connsiteX16" fmla="*/ 945737 w 1255792"/>
              <a:gd name="connsiteY16" fmla="*/ 347409 h 972775"/>
              <a:gd name="connsiteX17" fmla="*/ 1119158 w 1255792"/>
              <a:gd name="connsiteY17" fmla="*/ 552361 h 972775"/>
              <a:gd name="connsiteX18" fmla="*/ 1192730 w 1255792"/>
              <a:gd name="connsiteY18" fmla="*/ 652209 h 972775"/>
              <a:gd name="connsiteX19" fmla="*/ 1240026 w 1255792"/>
              <a:gd name="connsiteY19" fmla="*/ 752058 h 972775"/>
              <a:gd name="connsiteX20" fmla="*/ 1255792 w 1255792"/>
              <a:gd name="connsiteY20" fmla="*/ 773078 h 972775"/>
              <a:gd name="connsiteX21" fmla="*/ 1255792 w 1255792"/>
              <a:gd name="connsiteY21" fmla="*/ 773078 h 97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5792" h="972775">
                <a:moveTo>
                  <a:pt x="824868" y="972775"/>
                </a:moveTo>
                <a:cubicBezTo>
                  <a:pt x="815671" y="886940"/>
                  <a:pt x="757410" y="846678"/>
                  <a:pt x="725002" y="788875"/>
                </a:cubicBezTo>
                <a:cubicBezTo>
                  <a:pt x="692594" y="731072"/>
                  <a:pt x="675961" y="680268"/>
                  <a:pt x="630419" y="625959"/>
                </a:cubicBezTo>
                <a:cubicBezTo>
                  <a:pt x="584877" y="571650"/>
                  <a:pt x="513060" y="523462"/>
                  <a:pt x="451751" y="463023"/>
                </a:cubicBezTo>
                <a:cubicBezTo>
                  <a:pt x="390442" y="402584"/>
                  <a:pt x="307233" y="315879"/>
                  <a:pt x="262564" y="263327"/>
                </a:cubicBezTo>
                <a:cubicBezTo>
                  <a:pt x="217895" y="210775"/>
                  <a:pt x="221399" y="175741"/>
                  <a:pt x="183737" y="147713"/>
                </a:cubicBezTo>
                <a:cubicBezTo>
                  <a:pt x="146075" y="119685"/>
                  <a:pt x="64620" y="114430"/>
                  <a:pt x="36592" y="95161"/>
                </a:cubicBezTo>
                <a:cubicBezTo>
                  <a:pt x="8564" y="75892"/>
                  <a:pt x="-17712" y="31223"/>
                  <a:pt x="15571" y="32099"/>
                </a:cubicBezTo>
                <a:cubicBezTo>
                  <a:pt x="48854" y="32975"/>
                  <a:pt x="195999" y="89030"/>
                  <a:pt x="236289" y="100416"/>
                </a:cubicBezTo>
                <a:cubicBezTo>
                  <a:pt x="276579" y="111802"/>
                  <a:pt x="243295" y="103043"/>
                  <a:pt x="257309" y="100416"/>
                </a:cubicBezTo>
                <a:cubicBezTo>
                  <a:pt x="271323" y="97788"/>
                  <a:pt x="300226" y="96037"/>
                  <a:pt x="320371" y="84651"/>
                </a:cubicBezTo>
                <a:cubicBezTo>
                  <a:pt x="340516" y="73265"/>
                  <a:pt x="361537" y="46113"/>
                  <a:pt x="378178" y="32099"/>
                </a:cubicBezTo>
                <a:cubicBezTo>
                  <a:pt x="394819" y="18085"/>
                  <a:pt x="396572" y="-3811"/>
                  <a:pt x="420220" y="568"/>
                </a:cubicBezTo>
                <a:cubicBezTo>
                  <a:pt x="443868" y="4947"/>
                  <a:pt x="478027" y="40858"/>
                  <a:pt x="520068" y="58375"/>
                </a:cubicBezTo>
                <a:cubicBezTo>
                  <a:pt x="562109" y="75892"/>
                  <a:pt x="615537" y="78519"/>
                  <a:pt x="672468" y="105671"/>
                </a:cubicBezTo>
                <a:cubicBezTo>
                  <a:pt x="729399" y="132823"/>
                  <a:pt x="816109" y="180995"/>
                  <a:pt x="861654" y="221285"/>
                </a:cubicBezTo>
                <a:cubicBezTo>
                  <a:pt x="907199" y="261575"/>
                  <a:pt x="902820" y="292230"/>
                  <a:pt x="945737" y="347409"/>
                </a:cubicBezTo>
                <a:cubicBezTo>
                  <a:pt x="988654" y="402588"/>
                  <a:pt x="1077992" y="501561"/>
                  <a:pt x="1119158" y="552361"/>
                </a:cubicBezTo>
                <a:cubicBezTo>
                  <a:pt x="1160324" y="603161"/>
                  <a:pt x="1172585" y="618926"/>
                  <a:pt x="1192730" y="652209"/>
                </a:cubicBezTo>
                <a:cubicBezTo>
                  <a:pt x="1212875" y="685492"/>
                  <a:pt x="1229516" y="731913"/>
                  <a:pt x="1240026" y="752058"/>
                </a:cubicBezTo>
                <a:cubicBezTo>
                  <a:pt x="1250536" y="772203"/>
                  <a:pt x="1255792" y="773078"/>
                  <a:pt x="1255792" y="773078"/>
                </a:cubicBezTo>
                <a:lnTo>
                  <a:pt x="1255792" y="773078"/>
                </a:lnTo>
              </a:path>
            </a:pathLst>
          </a:cu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8200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8201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cxnSp>
        <p:nvCxnSpPr>
          <p:cNvPr id="2049" name="2048 Conector curvado"/>
          <p:cNvCxnSpPr/>
          <p:nvPr/>
        </p:nvCxnSpPr>
        <p:spPr>
          <a:xfrm rot="5400000">
            <a:off x="5669757" y="5426869"/>
            <a:ext cx="360362" cy="107950"/>
          </a:xfrm>
          <a:prstGeom prst="curvedConnector3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3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25 CuadroTexto"/>
          <p:cNvSpPr txBox="1">
            <a:spLocks noChangeArrowheads="1"/>
          </p:cNvSpPr>
          <p:nvPr/>
        </p:nvSpPr>
        <p:spPr bwMode="auto">
          <a:xfrm>
            <a:off x="0" y="620713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>
                <a:solidFill>
                  <a:srgbClr val="0000FF"/>
                </a:solidFill>
                <a:latin typeface="Arial Black" pitchFamily="34" charset="0"/>
              </a:rPr>
              <a:t>Mal Paso: Características Geoestructurales    </a:t>
            </a:r>
            <a:endParaRPr lang="es-ES" altLang="es-ES" sz="240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219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9220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9221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9223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grpSp>
        <p:nvGrpSpPr>
          <p:cNvPr id="9224" name="Group 25"/>
          <p:cNvGrpSpPr>
            <a:grpSpLocks/>
          </p:cNvGrpSpPr>
          <p:nvPr/>
        </p:nvGrpSpPr>
        <p:grpSpPr bwMode="auto">
          <a:xfrm>
            <a:off x="79375" y="1125538"/>
            <a:ext cx="6076950" cy="4340225"/>
            <a:chOff x="102" y="1611"/>
            <a:chExt cx="3740" cy="2646"/>
          </a:xfrm>
        </p:grpSpPr>
        <p:pic>
          <p:nvPicPr>
            <p:cNvPr id="9230" name="Picture 11" descr="Mal Paso 010"/>
            <p:cNvPicPr>
              <a:picLocks noChangeAspect="1" noChangeArrowheads="1"/>
            </p:cNvPicPr>
            <p:nvPr/>
          </p:nvPicPr>
          <p:blipFill>
            <a:blip r:embed="rId2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1611"/>
              <a:ext cx="3728" cy="26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31" name="Group 12"/>
            <p:cNvGrpSpPr>
              <a:grpSpLocks/>
            </p:cNvGrpSpPr>
            <p:nvPr/>
          </p:nvGrpSpPr>
          <p:grpSpPr bwMode="auto">
            <a:xfrm>
              <a:off x="144" y="2139"/>
              <a:ext cx="3662" cy="1674"/>
              <a:chOff x="1170" y="5456"/>
              <a:chExt cx="9155" cy="4187"/>
            </a:xfrm>
          </p:grpSpPr>
          <p:grpSp>
            <p:nvGrpSpPr>
              <p:cNvPr id="9236" name="Group 13"/>
              <p:cNvGrpSpPr>
                <a:grpSpLocks/>
              </p:cNvGrpSpPr>
              <p:nvPr/>
            </p:nvGrpSpPr>
            <p:grpSpPr bwMode="auto">
              <a:xfrm>
                <a:off x="1170" y="6898"/>
                <a:ext cx="9155" cy="2745"/>
                <a:chOff x="1170" y="6898"/>
                <a:chExt cx="9155" cy="2745"/>
              </a:xfrm>
            </p:grpSpPr>
            <p:sp>
              <p:nvSpPr>
                <p:cNvPr id="9238" name="Freeform 14"/>
                <p:cNvSpPr>
                  <a:spLocks/>
                </p:cNvSpPr>
                <p:nvPr/>
              </p:nvSpPr>
              <p:spPr bwMode="auto">
                <a:xfrm>
                  <a:off x="1228" y="7618"/>
                  <a:ext cx="9097" cy="749"/>
                </a:xfrm>
                <a:custGeom>
                  <a:avLst/>
                  <a:gdLst>
                    <a:gd name="T0" fmla="*/ 90 w 9097"/>
                    <a:gd name="T1" fmla="*/ 237 h 749"/>
                    <a:gd name="T2" fmla="*/ 270 w 9097"/>
                    <a:gd name="T3" fmla="*/ 237 h 749"/>
                    <a:gd name="T4" fmla="*/ 1710 w 9097"/>
                    <a:gd name="T5" fmla="*/ 57 h 749"/>
                    <a:gd name="T6" fmla="*/ 2617 w 9097"/>
                    <a:gd name="T7" fmla="*/ 15 h 749"/>
                    <a:gd name="T8" fmla="*/ 3160 w 9097"/>
                    <a:gd name="T9" fmla="*/ 2 h 749"/>
                    <a:gd name="T10" fmla="*/ 3513 w 9097"/>
                    <a:gd name="T11" fmla="*/ 29 h 749"/>
                    <a:gd name="T12" fmla="*/ 3602 w 9097"/>
                    <a:gd name="T13" fmla="*/ 59 h 749"/>
                    <a:gd name="T14" fmla="*/ 3894 w 9097"/>
                    <a:gd name="T15" fmla="*/ 111 h 749"/>
                    <a:gd name="T16" fmla="*/ 4355 w 9097"/>
                    <a:gd name="T17" fmla="*/ 206 h 749"/>
                    <a:gd name="T18" fmla="*/ 5795 w 9097"/>
                    <a:gd name="T19" fmla="*/ 246 h 749"/>
                    <a:gd name="T20" fmla="*/ 9097 w 9097"/>
                    <a:gd name="T21" fmla="*/ 749 h 74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9097" h="749">
                      <a:moveTo>
                        <a:pt x="90" y="237"/>
                      </a:moveTo>
                      <a:cubicBezTo>
                        <a:pt x="45" y="252"/>
                        <a:pt x="0" y="267"/>
                        <a:pt x="270" y="237"/>
                      </a:cubicBezTo>
                      <a:cubicBezTo>
                        <a:pt x="540" y="207"/>
                        <a:pt x="1319" y="94"/>
                        <a:pt x="1710" y="57"/>
                      </a:cubicBezTo>
                      <a:cubicBezTo>
                        <a:pt x="2101" y="20"/>
                        <a:pt x="2375" y="24"/>
                        <a:pt x="2617" y="15"/>
                      </a:cubicBezTo>
                      <a:cubicBezTo>
                        <a:pt x="2859" y="6"/>
                        <a:pt x="3011" y="0"/>
                        <a:pt x="3160" y="2"/>
                      </a:cubicBezTo>
                      <a:cubicBezTo>
                        <a:pt x="3309" y="4"/>
                        <a:pt x="3439" y="20"/>
                        <a:pt x="3513" y="29"/>
                      </a:cubicBezTo>
                      <a:cubicBezTo>
                        <a:pt x="3587" y="38"/>
                        <a:pt x="3539" y="45"/>
                        <a:pt x="3602" y="59"/>
                      </a:cubicBezTo>
                      <a:cubicBezTo>
                        <a:pt x="3665" y="73"/>
                        <a:pt x="3769" y="87"/>
                        <a:pt x="3894" y="111"/>
                      </a:cubicBezTo>
                      <a:cubicBezTo>
                        <a:pt x="4019" y="135"/>
                        <a:pt x="4038" y="183"/>
                        <a:pt x="4355" y="206"/>
                      </a:cubicBezTo>
                      <a:cubicBezTo>
                        <a:pt x="4672" y="229"/>
                        <a:pt x="5005" y="156"/>
                        <a:pt x="5795" y="246"/>
                      </a:cubicBezTo>
                      <a:cubicBezTo>
                        <a:pt x="6585" y="336"/>
                        <a:pt x="8409" y="644"/>
                        <a:pt x="9097" y="749"/>
                      </a:cubicBezTo>
                    </a:path>
                  </a:pathLst>
                </a:custGeom>
                <a:noFill/>
                <a:ln w="28575">
                  <a:solidFill>
                    <a:srgbClr val="FFFF00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23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398" y="8036"/>
                  <a:ext cx="180" cy="36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24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170" y="8451"/>
                  <a:ext cx="198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s-ES" altLang="es-ES" sz="1800" b="1">
                      <a:solidFill>
                        <a:srgbClr val="FFFF99"/>
                      </a:solidFill>
                    </a:rPr>
                    <a:t>Nivel de terrazas</a:t>
                  </a:r>
                  <a:endParaRPr lang="es-ES" altLang="es-ES" sz="1800">
                    <a:latin typeface="Arial" pitchFamily="34" charset="0"/>
                  </a:endParaRPr>
                </a:p>
              </p:txBody>
            </p:sp>
            <p:sp>
              <p:nvSpPr>
                <p:cNvPr id="924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235" y="9178"/>
                  <a:ext cx="1980" cy="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s-ES" altLang="es-ES" sz="1400" b="1">
                      <a:solidFill>
                        <a:srgbClr val="0000FF"/>
                      </a:solidFill>
                    </a:rPr>
                    <a:t>Río San Andrés</a:t>
                  </a:r>
                  <a:endParaRPr lang="es-ES" altLang="es-ES" sz="1400">
                    <a:latin typeface="Arial" pitchFamily="34" charset="0"/>
                  </a:endParaRPr>
                </a:p>
              </p:txBody>
            </p:sp>
            <p:sp>
              <p:nvSpPr>
                <p:cNvPr id="9242" name="Freeform 18"/>
                <p:cNvSpPr>
                  <a:spLocks/>
                </p:cNvSpPr>
                <p:nvPr/>
              </p:nvSpPr>
              <p:spPr bwMode="auto">
                <a:xfrm>
                  <a:off x="2864" y="9433"/>
                  <a:ext cx="540" cy="210"/>
                </a:xfrm>
                <a:custGeom>
                  <a:avLst/>
                  <a:gdLst>
                    <a:gd name="T0" fmla="*/ 25 w 900"/>
                    <a:gd name="T1" fmla="*/ 83 h 240"/>
                    <a:gd name="T2" fmla="*/ 15 w 900"/>
                    <a:gd name="T3" fmla="*/ 83 h 240"/>
                    <a:gd name="T4" fmla="*/ 10 w 900"/>
                    <a:gd name="T5" fmla="*/ 12 h 240"/>
                    <a:gd name="T6" fmla="*/ 0 w 900"/>
                    <a:gd name="T7" fmla="*/ 12 h 24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00" h="240">
                      <a:moveTo>
                        <a:pt x="900" y="210"/>
                      </a:moveTo>
                      <a:cubicBezTo>
                        <a:pt x="765" y="225"/>
                        <a:pt x="630" y="240"/>
                        <a:pt x="540" y="210"/>
                      </a:cubicBezTo>
                      <a:cubicBezTo>
                        <a:pt x="450" y="180"/>
                        <a:pt x="450" y="60"/>
                        <a:pt x="360" y="30"/>
                      </a:cubicBezTo>
                      <a:cubicBezTo>
                        <a:pt x="270" y="0"/>
                        <a:pt x="135" y="15"/>
                        <a:pt x="0" y="3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924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6898" y="6898"/>
                  <a:ext cx="1620" cy="330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9237" name="Freeform 20"/>
              <p:cNvSpPr>
                <a:spLocks/>
              </p:cNvSpPr>
              <p:nvPr/>
            </p:nvSpPr>
            <p:spPr bwMode="auto">
              <a:xfrm>
                <a:off x="4225" y="5456"/>
                <a:ext cx="3393" cy="3872"/>
              </a:xfrm>
              <a:custGeom>
                <a:avLst/>
                <a:gdLst>
                  <a:gd name="T0" fmla="*/ 0 w 3393"/>
                  <a:gd name="T1" fmla="*/ 3836 h 3872"/>
                  <a:gd name="T2" fmla="*/ 299 w 3393"/>
                  <a:gd name="T3" fmla="*/ 3483 h 3872"/>
                  <a:gd name="T4" fmla="*/ 693 w 3393"/>
                  <a:gd name="T5" fmla="*/ 2612 h 3872"/>
                  <a:gd name="T6" fmla="*/ 897 w 3393"/>
                  <a:gd name="T7" fmla="*/ 1717 h 3872"/>
                  <a:gd name="T8" fmla="*/ 1233 w 3393"/>
                  <a:gd name="T9" fmla="*/ 632 h 3872"/>
                  <a:gd name="T10" fmla="*/ 1725 w 3393"/>
                  <a:gd name="T11" fmla="*/ 263 h 3872"/>
                  <a:gd name="T12" fmla="*/ 2133 w 3393"/>
                  <a:gd name="T13" fmla="*/ 92 h 3872"/>
                  <a:gd name="T14" fmla="*/ 2493 w 3393"/>
                  <a:gd name="T15" fmla="*/ 812 h 3872"/>
                  <a:gd name="T16" fmla="*/ 2513 w 3393"/>
                  <a:gd name="T17" fmla="*/ 1662 h 3872"/>
                  <a:gd name="T18" fmla="*/ 2771 w 3393"/>
                  <a:gd name="T19" fmla="*/ 2437 h 3872"/>
                  <a:gd name="T20" fmla="*/ 3393 w 3393"/>
                  <a:gd name="T21" fmla="*/ 3872 h 38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93" h="3872">
                    <a:moveTo>
                      <a:pt x="0" y="3836"/>
                    </a:moveTo>
                    <a:cubicBezTo>
                      <a:pt x="50" y="3777"/>
                      <a:pt x="184" y="3687"/>
                      <a:pt x="299" y="3483"/>
                    </a:cubicBezTo>
                    <a:cubicBezTo>
                      <a:pt x="414" y="3279"/>
                      <a:pt x="593" y="2906"/>
                      <a:pt x="693" y="2612"/>
                    </a:cubicBezTo>
                    <a:cubicBezTo>
                      <a:pt x="793" y="2318"/>
                      <a:pt x="807" y="2047"/>
                      <a:pt x="897" y="1717"/>
                    </a:cubicBezTo>
                    <a:cubicBezTo>
                      <a:pt x="987" y="1387"/>
                      <a:pt x="1095" y="874"/>
                      <a:pt x="1233" y="632"/>
                    </a:cubicBezTo>
                    <a:cubicBezTo>
                      <a:pt x="1371" y="390"/>
                      <a:pt x="1575" y="353"/>
                      <a:pt x="1725" y="263"/>
                    </a:cubicBezTo>
                    <a:cubicBezTo>
                      <a:pt x="1875" y="173"/>
                      <a:pt x="2005" y="0"/>
                      <a:pt x="2133" y="92"/>
                    </a:cubicBezTo>
                    <a:cubicBezTo>
                      <a:pt x="2261" y="184"/>
                      <a:pt x="2430" y="550"/>
                      <a:pt x="2493" y="812"/>
                    </a:cubicBezTo>
                    <a:cubicBezTo>
                      <a:pt x="2556" y="1074"/>
                      <a:pt x="2467" y="1391"/>
                      <a:pt x="2513" y="1662"/>
                    </a:cubicBezTo>
                    <a:cubicBezTo>
                      <a:pt x="2559" y="1933"/>
                      <a:pt x="2624" y="2069"/>
                      <a:pt x="2771" y="2437"/>
                    </a:cubicBezTo>
                    <a:cubicBezTo>
                      <a:pt x="2918" y="2805"/>
                      <a:pt x="3263" y="3573"/>
                      <a:pt x="3393" y="3872"/>
                    </a:cubicBezTo>
                  </a:path>
                </a:pathLst>
              </a:custGeom>
              <a:noFill/>
              <a:ln w="28575" cap="flat">
                <a:solidFill>
                  <a:srgbClr val="FF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9232" name="Group 21"/>
            <p:cNvGrpSpPr>
              <a:grpSpLocks/>
            </p:cNvGrpSpPr>
            <p:nvPr/>
          </p:nvGrpSpPr>
          <p:grpSpPr bwMode="auto">
            <a:xfrm>
              <a:off x="216" y="2428"/>
              <a:ext cx="3626" cy="559"/>
              <a:chOff x="1350" y="6474"/>
              <a:chExt cx="9066" cy="1397"/>
            </a:xfrm>
          </p:grpSpPr>
          <p:sp>
            <p:nvSpPr>
              <p:cNvPr id="9233" name="Text Box 22"/>
              <p:cNvSpPr txBox="1">
                <a:spLocks noChangeArrowheads="1"/>
              </p:cNvSpPr>
              <p:nvPr/>
            </p:nvSpPr>
            <p:spPr bwMode="auto">
              <a:xfrm>
                <a:off x="8436" y="6971"/>
                <a:ext cx="19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600" b="1">
                    <a:solidFill>
                      <a:srgbClr val="FFFF99"/>
                    </a:solidFill>
                  </a:rPr>
                  <a:t>Espolón (Mal Paso)</a:t>
                </a:r>
                <a:endParaRPr lang="es-ES" altLang="es-ES" sz="1600" b="1">
                  <a:latin typeface="Arial" pitchFamily="34" charset="0"/>
                </a:endParaRPr>
              </a:p>
            </p:txBody>
          </p:sp>
          <p:sp>
            <p:nvSpPr>
              <p:cNvPr id="9234" name="Text Box 23"/>
              <p:cNvSpPr txBox="1">
                <a:spLocks noChangeArrowheads="1"/>
              </p:cNvSpPr>
              <p:nvPr/>
            </p:nvSpPr>
            <p:spPr bwMode="auto">
              <a:xfrm>
                <a:off x="1350" y="6474"/>
                <a:ext cx="162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ES" sz="1600" b="1">
                    <a:solidFill>
                      <a:srgbClr val="FFFF99"/>
                    </a:solidFill>
                  </a:rPr>
                  <a:t>Antigua traza del gasoducto</a:t>
                </a:r>
                <a:endParaRPr lang="es-ES" altLang="es-ES" sz="1600" b="1">
                  <a:latin typeface="Arial" pitchFamily="34" charset="0"/>
                </a:endParaRPr>
              </a:p>
            </p:txBody>
          </p:sp>
          <p:sp>
            <p:nvSpPr>
              <p:cNvPr id="9235" name="Line 24"/>
              <p:cNvSpPr>
                <a:spLocks noChangeShapeType="1"/>
              </p:cNvSpPr>
              <p:nvPr/>
            </p:nvSpPr>
            <p:spPr bwMode="auto">
              <a:xfrm>
                <a:off x="2218" y="7511"/>
                <a:ext cx="180" cy="36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9225" name="Text Box 27"/>
          <p:cNvSpPr txBox="1">
            <a:spLocks noChangeArrowheads="1"/>
          </p:cNvSpPr>
          <p:nvPr/>
        </p:nvSpPr>
        <p:spPr bwMode="auto">
          <a:xfrm>
            <a:off x="6156325" y="1341438"/>
            <a:ext cx="2938463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>
                <a:solidFill>
                  <a:schemeClr val="bg1"/>
                </a:solidFill>
                <a:latin typeface="Myriad Pro"/>
              </a:rPr>
              <a:t> </a:t>
            </a:r>
            <a:r>
              <a:rPr lang="es-AR" altLang="es-ES" sz="1800" b="1">
                <a:solidFill>
                  <a:srgbClr val="FFFF00"/>
                </a:solidFill>
                <a:latin typeface="Myriad Pro"/>
              </a:rPr>
              <a:t>Morfolog</a:t>
            </a:r>
            <a:r>
              <a:rPr lang="es-AR" altLang="es-ES" sz="1800" b="1">
                <a:solidFill>
                  <a:srgbClr val="FFFF00"/>
                </a:solidFill>
                <a:latin typeface="Arial" pitchFamily="34" charset="0"/>
              </a:rPr>
              <a:t>í</a:t>
            </a:r>
            <a:r>
              <a:rPr lang="es-AR" altLang="es-ES" sz="1800" b="1">
                <a:solidFill>
                  <a:srgbClr val="FFFF00"/>
                </a:solidFill>
                <a:latin typeface="Myriad Pro"/>
              </a:rPr>
              <a:t>a:</a:t>
            </a:r>
            <a:r>
              <a:rPr lang="es-AR" altLang="es-ES" sz="1800">
                <a:solidFill>
                  <a:srgbClr val="E6B9B8"/>
                </a:solidFill>
                <a:latin typeface="Myriad Pro"/>
              </a:rPr>
              <a:t> </a:t>
            </a:r>
            <a:r>
              <a:rPr lang="es-AR" altLang="es-ES" sz="1800">
                <a:solidFill>
                  <a:schemeClr val="bg1"/>
                </a:solidFill>
                <a:latin typeface="Myriad Pro"/>
              </a:rPr>
              <a:t>Nariz o espol</a:t>
            </a:r>
            <a:r>
              <a:rPr lang="es-AR" altLang="es-ES" sz="1800">
                <a:solidFill>
                  <a:schemeClr val="bg1"/>
                </a:solidFill>
                <a:latin typeface="Arial" pitchFamily="34" charset="0"/>
              </a:rPr>
              <a:t>ó</a:t>
            </a:r>
            <a:r>
              <a:rPr lang="es-AR" altLang="es-ES" sz="1800">
                <a:solidFill>
                  <a:schemeClr val="bg1"/>
                </a:solidFill>
                <a:latin typeface="Myriad Pro"/>
              </a:rPr>
              <a:t>n rocoso que corta el nivel de terraza del r</a:t>
            </a:r>
            <a:r>
              <a:rPr lang="es-AR" altLang="es-ES" sz="1800">
                <a:solidFill>
                  <a:schemeClr val="bg1"/>
                </a:solidFill>
                <a:latin typeface="Arial" pitchFamily="34" charset="0"/>
              </a:rPr>
              <a:t>í</a:t>
            </a:r>
            <a:r>
              <a:rPr lang="es-AR" altLang="es-ES" sz="1800">
                <a:solidFill>
                  <a:schemeClr val="bg1"/>
                </a:solidFill>
                <a:latin typeface="Myriad Pro"/>
              </a:rPr>
              <a:t>o.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>
                <a:solidFill>
                  <a:schemeClr val="bg1"/>
                </a:solidFill>
                <a:latin typeface="Myriad Pro"/>
              </a:rPr>
              <a:t> </a:t>
            </a:r>
            <a:r>
              <a:rPr lang="es-AR" altLang="es-ES" sz="1800" b="1">
                <a:solidFill>
                  <a:srgbClr val="FFFF00"/>
                </a:solidFill>
                <a:latin typeface="Myriad Pro"/>
              </a:rPr>
              <a:t>Estructura:</a:t>
            </a:r>
            <a:r>
              <a:rPr lang="es-AR" altLang="es-ES" sz="1800">
                <a:solidFill>
                  <a:srgbClr val="FFFF00"/>
                </a:solidFill>
                <a:latin typeface="Myriad Pro"/>
              </a:rPr>
              <a:t> </a:t>
            </a:r>
            <a:r>
              <a:rPr lang="es-ES" altLang="es-ES" sz="1800">
                <a:solidFill>
                  <a:schemeClr val="bg1"/>
                </a:solidFill>
                <a:latin typeface="Myriad Pro"/>
              </a:rPr>
              <a:t>Flanco occidental de un pliegue anticlinal, atrav. por fallas L y T, fuertemente diaclasado. 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>
                <a:solidFill>
                  <a:schemeClr val="bg1"/>
                </a:solidFill>
                <a:latin typeface="Myriad Pro"/>
              </a:rPr>
              <a:t> </a:t>
            </a:r>
            <a:r>
              <a:rPr lang="es-AR" altLang="es-ES" sz="1800" b="1">
                <a:solidFill>
                  <a:srgbClr val="FFFF00"/>
                </a:solidFill>
                <a:latin typeface="Myriad Pro"/>
              </a:rPr>
              <a:t>Litolog</a:t>
            </a:r>
            <a:r>
              <a:rPr lang="es-AR" altLang="es-ES" sz="1800" b="1">
                <a:solidFill>
                  <a:srgbClr val="FFFF00"/>
                </a:solidFill>
                <a:latin typeface="Arial" pitchFamily="34" charset="0"/>
              </a:rPr>
              <a:t>í</a:t>
            </a:r>
            <a:r>
              <a:rPr lang="es-AR" altLang="es-ES" sz="1800" b="1">
                <a:solidFill>
                  <a:srgbClr val="FFFF00"/>
                </a:solidFill>
                <a:latin typeface="Myriad Pro"/>
              </a:rPr>
              <a:t>a:</a:t>
            </a:r>
            <a:r>
              <a:rPr lang="es-AR" altLang="es-ES" sz="1800">
                <a:solidFill>
                  <a:srgbClr val="FFFF00"/>
                </a:solidFill>
                <a:latin typeface="Myriad Pro"/>
              </a:rPr>
              <a:t> </a:t>
            </a:r>
            <a:r>
              <a:rPr lang="es-AR" altLang="es-ES" sz="1800">
                <a:solidFill>
                  <a:schemeClr val="bg1"/>
                </a:solidFill>
                <a:latin typeface="Myriad Pro"/>
              </a:rPr>
              <a:t>Cuarcitas cambro-ordov</a:t>
            </a:r>
            <a:r>
              <a:rPr lang="es-AR" altLang="es-ES" sz="1800">
                <a:solidFill>
                  <a:schemeClr val="bg1"/>
                </a:solidFill>
                <a:latin typeface="Arial" pitchFamily="34" charset="0"/>
              </a:rPr>
              <a:t>í</a:t>
            </a:r>
            <a:r>
              <a:rPr lang="es-AR" altLang="es-ES" sz="1800">
                <a:solidFill>
                  <a:schemeClr val="bg1"/>
                </a:solidFill>
                <a:latin typeface="Myriad Pro"/>
              </a:rPr>
              <a:t>cicas dispuestas en estratos que inclinan entre 55 a 60° al oeste. Lutitas fil</a:t>
            </a:r>
            <a:r>
              <a:rPr lang="es-AR" altLang="es-ES" sz="1800">
                <a:solidFill>
                  <a:schemeClr val="bg1"/>
                </a:solidFill>
                <a:latin typeface="Arial" pitchFamily="34" charset="0"/>
              </a:rPr>
              <a:t>í</a:t>
            </a:r>
            <a:r>
              <a:rPr lang="es-AR" altLang="es-ES" sz="1800">
                <a:solidFill>
                  <a:schemeClr val="bg1"/>
                </a:solidFill>
                <a:latin typeface="Myriad Pro"/>
              </a:rPr>
              <a:t>ticas Pre-c</a:t>
            </a:r>
            <a:r>
              <a:rPr lang="es-AR" altLang="es-ES" sz="1800">
                <a:solidFill>
                  <a:schemeClr val="bg1"/>
                </a:solidFill>
                <a:latin typeface="Arial" pitchFamily="34" charset="0"/>
              </a:rPr>
              <a:t>á</a:t>
            </a:r>
            <a:r>
              <a:rPr lang="es-AR" altLang="es-ES" sz="1800">
                <a:solidFill>
                  <a:schemeClr val="bg1"/>
                </a:solidFill>
                <a:latin typeface="Myriad Pro"/>
              </a:rPr>
              <a:t>mbricas., no aflorantes. </a:t>
            </a:r>
            <a:endParaRPr lang="es-ES" altLang="es-ES" sz="1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9226" name="Text Box 28"/>
          <p:cNvSpPr txBox="1">
            <a:spLocks noChangeArrowheads="1"/>
          </p:cNvSpPr>
          <p:nvPr/>
        </p:nvSpPr>
        <p:spPr bwMode="auto">
          <a:xfrm>
            <a:off x="107950" y="5516563"/>
            <a:ext cx="9577388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1800" b="1" dirty="0">
                <a:solidFill>
                  <a:srgbClr val="FFFF00"/>
                </a:solidFill>
                <a:latin typeface="Myriad Pro"/>
              </a:rPr>
              <a:t>Procesos involucrados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s-AR" altLang="es-ES" sz="180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s-AR" altLang="es-ES" sz="1800" dirty="0">
                <a:solidFill>
                  <a:schemeClr val="bg1"/>
                </a:solidFill>
                <a:latin typeface="Myriad Pro"/>
              </a:rPr>
              <a:t>Desprendimientos y deslizamientos superficiales.</a:t>
            </a:r>
            <a:endParaRPr lang="es-AR" altLang="es-ES" sz="1400" b="1" dirty="0">
              <a:solidFill>
                <a:schemeClr val="bg1"/>
              </a:solidFill>
              <a:latin typeface="Myriad Pro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AR" altLang="es-ES" sz="1800" dirty="0">
                <a:solidFill>
                  <a:schemeClr val="bg1"/>
                </a:solidFill>
                <a:latin typeface="Myriad Pro"/>
              </a:rPr>
              <a:t>Movimiento profundo </a:t>
            </a:r>
            <a:r>
              <a:rPr lang="es-AR" altLang="es-ES" sz="1800" dirty="0" err="1">
                <a:solidFill>
                  <a:schemeClr val="bg1"/>
                </a:solidFill>
                <a:latin typeface="Myriad Pro"/>
              </a:rPr>
              <a:t>traslacional</a:t>
            </a:r>
            <a:r>
              <a:rPr lang="es-AR" altLang="es-ES" sz="1800" dirty="0">
                <a:solidFill>
                  <a:schemeClr val="bg1"/>
                </a:solidFill>
                <a:latin typeface="Myriad Pro"/>
              </a:rPr>
              <a:t> (contacto litol</a:t>
            </a:r>
            <a:r>
              <a:rPr lang="es-AR" altLang="es-ES" sz="1800" dirty="0">
                <a:solidFill>
                  <a:schemeClr val="bg1"/>
                </a:solidFill>
                <a:latin typeface="Arial" pitchFamily="34" charset="0"/>
              </a:rPr>
              <a:t>ó</a:t>
            </a:r>
            <a:r>
              <a:rPr lang="es-AR" altLang="es-ES" sz="1800" dirty="0">
                <a:solidFill>
                  <a:schemeClr val="bg1"/>
                </a:solidFill>
                <a:latin typeface="Myriad Pro"/>
              </a:rPr>
              <a:t>gico cuarcita-filita y/o entre capas </a:t>
            </a:r>
            <a:r>
              <a:rPr lang="es-AR" altLang="es-ES" sz="1800" dirty="0" err="1">
                <a:solidFill>
                  <a:schemeClr val="bg1"/>
                </a:solidFill>
                <a:latin typeface="Myriad Pro"/>
              </a:rPr>
              <a:t>cuarc</a:t>
            </a:r>
            <a:r>
              <a:rPr lang="es-AR" altLang="es-ES" sz="1800" dirty="0" err="1">
                <a:solidFill>
                  <a:schemeClr val="bg1"/>
                </a:solidFill>
                <a:latin typeface="Arial" pitchFamily="34" charset="0"/>
              </a:rPr>
              <a:t>í</a:t>
            </a:r>
            <a:r>
              <a:rPr lang="es-AR" altLang="es-ES" sz="1800" dirty="0" err="1">
                <a:solidFill>
                  <a:schemeClr val="bg1"/>
                </a:solidFill>
                <a:latin typeface="Myriad Pro"/>
              </a:rPr>
              <a:t>ticas</a:t>
            </a:r>
            <a:r>
              <a:rPr lang="es-AR" altLang="es-ES" sz="1800" dirty="0">
                <a:solidFill>
                  <a:schemeClr val="bg1"/>
                </a:solidFill>
                <a:latin typeface="Myriad Pro"/>
              </a:rPr>
              <a:t>) </a:t>
            </a:r>
            <a:endParaRPr lang="es-ES" altLang="es-ES" sz="1800" dirty="0">
              <a:solidFill>
                <a:schemeClr val="bg1"/>
              </a:solidFill>
              <a:latin typeface="Myriad Pro"/>
            </a:endParaRPr>
          </a:p>
        </p:txBody>
      </p:sp>
      <p:pic>
        <p:nvPicPr>
          <p:cNvPr id="9227" name="3 Imagen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lecha abajo"/>
          <p:cNvSpPr/>
          <p:nvPr/>
        </p:nvSpPr>
        <p:spPr>
          <a:xfrm rot="480465">
            <a:off x="3081567" y="3905061"/>
            <a:ext cx="247990" cy="417748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5 CuadroTexto"/>
          <p:cNvSpPr txBox="1">
            <a:spLocks noChangeArrowheads="1"/>
          </p:cNvSpPr>
          <p:nvPr/>
        </p:nvSpPr>
        <p:spPr bwMode="auto">
          <a:xfrm>
            <a:off x="0" y="7175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" sz="2400">
                <a:solidFill>
                  <a:srgbClr val="0000FF"/>
                </a:solidFill>
                <a:latin typeface="Arial Black" pitchFamily="34" charset="0"/>
              </a:rPr>
              <a:t>Mal Paso: Características Geoestructurales    </a:t>
            </a:r>
            <a:endParaRPr lang="es-ES" altLang="es-ES" sz="240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243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0244" name="Rectangle 19"/>
          <p:cNvSpPr>
            <a:spLocks noChangeArrowheads="1"/>
          </p:cNvSpPr>
          <p:nvPr/>
        </p:nvSpPr>
        <p:spPr bwMode="auto">
          <a:xfrm>
            <a:off x="0" y="4895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pic>
        <p:nvPicPr>
          <p:cNvPr id="10246" name="0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93825"/>
            <a:ext cx="4332287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22 Elipse"/>
          <p:cNvSpPr/>
          <p:nvPr/>
        </p:nvSpPr>
        <p:spPr>
          <a:xfrm>
            <a:off x="1476375" y="2133600"/>
            <a:ext cx="666750" cy="6254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39" name="323 Elipse"/>
          <p:cNvSpPr/>
          <p:nvPr/>
        </p:nvSpPr>
        <p:spPr>
          <a:xfrm>
            <a:off x="2683595" y="2485231"/>
            <a:ext cx="577850" cy="5143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45" name="330 Forma libre"/>
          <p:cNvSpPr/>
          <p:nvPr/>
        </p:nvSpPr>
        <p:spPr>
          <a:xfrm>
            <a:off x="179388" y="2408238"/>
            <a:ext cx="4244975" cy="668337"/>
          </a:xfrm>
          <a:custGeom>
            <a:avLst/>
            <a:gdLst>
              <a:gd name="connsiteX0" fmla="*/ 0 w 5014686"/>
              <a:gd name="connsiteY0" fmla="*/ 634165 h 634165"/>
              <a:gd name="connsiteX1" fmla="*/ 312057 w 5014686"/>
              <a:gd name="connsiteY1" fmla="*/ 489022 h 634165"/>
              <a:gd name="connsiteX2" fmla="*/ 762000 w 5014686"/>
              <a:gd name="connsiteY2" fmla="*/ 401936 h 634165"/>
              <a:gd name="connsiteX3" fmla="*/ 1429657 w 5014686"/>
              <a:gd name="connsiteY3" fmla="*/ 322108 h 634165"/>
              <a:gd name="connsiteX4" fmla="*/ 1865086 w 5014686"/>
              <a:gd name="connsiteY4" fmla="*/ 278565 h 634165"/>
              <a:gd name="connsiteX5" fmla="*/ 2198914 w 5014686"/>
              <a:gd name="connsiteY5" fmla="*/ 293079 h 634165"/>
              <a:gd name="connsiteX6" fmla="*/ 2648857 w 5014686"/>
              <a:gd name="connsiteY6" fmla="*/ 307593 h 634165"/>
              <a:gd name="connsiteX7" fmla="*/ 2975428 w 5014686"/>
              <a:gd name="connsiteY7" fmla="*/ 256793 h 634165"/>
              <a:gd name="connsiteX8" fmla="*/ 3316514 w 5014686"/>
              <a:gd name="connsiteY8" fmla="*/ 198736 h 634165"/>
              <a:gd name="connsiteX9" fmla="*/ 3621314 w 5014686"/>
              <a:gd name="connsiteY9" fmla="*/ 126165 h 634165"/>
              <a:gd name="connsiteX10" fmla="*/ 3889828 w 5014686"/>
              <a:gd name="connsiteY10" fmla="*/ 46336 h 634165"/>
              <a:gd name="connsiteX11" fmla="*/ 3933371 w 5014686"/>
              <a:gd name="connsiteY11" fmla="*/ 17308 h 634165"/>
              <a:gd name="connsiteX12" fmla="*/ 4122057 w 5014686"/>
              <a:gd name="connsiteY12" fmla="*/ 2793 h 634165"/>
              <a:gd name="connsiteX13" fmla="*/ 4281714 w 5014686"/>
              <a:gd name="connsiteY13" fmla="*/ 2793 h 634165"/>
              <a:gd name="connsiteX14" fmla="*/ 4484914 w 5014686"/>
              <a:gd name="connsiteY14" fmla="*/ 31822 h 634165"/>
              <a:gd name="connsiteX15" fmla="*/ 4666343 w 5014686"/>
              <a:gd name="connsiteY15" fmla="*/ 46336 h 634165"/>
              <a:gd name="connsiteX16" fmla="*/ 4876800 w 5014686"/>
              <a:gd name="connsiteY16" fmla="*/ 46336 h 634165"/>
              <a:gd name="connsiteX17" fmla="*/ 5014686 w 5014686"/>
              <a:gd name="connsiteY17" fmla="*/ 17308 h 634165"/>
              <a:gd name="connsiteX0" fmla="*/ 0 w 5014686"/>
              <a:gd name="connsiteY0" fmla="*/ 634165 h 634165"/>
              <a:gd name="connsiteX1" fmla="*/ 304800 w 5014686"/>
              <a:gd name="connsiteY1" fmla="*/ 525333 h 634165"/>
              <a:gd name="connsiteX2" fmla="*/ 762000 w 5014686"/>
              <a:gd name="connsiteY2" fmla="*/ 401936 h 634165"/>
              <a:gd name="connsiteX3" fmla="*/ 1429657 w 5014686"/>
              <a:gd name="connsiteY3" fmla="*/ 322108 h 634165"/>
              <a:gd name="connsiteX4" fmla="*/ 1865086 w 5014686"/>
              <a:gd name="connsiteY4" fmla="*/ 278565 h 634165"/>
              <a:gd name="connsiteX5" fmla="*/ 2198914 w 5014686"/>
              <a:gd name="connsiteY5" fmla="*/ 293079 h 634165"/>
              <a:gd name="connsiteX6" fmla="*/ 2648857 w 5014686"/>
              <a:gd name="connsiteY6" fmla="*/ 307593 h 634165"/>
              <a:gd name="connsiteX7" fmla="*/ 2975428 w 5014686"/>
              <a:gd name="connsiteY7" fmla="*/ 256793 h 634165"/>
              <a:gd name="connsiteX8" fmla="*/ 3316514 w 5014686"/>
              <a:gd name="connsiteY8" fmla="*/ 198736 h 634165"/>
              <a:gd name="connsiteX9" fmla="*/ 3621314 w 5014686"/>
              <a:gd name="connsiteY9" fmla="*/ 126165 h 634165"/>
              <a:gd name="connsiteX10" fmla="*/ 3889828 w 5014686"/>
              <a:gd name="connsiteY10" fmla="*/ 46336 h 634165"/>
              <a:gd name="connsiteX11" fmla="*/ 3933371 w 5014686"/>
              <a:gd name="connsiteY11" fmla="*/ 17308 h 634165"/>
              <a:gd name="connsiteX12" fmla="*/ 4122057 w 5014686"/>
              <a:gd name="connsiteY12" fmla="*/ 2793 h 634165"/>
              <a:gd name="connsiteX13" fmla="*/ 4281714 w 5014686"/>
              <a:gd name="connsiteY13" fmla="*/ 2793 h 634165"/>
              <a:gd name="connsiteX14" fmla="*/ 4484914 w 5014686"/>
              <a:gd name="connsiteY14" fmla="*/ 31822 h 634165"/>
              <a:gd name="connsiteX15" fmla="*/ 4666343 w 5014686"/>
              <a:gd name="connsiteY15" fmla="*/ 46336 h 634165"/>
              <a:gd name="connsiteX16" fmla="*/ 4876800 w 5014686"/>
              <a:gd name="connsiteY16" fmla="*/ 46336 h 634165"/>
              <a:gd name="connsiteX17" fmla="*/ 5014686 w 5014686"/>
              <a:gd name="connsiteY17" fmla="*/ 17308 h 63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14686" h="634165">
                <a:moveTo>
                  <a:pt x="0" y="634165"/>
                </a:moveTo>
                <a:cubicBezTo>
                  <a:pt x="92528" y="580946"/>
                  <a:pt x="177800" y="564038"/>
                  <a:pt x="304800" y="525333"/>
                </a:cubicBezTo>
                <a:cubicBezTo>
                  <a:pt x="431800" y="486628"/>
                  <a:pt x="574524" y="435807"/>
                  <a:pt x="762000" y="401936"/>
                </a:cubicBezTo>
                <a:cubicBezTo>
                  <a:pt x="949476" y="368065"/>
                  <a:pt x="1245809" y="342670"/>
                  <a:pt x="1429657" y="322108"/>
                </a:cubicBezTo>
                <a:cubicBezTo>
                  <a:pt x="1613505" y="301546"/>
                  <a:pt x="1736877" y="283403"/>
                  <a:pt x="1865086" y="278565"/>
                </a:cubicBezTo>
                <a:lnTo>
                  <a:pt x="2198914" y="293079"/>
                </a:lnTo>
                <a:cubicBezTo>
                  <a:pt x="2329542" y="297917"/>
                  <a:pt x="2519438" y="313641"/>
                  <a:pt x="2648857" y="307593"/>
                </a:cubicBezTo>
                <a:cubicBezTo>
                  <a:pt x="2778276" y="301545"/>
                  <a:pt x="2975428" y="256793"/>
                  <a:pt x="2975428" y="256793"/>
                </a:cubicBezTo>
                <a:cubicBezTo>
                  <a:pt x="3086704" y="238650"/>
                  <a:pt x="3208866" y="220507"/>
                  <a:pt x="3316514" y="198736"/>
                </a:cubicBezTo>
                <a:cubicBezTo>
                  <a:pt x="3424162" y="176965"/>
                  <a:pt x="3525762" y="151565"/>
                  <a:pt x="3621314" y="126165"/>
                </a:cubicBezTo>
                <a:cubicBezTo>
                  <a:pt x="3716866" y="100765"/>
                  <a:pt x="3837818" y="64479"/>
                  <a:pt x="3889828" y="46336"/>
                </a:cubicBezTo>
                <a:cubicBezTo>
                  <a:pt x="3941838" y="28193"/>
                  <a:pt x="3894666" y="24565"/>
                  <a:pt x="3933371" y="17308"/>
                </a:cubicBezTo>
                <a:cubicBezTo>
                  <a:pt x="3972076" y="10051"/>
                  <a:pt x="4064000" y="5212"/>
                  <a:pt x="4122057" y="2793"/>
                </a:cubicBezTo>
                <a:cubicBezTo>
                  <a:pt x="4180114" y="374"/>
                  <a:pt x="4221238" y="-2045"/>
                  <a:pt x="4281714" y="2793"/>
                </a:cubicBezTo>
                <a:cubicBezTo>
                  <a:pt x="4342190" y="7631"/>
                  <a:pt x="4420809" y="24565"/>
                  <a:pt x="4484914" y="31822"/>
                </a:cubicBezTo>
                <a:cubicBezTo>
                  <a:pt x="4549019" y="39079"/>
                  <a:pt x="4601029" y="43917"/>
                  <a:pt x="4666343" y="46336"/>
                </a:cubicBezTo>
                <a:cubicBezTo>
                  <a:pt x="4731657" y="48755"/>
                  <a:pt x="4818743" y="51174"/>
                  <a:pt x="4876800" y="46336"/>
                </a:cubicBezTo>
                <a:cubicBezTo>
                  <a:pt x="4934857" y="41498"/>
                  <a:pt x="4974771" y="29403"/>
                  <a:pt x="5014686" y="17308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s-ES"/>
          </a:p>
        </p:txBody>
      </p:sp>
      <p:sp>
        <p:nvSpPr>
          <p:cNvPr id="10251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sp>
        <p:nvSpPr>
          <p:cNvPr id="10252" name="Rectangle 18"/>
          <p:cNvSpPr>
            <a:spLocks noChangeArrowheads="1"/>
          </p:cNvSpPr>
          <p:nvPr/>
        </p:nvSpPr>
        <p:spPr bwMode="auto">
          <a:xfrm>
            <a:off x="0" y="426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>
              <a:latin typeface="Arial" pitchFamily="34" charset="0"/>
            </a:endParaRPr>
          </a:p>
        </p:txBody>
      </p:sp>
      <p:pic>
        <p:nvPicPr>
          <p:cNvPr id="10253" name="0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-1765" r="1746" b="19265"/>
          <a:stretch/>
        </p:blipFill>
        <p:spPr bwMode="auto">
          <a:xfrm>
            <a:off x="179388" y="4638675"/>
            <a:ext cx="3908425" cy="213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0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409700"/>
            <a:ext cx="42132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Text Box 28"/>
          <p:cNvSpPr txBox="1">
            <a:spLocks noChangeArrowheads="1"/>
          </p:cNvSpPr>
          <p:nvPr/>
        </p:nvSpPr>
        <p:spPr bwMode="auto">
          <a:xfrm>
            <a:off x="4744243" y="5107310"/>
            <a:ext cx="39608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ES" sz="2400" dirty="0">
                <a:solidFill>
                  <a:schemeClr val="bg1"/>
                </a:solidFill>
                <a:latin typeface="Myriad Pro"/>
              </a:rPr>
              <a:t>Carácter inestable del sector y anillo de protección del gasoducto</a:t>
            </a:r>
            <a:endParaRPr lang="es-ES" altLang="es-ES" sz="2400" dirty="0">
              <a:solidFill>
                <a:schemeClr val="bg1"/>
              </a:solidFill>
              <a:latin typeface="Myriad Pro"/>
            </a:endParaRPr>
          </a:p>
        </p:txBody>
      </p:sp>
      <p:cxnSp>
        <p:nvCxnSpPr>
          <p:cNvPr id="53" name="320 Conector recto de flecha"/>
          <p:cNvCxnSpPr/>
          <p:nvPr/>
        </p:nvCxnSpPr>
        <p:spPr>
          <a:xfrm>
            <a:off x="1908175" y="2746375"/>
            <a:ext cx="71537" cy="1978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321 Conector recto de flecha"/>
          <p:cNvCxnSpPr>
            <a:stCxn id="39" idx="6"/>
          </p:cNvCxnSpPr>
          <p:nvPr/>
        </p:nvCxnSpPr>
        <p:spPr>
          <a:xfrm flipV="1">
            <a:off x="3261445" y="2599531"/>
            <a:ext cx="1654175" cy="1428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8" name="3 Imagen" descr="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4063"/>
          <a:stretch>
            <a:fillRect/>
          </a:stretch>
        </p:blipFill>
        <p:spPr bwMode="auto">
          <a:xfrm>
            <a:off x="6859588" y="44450"/>
            <a:ext cx="6238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/>
          <a:stretch>
            <a:fillRect/>
          </a:stretch>
        </p:blipFill>
        <p:spPr bwMode="auto">
          <a:xfrm>
            <a:off x="6804025" y="458788"/>
            <a:ext cx="1071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328 Conector curvado"/>
          <p:cNvCxnSpPr/>
          <p:nvPr/>
        </p:nvCxnSpPr>
        <p:spPr>
          <a:xfrm rot="5400000">
            <a:off x="4064795" y="4100513"/>
            <a:ext cx="471488" cy="187325"/>
          </a:xfrm>
          <a:prstGeom prst="curvedConnector3">
            <a:avLst>
              <a:gd name="adj1" fmla="val 50000"/>
            </a:avLst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1496</Words>
  <Application>Microsoft Office PowerPoint</Application>
  <PresentationFormat>Presentación en pantalla (4:3)</PresentationFormat>
  <Paragraphs>227</Paragraphs>
  <Slides>26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Ariel Sciuto</dc:creator>
  <cp:lastModifiedBy>Soporte2250</cp:lastModifiedBy>
  <cp:revision>109</cp:revision>
  <dcterms:created xsi:type="dcterms:W3CDTF">2014-03-31T13:25:00Z</dcterms:created>
  <dcterms:modified xsi:type="dcterms:W3CDTF">2014-05-22T14:30:15Z</dcterms:modified>
</cp:coreProperties>
</file>