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6" r:id="rId3"/>
    <p:sldId id="258" r:id="rId4"/>
    <p:sldId id="297" r:id="rId5"/>
    <p:sldId id="280" r:id="rId6"/>
    <p:sldId id="296" r:id="rId7"/>
    <p:sldId id="259" r:id="rId8"/>
    <p:sldId id="281" r:id="rId9"/>
    <p:sldId id="282" r:id="rId10"/>
    <p:sldId id="300" r:id="rId11"/>
    <p:sldId id="301" r:id="rId12"/>
    <p:sldId id="302" r:id="rId13"/>
    <p:sldId id="260" r:id="rId14"/>
    <p:sldId id="283" r:id="rId15"/>
    <p:sldId id="284" r:id="rId16"/>
    <p:sldId id="303" r:id="rId17"/>
    <p:sldId id="261" r:id="rId18"/>
    <p:sldId id="285" r:id="rId19"/>
    <p:sldId id="287" r:id="rId20"/>
    <p:sldId id="262" r:id="rId21"/>
    <p:sldId id="288" r:id="rId22"/>
    <p:sldId id="305" r:id="rId23"/>
    <p:sldId id="289" r:id="rId24"/>
    <p:sldId id="264" r:id="rId25"/>
    <p:sldId id="292" r:id="rId26"/>
    <p:sldId id="286" r:id="rId27"/>
    <p:sldId id="291" r:id="rId28"/>
    <p:sldId id="293" r:id="rId29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29" autoAdjust="0"/>
  </p:normalViewPr>
  <p:slideViewPr>
    <p:cSldViewPr>
      <p:cViewPr>
        <p:scale>
          <a:sx n="75" d="100"/>
          <a:sy n="75" d="100"/>
        </p:scale>
        <p:origin x="-12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86929646823457E-2"/>
          <c:y val="0.21491217551072042"/>
          <c:w val="0.79030974548376898"/>
          <c:h val="0.69552100042465004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7.2866107534603777E-2"/>
                  <c:y val="2.28680852704757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6905537459283389E-2"/>
                  <c:y val="-8.26061848417344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255884138261218E-3"/>
                  <c:y val="-1.881063195728858E-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5584224610360184E-2"/>
                  <c:y val="-0.100509909205782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6.7949638825267325E-3"/>
                  <c:y val="0.109016831748434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Hoja1!$A$1:$A$10</c:f>
              <c:strCache>
                <c:ptCount val="10"/>
                <c:pt idx="0">
                  <c:v>Dispositivos de Alivio</c:v>
                </c:pt>
                <c:pt idx="1">
                  <c:v>Pintura</c:v>
                </c:pt>
                <c:pt idx="2">
                  <c:v>Soportes</c:v>
                </c:pt>
                <c:pt idx="3">
                  <c:v>Bulones, Tuercas, Tapones, etc</c:v>
                </c:pt>
                <c:pt idx="4">
                  <c:v>Reparaciones Varias</c:v>
                </c:pt>
                <c:pt idx="5">
                  <c:v>Información Técnica</c:v>
                </c:pt>
                <c:pt idx="6">
                  <c:v>Inspección</c:v>
                </c:pt>
                <c:pt idx="7">
                  <c:v>Aislación</c:v>
                </c:pt>
                <c:pt idx="8">
                  <c:v>Defectos</c:v>
                </c:pt>
                <c:pt idx="9">
                  <c:v>Placas</c:v>
                </c:pt>
              </c:strCache>
            </c:strRef>
          </c:cat>
          <c:val>
            <c:numRef>
              <c:f>Hoja1!$B$1:$B$10</c:f>
              <c:numCache>
                <c:formatCode>General</c:formatCode>
                <c:ptCount val="10"/>
                <c:pt idx="0">
                  <c:v>12</c:v>
                </c:pt>
                <c:pt idx="1">
                  <c:v>16</c:v>
                </c:pt>
                <c:pt idx="2">
                  <c:v>18</c:v>
                </c:pt>
                <c:pt idx="3">
                  <c:v>18</c:v>
                </c:pt>
                <c:pt idx="4">
                  <c:v>22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07DA7-D4AE-4F91-9A88-DF8899514C28}" type="doc">
      <dgm:prSet loTypeId="urn:microsoft.com/office/officeart/2005/8/layout/radial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35A235BA-A4DA-4181-8FB4-622E660C51F6}">
      <dgm:prSet phldrT="[Texto]" custT="1"/>
      <dgm:spPr/>
      <dgm:t>
        <a:bodyPr/>
        <a:lstStyle/>
        <a:p>
          <a:r>
            <a:rPr lang="en-US" sz="18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RBI </a:t>
          </a:r>
          <a:r>
            <a:rPr lang="en-US" sz="18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Inspección</a:t>
          </a:r>
          <a:r>
            <a:rPr lang="en-US" sz="18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Basada</a:t>
          </a:r>
          <a:r>
            <a:rPr lang="en-US" sz="18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 </a:t>
          </a:r>
          <a:r>
            <a:rPr lang="en-US" sz="18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</a:t>
          </a:r>
          <a:endParaRPr lang="en-US" sz="18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EE6C4B-BB57-472E-978D-8811B1F808D4}" type="parTrans" cxnId="{7D16F7A9-1453-4943-92C2-5785CF5B5F64}">
      <dgm:prSet/>
      <dgm:spPr/>
      <dgm:t>
        <a:bodyPr/>
        <a:lstStyle/>
        <a:p>
          <a:endParaRPr lang="es-AR" sz="1800"/>
        </a:p>
      </dgm:t>
    </dgm:pt>
    <dgm:pt modelId="{A153D178-4F53-4DC6-BD4C-2F87B8510CB0}" type="sibTrans" cxnId="{7D16F7A9-1453-4943-92C2-5785CF5B5F64}">
      <dgm:prSet/>
      <dgm:spPr/>
      <dgm:t>
        <a:bodyPr/>
        <a:lstStyle/>
        <a:p>
          <a:endParaRPr lang="es-AR" sz="1800"/>
        </a:p>
      </dgm:t>
    </dgm:pt>
    <dgm:pt modelId="{78E6AE01-059C-4105-9B5A-AA2948B7484C}">
      <dgm:prSet phldrT="[Texto]" custT="1"/>
      <dgm:spPr/>
      <dgm:t>
        <a:bodyPr/>
        <a:lstStyle/>
        <a:p>
          <a:r>
            <a:rPr lang="en-US" sz="17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Inspección</a:t>
          </a:r>
          <a:endParaRPr lang="en-US" sz="17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A7414-B80B-4FF0-8B9B-170933CFE626}" type="parTrans" cxnId="{2B86A5F2-75E6-4777-80E6-1BF253AA44F8}">
      <dgm:prSet/>
      <dgm:spPr/>
      <dgm:t>
        <a:bodyPr/>
        <a:lstStyle/>
        <a:p>
          <a:endParaRPr lang="es-ES" sz="1800"/>
        </a:p>
      </dgm:t>
    </dgm:pt>
    <dgm:pt modelId="{36BA675E-7083-4F1E-A3AF-B1CFC3C4A843}" type="sibTrans" cxnId="{2B86A5F2-75E6-4777-80E6-1BF253AA44F8}">
      <dgm:prSet/>
      <dgm:spPr/>
      <dgm:t>
        <a:bodyPr/>
        <a:lstStyle/>
        <a:p>
          <a:endParaRPr lang="es-ES" sz="1800"/>
        </a:p>
      </dgm:t>
    </dgm:pt>
    <dgm:pt modelId="{C8FE1DA3-DC36-4200-9D5B-B094D06765BD}">
      <dgm:prSet phldrT="[Texto]" custT="1"/>
      <dgm:spPr/>
      <dgm:t>
        <a:bodyPr/>
        <a:lstStyle/>
        <a:p>
          <a:r>
            <a:rPr lang="en-US" sz="17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de </a:t>
          </a:r>
          <a:r>
            <a:rPr lang="en-US" sz="17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Inspección</a:t>
          </a:r>
          <a:endParaRPr lang="en-US" sz="17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351A6-959F-44B1-8B7B-4C76098EBC18}" type="parTrans" cxnId="{F2B0A3AA-7E8A-4140-8272-1E5666BC5B5D}">
      <dgm:prSet/>
      <dgm:spPr/>
      <dgm:t>
        <a:bodyPr/>
        <a:lstStyle/>
        <a:p>
          <a:endParaRPr lang="es-ES" sz="1600"/>
        </a:p>
      </dgm:t>
    </dgm:pt>
    <dgm:pt modelId="{9A03F151-9847-4CEC-8948-10D9BEA03B22}" type="sibTrans" cxnId="{F2B0A3AA-7E8A-4140-8272-1E5666BC5B5D}">
      <dgm:prSet/>
      <dgm:spPr/>
      <dgm:t>
        <a:bodyPr/>
        <a:lstStyle/>
        <a:p>
          <a:endParaRPr lang="es-ES" sz="1600"/>
        </a:p>
      </dgm:t>
    </dgm:pt>
    <dgm:pt modelId="{C4B1608B-93D7-4860-A24E-536A93AA866F}">
      <dgm:prSet phldrT="[Texto]" custT="1"/>
      <dgm:spPr/>
      <dgm:t>
        <a:bodyPr/>
        <a:lstStyle/>
        <a:p>
          <a:r>
            <a:rPr lang="en-US" sz="18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Nivel</a:t>
          </a:r>
          <a:r>
            <a:rPr lang="en-US" sz="18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</a:t>
          </a:r>
          <a:endParaRPr lang="en-US" sz="18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5177A7-F924-4B0E-A1E1-B7DBA4AA186A}" type="sibTrans" cxnId="{40D74948-F8FB-463F-AE7F-465B3E95699F}">
      <dgm:prSet/>
      <dgm:spPr/>
      <dgm:t>
        <a:bodyPr/>
        <a:lstStyle/>
        <a:p>
          <a:endParaRPr lang="es-AR" sz="1800"/>
        </a:p>
      </dgm:t>
    </dgm:pt>
    <dgm:pt modelId="{0EDFFEE0-0FC3-49BF-8BC1-F7C9B3871DF8}" type="parTrans" cxnId="{40D74948-F8FB-463F-AE7F-465B3E95699F}">
      <dgm:prSet/>
      <dgm:spPr/>
      <dgm:t>
        <a:bodyPr/>
        <a:lstStyle/>
        <a:p>
          <a:endParaRPr lang="es-AR" sz="1800"/>
        </a:p>
      </dgm:t>
    </dgm:pt>
    <dgm:pt modelId="{3807C433-70A2-46AE-BC4A-A570A5016671}">
      <dgm:prSet phldrT="[Texto]" custT="1"/>
      <dgm:spPr/>
      <dgm:t>
        <a:bodyPr/>
        <a:lstStyle/>
        <a:p>
          <a:endParaRPr lang="en-US" sz="16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B2CCC-3EBA-4EA9-B862-76B51C1C2046}" type="sibTrans" cxnId="{96F32C88-3D11-438A-8590-1AA10857A35C}">
      <dgm:prSet/>
      <dgm:spPr/>
      <dgm:t>
        <a:bodyPr/>
        <a:lstStyle/>
        <a:p>
          <a:endParaRPr lang="es-AR" sz="1800"/>
        </a:p>
      </dgm:t>
    </dgm:pt>
    <dgm:pt modelId="{71B47322-B66D-4D4D-AB26-F40F1B4B2060}" type="parTrans" cxnId="{96F32C88-3D11-438A-8590-1AA10857A35C}">
      <dgm:prSet/>
      <dgm:spPr/>
      <dgm:t>
        <a:bodyPr/>
        <a:lstStyle/>
        <a:p>
          <a:endParaRPr lang="es-AR" sz="1800"/>
        </a:p>
      </dgm:t>
    </dgm:pt>
    <dgm:pt modelId="{2FD8A96A-1210-4DC2-BA19-5DD8888B0BD2}">
      <dgm:prSet phldrT="[Texto]" custT="1"/>
      <dgm:spPr/>
      <dgm:t>
        <a:bodyPr/>
        <a:lstStyle/>
        <a:p>
          <a:endParaRPr lang="en-US" sz="1800" b="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9E454-2655-45CE-96C5-2916C8B09DD8}" type="sibTrans" cxnId="{49FBA2D8-B309-4640-8A9D-7CEF281C4F3A}">
      <dgm:prSet/>
      <dgm:spPr/>
      <dgm:t>
        <a:bodyPr/>
        <a:lstStyle/>
        <a:p>
          <a:endParaRPr lang="es-ES" sz="1800"/>
        </a:p>
      </dgm:t>
    </dgm:pt>
    <dgm:pt modelId="{AAC1D177-A407-4829-A666-064F9E13EF75}" type="parTrans" cxnId="{49FBA2D8-B309-4640-8A9D-7CEF281C4F3A}">
      <dgm:prSet/>
      <dgm:spPr/>
      <dgm:t>
        <a:bodyPr/>
        <a:lstStyle/>
        <a:p>
          <a:endParaRPr lang="es-ES" sz="1800"/>
        </a:p>
      </dgm:t>
    </dgm:pt>
    <dgm:pt modelId="{87D0CC5B-BDEB-41B6-8AFB-7873EE17022F}" type="pres">
      <dgm:prSet presAssocID="{11507DA7-D4AE-4F91-9A88-DF8899514C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029A7D8-F045-4D46-A422-F9140B3DC94C}" type="pres">
      <dgm:prSet presAssocID="{35A235BA-A4DA-4181-8FB4-622E660C51F6}" presName="centerShape" presStyleLbl="node0" presStyleIdx="0" presStyleCnt="1" custLinFactNeighborY="-2716"/>
      <dgm:spPr/>
      <dgm:t>
        <a:bodyPr/>
        <a:lstStyle/>
        <a:p>
          <a:endParaRPr lang="es-AR"/>
        </a:p>
      </dgm:t>
    </dgm:pt>
    <dgm:pt modelId="{396A97EE-1D31-4A6B-ACFC-FB1CD20A9752}" type="pres">
      <dgm:prSet presAssocID="{C4B1608B-93D7-4860-A24E-536A93AA86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CAE167-E854-404B-A526-C853C3A3D38C}" type="pres">
      <dgm:prSet presAssocID="{C4B1608B-93D7-4860-A24E-536A93AA866F}" presName="dummy" presStyleCnt="0"/>
      <dgm:spPr/>
      <dgm:t>
        <a:bodyPr/>
        <a:lstStyle/>
        <a:p>
          <a:endParaRPr lang="es-AR"/>
        </a:p>
      </dgm:t>
    </dgm:pt>
    <dgm:pt modelId="{4D8EDA28-F332-4E70-981D-2952E847BFFC}" type="pres">
      <dgm:prSet presAssocID="{E65177A7-F924-4B0E-A1E1-B7DBA4AA186A}" presName="sibTrans" presStyleLbl="sibTrans2D1" presStyleIdx="0" presStyleCnt="5"/>
      <dgm:spPr/>
      <dgm:t>
        <a:bodyPr/>
        <a:lstStyle/>
        <a:p>
          <a:endParaRPr lang="es-AR"/>
        </a:p>
      </dgm:t>
    </dgm:pt>
    <dgm:pt modelId="{1EB7C2E1-8777-4C61-9C18-CCFB05A3C6A4}" type="pres">
      <dgm:prSet presAssocID="{C8FE1DA3-DC36-4200-9D5B-B094D06765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6871F5-0D50-47C2-81B1-7AE61E907B2E}" type="pres">
      <dgm:prSet presAssocID="{C8FE1DA3-DC36-4200-9D5B-B094D06765BD}" presName="dummy" presStyleCnt="0"/>
      <dgm:spPr/>
      <dgm:t>
        <a:bodyPr/>
        <a:lstStyle/>
        <a:p>
          <a:endParaRPr lang="es-AR"/>
        </a:p>
      </dgm:t>
    </dgm:pt>
    <dgm:pt modelId="{8496D0D5-BE60-4A69-9383-B96AD71EFFBD}" type="pres">
      <dgm:prSet presAssocID="{9A03F151-9847-4CEC-8948-10D9BEA03B22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C25F4A6-1CB7-483D-958E-82F7F7C70B59}" type="pres">
      <dgm:prSet presAssocID="{78E6AE01-059C-4105-9B5A-AA2948B748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9CA176-231B-40C8-9434-53A081869243}" type="pres">
      <dgm:prSet presAssocID="{78E6AE01-059C-4105-9B5A-AA2948B7484C}" presName="dummy" presStyleCnt="0"/>
      <dgm:spPr/>
      <dgm:t>
        <a:bodyPr/>
        <a:lstStyle/>
        <a:p>
          <a:endParaRPr lang="es-ES"/>
        </a:p>
      </dgm:t>
    </dgm:pt>
    <dgm:pt modelId="{5988FE05-5B4A-4494-B489-BBF00EE0A3B4}" type="pres">
      <dgm:prSet presAssocID="{36BA675E-7083-4F1E-A3AF-B1CFC3C4A843}" presName="sibTrans" presStyleLbl="sibTrans2D1" presStyleIdx="2" presStyleCnt="5"/>
      <dgm:spPr/>
      <dgm:t>
        <a:bodyPr/>
        <a:lstStyle/>
        <a:p>
          <a:endParaRPr lang="es-ES"/>
        </a:p>
      </dgm:t>
    </dgm:pt>
    <dgm:pt modelId="{786A5183-8435-4C46-9A89-5D356FB4942D}" type="pres">
      <dgm:prSet presAssocID="{3807C433-70A2-46AE-BC4A-A570A5016671}" presName="node" presStyleLbl="node1" presStyleIdx="3" presStyleCnt="5" custScaleX="10146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4D2298-E9F6-4308-BB0C-C8C78382F6E1}" type="pres">
      <dgm:prSet presAssocID="{3807C433-70A2-46AE-BC4A-A570A5016671}" presName="dummy" presStyleCnt="0"/>
      <dgm:spPr/>
      <dgm:t>
        <a:bodyPr/>
        <a:lstStyle/>
        <a:p>
          <a:endParaRPr lang="es-AR"/>
        </a:p>
      </dgm:t>
    </dgm:pt>
    <dgm:pt modelId="{8D02E8FD-FBC1-439B-9A04-E79331F2553A}" type="pres">
      <dgm:prSet presAssocID="{667B2CCC-3EBA-4EA9-B862-76B51C1C2046}" presName="sibTrans" presStyleLbl="sibTrans2D1" presStyleIdx="3" presStyleCnt="5"/>
      <dgm:spPr/>
      <dgm:t>
        <a:bodyPr/>
        <a:lstStyle/>
        <a:p>
          <a:endParaRPr lang="es-AR"/>
        </a:p>
      </dgm:t>
    </dgm:pt>
    <dgm:pt modelId="{8DB9B140-1BDF-4042-887E-BE42A3315A6F}" type="pres">
      <dgm:prSet presAssocID="{2FD8A96A-1210-4DC2-BA19-5DD8888B0B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695B0-2AF4-487D-B3DF-739CC14967F8}" type="pres">
      <dgm:prSet presAssocID="{2FD8A96A-1210-4DC2-BA19-5DD8888B0BD2}" presName="dummy" presStyleCnt="0"/>
      <dgm:spPr/>
      <dgm:t>
        <a:bodyPr/>
        <a:lstStyle/>
        <a:p>
          <a:endParaRPr lang="es-ES"/>
        </a:p>
      </dgm:t>
    </dgm:pt>
    <dgm:pt modelId="{BAD5D26A-0643-489D-823D-0BB5F50E6653}" type="pres">
      <dgm:prSet presAssocID="{CCA9E454-2655-45CE-96C5-2916C8B09DD8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D1EB2625-B9AC-48DF-B11D-3002E56976EF}" type="presOf" srcId="{CCA9E454-2655-45CE-96C5-2916C8B09DD8}" destId="{BAD5D26A-0643-489D-823D-0BB5F50E6653}" srcOrd="0" destOrd="0" presId="urn:microsoft.com/office/officeart/2005/8/layout/radial6"/>
    <dgm:cxn modelId="{E9B6126B-DE51-4F70-BDC3-2412B10C5189}" type="presOf" srcId="{78E6AE01-059C-4105-9B5A-AA2948B7484C}" destId="{0C25F4A6-1CB7-483D-958E-82F7F7C70B59}" srcOrd="0" destOrd="0" presId="urn:microsoft.com/office/officeart/2005/8/layout/radial6"/>
    <dgm:cxn modelId="{7D16F7A9-1453-4943-92C2-5785CF5B5F64}" srcId="{11507DA7-D4AE-4F91-9A88-DF8899514C28}" destId="{35A235BA-A4DA-4181-8FB4-622E660C51F6}" srcOrd="0" destOrd="0" parTransId="{7DEE6C4B-BB57-472E-978D-8811B1F808D4}" sibTransId="{A153D178-4F53-4DC6-BD4C-2F87B8510CB0}"/>
    <dgm:cxn modelId="{49FBA2D8-B309-4640-8A9D-7CEF281C4F3A}" srcId="{35A235BA-A4DA-4181-8FB4-622E660C51F6}" destId="{2FD8A96A-1210-4DC2-BA19-5DD8888B0BD2}" srcOrd="4" destOrd="0" parTransId="{AAC1D177-A407-4829-A666-064F9E13EF75}" sibTransId="{CCA9E454-2655-45CE-96C5-2916C8B09DD8}"/>
    <dgm:cxn modelId="{FFD8E867-6FCB-4815-B954-9C6F303ACB9C}" type="presOf" srcId="{C8FE1DA3-DC36-4200-9D5B-B094D06765BD}" destId="{1EB7C2E1-8777-4C61-9C18-CCFB05A3C6A4}" srcOrd="0" destOrd="0" presId="urn:microsoft.com/office/officeart/2005/8/layout/radial6"/>
    <dgm:cxn modelId="{5A744799-953A-43C0-9F2C-0BFF5D898821}" type="presOf" srcId="{667B2CCC-3EBA-4EA9-B862-76B51C1C2046}" destId="{8D02E8FD-FBC1-439B-9A04-E79331F2553A}" srcOrd="0" destOrd="0" presId="urn:microsoft.com/office/officeart/2005/8/layout/radial6"/>
    <dgm:cxn modelId="{40D74948-F8FB-463F-AE7F-465B3E95699F}" srcId="{35A235BA-A4DA-4181-8FB4-622E660C51F6}" destId="{C4B1608B-93D7-4860-A24E-536A93AA866F}" srcOrd="0" destOrd="0" parTransId="{0EDFFEE0-0FC3-49BF-8BC1-F7C9B3871DF8}" sibTransId="{E65177A7-F924-4B0E-A1E1-B7DBA4AA186A}"/>
    <dgm:cxn modelId="{F83E872D-8617-4861-B503-EE0788BDA952}" type="presOf" srcId="{9A03F151-9847-4CEC-8948-10D9BEA03B22}" destId="{8496D0D5-BE60-4A69-9383-B96AD71EFFBD}" srcOrd="0" destOrd="0" presId="urn:microsoft.com/office/officeart/2005/8/layout/radial6"/>
    <dgm:cxn modelId="{2B86A5F2-75E6-4777-80E6-1BF253AA44F8}" srcId="{35A235BA-A4DA-4181-8FB4-622E660C51F6}" destId="{78E6AE01-059C-4105-9B5A-AA2948B7484C}" srcOrd="2" destOrd="0" parTransId="{D6AA7414-B80B-4FF0-8B9B-170933CFE626}" sibTransId="{36BA675E-7083-4F1E-A3AF-B1CFC3C4A843}"/>
    <dgm:cxn modelId="{7F0FF8E3-D04C-420F-9142-1CAC89BE77C9}" type="presOf" srcId="{35A235BA-A4DA-4181-8FB4-622E660C51F6}" destId="{5029A7D8-F045-4D46-A422-F9140B3DC94C}" srcOrd="0" destOrd="0" presId="urn:microsoft.com/office/officeart/2005/8/layout/radial6"/>
    <dgm:cxn modelId="{4A109853-8FA7-4CD5-BA0B-A2AA5ADF54A0}" type="presOf" srcId="{C4B1608B-93D7-4860-A24E-536A93AA866F}" destId="{396A97EE-1D31-4A6B-ACFC-FB1CD20A9752}" srcOrd="0" destOrd="0" presId="urn:microsoft.com/office/officeart/2005/8/layout/radial6"/>
    <dgm:cxn modelId="{DD5A7043-CD8A-4191-9A12-A6DCE9130E1B}" type="presOf" srcId="{E65177A7-F924-4B0E-A1E1-B7DBA4AA186A}" destId="{4D8EDA28-F332-4E70-981D-2952E847BFFC}" srcOrd="0" destOrd="0" presId="urn:microsoft.com/office/officeart/2005/8/layout/radial6"/>
    <dgm:cxn modelId="{48064573-F167-47DF-AA25-D60C0688B334}" type="presOf" srcId="{2FD8A96A-1210-4DC2-BA19-5DD8888B0BD2}" destId="{8DB9B140-1BDF-4042-887E-BE42A3315A6F}" srcOrd="0" destOrd="0" presId="urn:microsoft.com/office/officeart/2005/8/layout/radial6"/>
    <dgm:cxn modelId="{F2B0A3AA-7E8A-4140-8272-1E5666BC5B5D}" srcId="{35A235BA-A4DA-4181-8FB4-622E660C51F6}" destId="{C8FE1DA3-DC36-4200-9D5B-B094D06765BD}" srcOrd="1" destOrd="0" parTransId="{3D7351A6-959F-44B1-8B7B-4C76098EBC18}" sibTransId="{9A03F151-9847-4CEC-8948-10D9BEA03B22}"/>
    <dgm:cxn modelId="{EFED23CF-2DA1-4196-8035-4DA0D1620674}" type="presOf" srcId="{3807C433-70A2-46AE-BC4A-A570A5016671}" destId="{786A5183-8435-4C46-9A89-5D356FB4942D}" srcOrd="0" destOrd="0" presId="urn:microsoft.com/office/officeart/2005/8/layout/radial6"/>
    <dgm:cxn modelId="{96F32C88-3D11-438A-8590-1AA10857A35C}" srcId="{35A235BA-A4DA-4181-8FB4-622E660C51F6}" destId="{3807C433-70A2-46AE-BC4A-A570A5016671}" srcOrd="3" destOrd="0" parTransId="{71B47322-B66D-4D4D-AB26-F40F1B4B2060}" sibTransId="{667B2CCC-3EBA-4EA9-B862-76B51C1C2046}"/>
    <dgm:cxn modelId="{E856F133-B0F1-456B-B8B5-F15A801F2C71}" type="presOf" srcId="{11507DA7-D4AE-4F91-9A88-DF8899514C28}" destId="{87D0CC5B-BDEB-41B6-8AFB-7873EE17022F}" srcOrd="0" destOrd="0" presId="urn:microsoft.com/office/officeart/2005/8/layout/radial6"/>
    <dgm:cxn modelId="{2E71167E-4C1F-4A58-84A6-B1DEDE591A5C}" type="presOf" srcId="{36BA675E-7083-4F1E-A3AF-B1CFC3C4A843}" destId="{5988FE05-5B4A-4494-B489-BBF00EE0A3B4}" srcOrd="0" destOrd="0" presId="urn:microsoft.com/office/officeart/2005/8/layout/radial6"/>
    <dgm:cxn modelId="{ECC68F8C-098D-4FCF-9BAB-A5F42FD83012}" type="presParOf" srcId="{87D0CC5B-BDEB-41B6-8AFB-7873EE17022F}" destId="{5029A7D8-F045-4D46-A422-F9140B3DC94C}" srcOrd="0" destOrd="0" presId="urn:microsoft.com/office/officeart/2005/8/layout/radial6"/>
    <dgm:cxn modelId="{C0BA5019-DFCF-4717-8551-7FCF911CC38C}" type="presParOf" srcId="{87D0CC5B-BDEB-41B6-8AFB-7873EE17022F}" destId="{396A97EE-1D31-4A6B-ACFC-FB1CD20A9752}" srcOrd="1" destOrd="0" presId="urn:microsoft.com/office/officeart/2005/8/layout/radial6"/>
    <dgm:cxn modelId="{FCA64BC0-BCD7-46A1-95EF-C88608CC5249}" type="presParOf" srcId="{87D0CC5B-BDEB-41B6-8AFB-7873EE17022F}" destId="{A7CAE167-E854-404B-A526-C853C3A3D38C}" srcOrd="2" destOrd="0" presId="urn:microsoft.com/office/officeart/2005/8/layout/radial6"/>
    <dgm:cxn modelId="{7ED01C83-92BC-4174-9FB0-6F2683011602}" type="presParOf" srcId="{87D0CC5B-BDEB-41B6-8AFB-7873EE17022F}" destId="{4D8EDA28-F332-4E70-981D-2952E847BFFC}" srcOrd="3" destOrd="0" presId="urn:microsoft.com/office/officeart/2005/8/layout/radial6"/>
    <dgm:cxn modelId="{9F4E96A7-8C21-440B-BCDF-75679B568424}" type="presParOf" srcId="{87D0CC5B-BDEB-41B6-8AFB-7873EE17022F}" destId="{1EB7C2E1-8777-4C61-9C18-CCFB05A3C6A4}" srcOrd="4" destOrd="0" presId="urn:microsoft.com/office/officeart/2005/8/layout/radial6"/>
    <dgm:cxn modelId="{FBFF7F2C-57A2-4A8C-805E-989474F5C47E}" type="presParOf" srcId="{87D0CC5B-BDEB-41B6-8AFB-7873EE17022F}" destId="{276871F5-0D50-47C2-81B1-7AE61E907B2E}" srcOrd="5" destOrd="0" presId="urn:microsoft.com/office/officeart/2005/8/layout/radial6"/>
    <dgm:cxn modelId="{EF6DB734-342A-4BE3-A324-6E2995FE5936}" type="presParOf" srcId="{87D0CC5B-BDEB-41B6-8AFB-7873EE17022F}" destId="{8496D0D5-BE60-4A69-9383-B96AD71EFFBD}" srcOrd="6" destOrd="0" presId="urn:microsoft.com/office/officeart/2005/8/layout/radial6"/>
    <dgm:cxn modelId="{FCE9A550-4529-44B3-B759-80F2D8D7B4C6}" type="presParOf" srcId="{87D0CC5B-BDEB-41B6-8AFB-7873EE17022F}" destId="{0C25F4A6-1CB7-483D-958E-82F7F7C70B59}" srcOrd="7" destOrd="0" presId="urn:microsoft.com/office/officeart/2005/8/layout/radial6"/>
    <dgm:cxn modelId="{4307A945-7742-4D24-98D2-CC1B00DD3C51}" type="presParOf" srcId="{87D0CC5B-BDEB-41B6-8AFB-7873EE17022F}" destId="{D69CA176-231B-40C8-9434-53A081869243}" srcOrd="8" destOrd="0" presId="urn:microsoft.com/office/officeart/2005/8/layout/radial6"/>
    <dgm:cxn modelId="{F954D9B3-B4CC-403F-9096-8200DBA3B8E8}" type="presParOf" srcId="{87D0CC5B-BDEB-41B6-8AFB-7873EE17022F}" destId="{5988FE05-5B4A-4494-B489-BBF00EE0A3B4}" srcOrd="9" destOrd="0" presId="urn:microsoft.com/office/officeart/2005/8/layout/radial6"/>
    <dgm:cxn modelId="{0CE16871-9FD1-4ACC-BC10-EC299B9ACE78}" type="presParOf" srcId="{87D0CC5B-BDEB-41B6-8AFB-7873EE17022F}" destId="{786A5183-8435-4C46-9A89-5D356FB4942D}" srcOrd="10" destOrd="0" presId="urn:microsoft.com/office/officeart/2005/8/layout/radial6"/>
    <dgm:cxn modelId="{D9A3839F-75DF-4125-BD09-8EA610C07B25}" type="presParOf" srcId="{87D0CC5B-BDEB-41B6-8AFB-7873EE17022F}" destId="{FE4D2298-E9F6-4308-BB0C-C8C78382F6E1}" srcOrd="11" destOrd="0" presId="urn:microsoft.com/office/officeart/2005/8/layout/radial6"/>
    <dgm:cxn modelId="{D6B1621E-E9DA-4081-ACA6-F23E83C23A6E}" type="presParOf" srcId="{87D0CC5B-BDEB-41B6-8AFB-7873EE17022F}" destId="{8D02E8FD-FBC1-439B-9A04-E79331F2553A}" srcOrd="12" destOrd="0" presId="urn:microsoft.com/office/officeart/2005/8/layout/radial6"/>
    <dgm:cxn modelId="{C6F04334-DEE7-4A99-B126-17CD06289538}" type="presParOf" srcId="{87D0CC5B-BDEB-41B6-8AFB-7873EE17022F}" destId="{8DB9B140-1BDF-4042-887E-BE42A3315A6F}" srcOrd="13" destOrd="0" presId="urn:microsoft.com/office/officeart/2005/8/layout/radial6"/>
    <dgm:cxn modelId="{DB1DA7A6-3FAA-4768-A4C0-BECEF5FF88FF}" type="presParOf" srcId="{87D0CC5B-BDEB-41B6-8AFB-7873EE17022F}" destId="{1AB695B0-2AF4-487D-B3DF-739CC14967F8}" srcOrd="14" destOrd="0" presId="urn:microsoft.com/office/officeart/2005/8/layout/radial6"/>
    <dgm:cxn modelId="{281C1A7D-3475-4F4A-B8F5-9775598824CE}" type="presParOf" srcId="{87D0CC5B-BDEB-41B6-8AFB-7873EE17022F}" destId="{BAD5D26A-0643-489D-823D-0BB5F50E665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5D26A-0643-489D-823D-0BB5F50E6653}">
      <dsp:nvSpPr>
        <dsp:cNvPr id="0" name=""/>
        <dsp:cNvSpPr/>
      </dsp:nvSpPr>
      <dsp:spPr>
        <a:xfrm>
          <a:off x="896193" y="674043"/>
          <a:ext cx="4507804" cy="4507804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2E8FD-FBC1-439B-9A04-E79331F2553A}">
      <dsp:nvSpPr>
        <dsp:cNvPr id="0" name=""/>
        <dsp:cNvSpPr/>
      </dsp:nvSpPr>
      <dsp:spPr>
        <a:xfrm>
          <a:off x="896193" y="674043"/>
          <a:ext cx="4507804" cy="4507804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8FE05-5B4A-4494-B489-BBF00EE0A3B4}">
      <dsp:nvSpPr>
        <dsp:cNvPr id="0" name=""/>
        <dsp:cNvSpPr/>
      </dsp:nvSpPr>
      <dsp:spPr>
        <a:xfrm>
          <a:off x="896193" y="674043"/>
          <a:ext cx="4507804" cy="4507804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96D0D5-BE60-4A69-9383-B96AD71EFFBD}">
      <dsp:nvSpPr>
        <dsp:cNvPr id="0" name=""/>
        <dsp:cNvSpPr/>
      </dsp:nvSpPr>
      <dsp:spPr>
        <a:xfrm>
          <a:off x="896193" y="674043"/>
          <a:ext cx="4507804" cy="4507804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EDA28-F332-4E70-981D-2952E847BFFC}">
      <dsp:nvSpPr>
        <dsp:cNvPr id="0" name=""/>
        <dsp:cNvSpPr/>
      </dsp:nvSpPr>
      <dsp:spPr>
        <a:xfrm>
          <a:off x="896193" y="674043"/>
          <a:ext cx="4507804" cy="4507804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29A7D8-F045-4D46-A422-F9140B3DC94C}">
      <dsp:nvSpPr>
        <dsp:cNvPr id="0" name=""/>
        <dsp:cNvSpPr/>
      </dsp:nvSpPr>
      <dsp:spPr>
        <a:xfrm>
          <a:off x="2113394" y="1771650"/>
          <a:ext cx="2073403" cy="20734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RBI </a:t>
          </a:r>
          <a:r>
            <a:rPr lang="en-US" sz="18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Inspección</a:t>
          </a:r>
          <a:r>
            <a:rPr lang="en-US" sz="18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Basada</a:t>
          </a:r>
          <a:r>
            <a:rPr lang="en-US" sz="18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 </a:t>
          </a:r>
          <a:r>
            <a:rPr lang="en-US" sz="18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</a:t>
          </a:r>
          <a:endParaRPr lang="en-US" sz="18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7037" y="2075293"/>
        <a:ext cx="1466117" cy="1466117"/>
      </dsp:txXfrm>
    </dsp:sp>
    <dsp:sp modelId="{396A97EE-1D31-4A6B-ACFC-FB1CD20A9752}">
      <dsp:nvSpPr>
        <dsp:cNvPr id="0" name=""/>
        <dsp:cNvSpPr/>
      </dsp:nvSpPr>
      <dsp:spPr>
        <a:xfrm>
          <a:off x="2424404" y="602"/>
          <a:ext cx="1451382" cy="14513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Nivel</a:t>
          </a:r>
          <a:r>
            <a:rPr lang="en-US" sz="18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</a:t>
          </a:r>
          <a:endParaRPr lang="en-US" sz="18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6954" y="213152"/>
        <a:ext cx="1026282" cy="1026282"/>
      </dsp:txXfrm>
    </dsp:sp>
    <dsp:sp modelId="{1EB7C2E1-8777-4C61-9C18-CCFB05A3C6A4}">
      <dsp:nvSpPr>
        <dsp:cNvPr id="0" name=""/>
        <dsp:cNvSpPr/>
      </dsp:nvSpPr>
      <dsp:spPr>
        <a:xfrm>
          <a:off x="4518300" y="1521906"/>
          <a:ext cx="1451382" cy="1451382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de </a:t>
          </a:r>
          <a:r>
            <a:rPr lang="en-US" sz="17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Inspección</a:t>
          </a:r>
          <a:endParaRPr lang="en-US" sz="17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0850" y="1734456"/>
        <a:ext cx="1026282" cy="1026282"/>
      </dsp:txXfrm>
    </dsp:sp>
    <dsp:sp modelId="{0C25F4A6-1CB7-483D-958E-82F7F7C70B59}">
      <dsp:nvSpPr>
        <dsp:cNvPr id="0" name=""/>
        <dsp:cNvSpPr/>
      </dsp:nvSpPr>
      <dsp:spPr>
        <a:xfrm>
          <a:off x="3718503" y="3983428"/>
          <a:ext cx="1451382" cy="145138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Inspección</a:t>
          </a:r>
          <a:endParaRPr lang="en-US" sz="17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31053" y="4195978"/>
        <a:ext cx="1026282" cy="1026282"/>
      </dsp:txXfrm>
    </dsp:sp>
    <dsp:sp modelId="{786A5183-8435-4C46-9A89-5D356FB4942D}">
      <dsp:nvSpPr>
        <dsp:cNvPr id="0" name=""/>
        <dsp:cNvSpPr/>
      </dsp:nvSpPr>
      <dsp:spPr>
        <a:xfrm>
          <a:off x="1119703" y="3983428"/>
          <a:ext cx="1472586" cy="1451382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5358" y="4195978"/>
        <a:ext cx="1041276" cy="1026282"/>
      </dsp:txXfrm>
    </dsp:sp>
    <dsp:sp modelId="{8DB9B140-1BDF-4042-887E-BE42A3315A6F}">
      <dsp:nvSpPr>
        <dsp:cNvPr id="0" name=""/>
        <dsp:cNvSpPr/>
      </dsp:nvSpPr>
      <dsp:spPr>
        <a:xfrm>
          <a:off x="330508" y="1521906"/>
          <a:ext cx="1451382" cy="145138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058" y="1734456"/>
        <a:ext cx="1026282" cy="102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316CC1-91AA-498B-8F0E-34091A6D6281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6A53BC-3E37-4D4F-9C7D-8ABA5B7B0E27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5481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Prejuicios o preconceptos en relación a lo que debería hacerse</a:t>
            </a:r>
          </a:p>
          <a:p>
            <a:pPr>
              <a:defRPr/>
            </a:pP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186F4-FCE1-43CE-8D3E-7863A1A1A621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AR" b="1" dirty="0" smtClean="0"/>
              <a:t>2da VIÑETA: </a:t>
            </a:r>
            <a:r>
              <a:rPr lang="es-AR" dirty="0" smtClean="0"/>
              <a:t>(…)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detección de pérdidas de espesor generalizada y localizada respectivamente</a:t>
            </a: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AR" b="1" dirty="0" smtClean="0"/>
              <a:t>3era VIÑETA: </a:t>
            </a:r>
            <a:r>
              <a:rPr lang="es-AR" dirty="0" smtClean="0"/>
              <a:t>(…)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cálculo de Velocidad de Corrosión de Corto Plazo en inspecciones futuras</a:t>
            </a: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AR" b="1" dirty="0" smtClean="0"/>
              <a:t>4ta VIÑETA: </a:t>
            </a:r>
            <a:r>
              <a:rPr lang="es-AR" dirty="0" smtClean="0"/>
              <a:t>(…)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componentes críticos sometidos a altas vibraciones</a:t>
            </a:r>
          </a:p>
          <a:p>
            <a:pPr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5ta VIÑETA: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(…) para posterior Análisis de Aptitud para el Servicio según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API 579</a:t>
            </a: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dirty="0" smtClean="0"/>
          </a:p>
          <a:p>
            <a:pPr>
              <a:defRPr/>
            </a:pPr>
            <a:endParaRPr lang="es-AR" dirty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2C4BE1-A4A7-46BD-856A-86D246DDB382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 smtClean="0"/>
              <a:t>1ER</a:t>
            </a:r>
            <a:r>
              <a:rPr lang="es-AR" b="1" baseline="0" dirty="0" smtClean="0"/>
              <a:t> VIÑETA: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Durante la misma se detectan anomalías y defectos que requerirán una acción de mitigación o reparación.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53BC-3E37-4D4F-9C7D-8ABA5B7B0E27}" type="slidenum">
              <a:rPr lang="es-AR" smtClean="0"/>
              <a:pPr>
                <a:defRPr/>
              </a:pPr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0921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C08BFE-F25D-4DE8-A284-F98F42380CAE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AR" b="1" dirty="0" smtClean="0"/>
              <a:t>PARA 1ER PARRAFO: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Todo componente sometido a presión debe cumplir un espesor mínimo determinado por la norma de diseño correspondiente</a:t>
            </a:r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2da VIÑETA: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(…) de manera que supere el espesor requerido por la norma, junto con calibración de dispositivo de alivio asociado a la nueva presión de cálculo</a:t>
            </a: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dirty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505FBA-5B6D-4CD3-B65D-A01D3CBCFA58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AR" b="1" dirty="0" smtClean="0"/>
              <a:t>El resultado de la evaluación,</a:t>
            </a:r>
            <a:r>
              <a:rPr lang="es-AR" b="1" baseline="0" dirty="0" smtClean="0"/>
              <a:t> mas </a:t>
            </a:r>
            <a:r>
              <a:rPr lang="es-AR" b="1" baseline="0" dirty="0" err="1" smtClean="0"/>
              <a:t>alla</a:t>
            </a:r>
            <a:r>
              <a:rPr lang="es-AR" b="1" baseline="0" dirty="0" smtClean="0"/>
              <a:t> del estado ACEPTABLE o NO, se dan plazos de </a:t>
            </a:r>
            <a:r>
              <a:rPr lang="es-AR" b="1" baseline="0" dirty="0" err="1" smtClean="0"/>
              <a:t>reinspección</a:t>
            </a:r>
            <a:r>
              <a:rPr lang="es-AR" b="1" baseline="0" dirty="0" smtClean="0"/>
              <a:t>.</a:t>
            </a:r>
            <a:endParaRPr lang="es-AR" b="1" dirty="0" smtClean="0"/>
          </a:p>
          <a:p>
            <a:pPr>
              <a:defRPr/>
            </a:pPr>
            <a:endParaRPr lang="es-AR" b="1" dirty="0" smtClean="0"/>
          </a:p>
          <a:p>
            <a:pPr>
              <a:defRPr/>
            </a:pPr>
            <a:r>
              <a:rPr lang="es-AR" b="1" dirty="0" smtClean="0"/>
              <a:t>1er VIÑETA: </a:t>
            </a:r>
            <a:r>
              <a:rPr lang="es-AR" dirty="0" smtClean="0"/>
              <a:t>(…)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aumentar Eficiencia de Junta (si su eficiencia es menor a 1) y recalcular el espesor requerido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3er VIÑETA: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(…) de manera que supere el espesor requerido por la norma. Incluye: nueva presión de calibración de la PSV, actualización de ficha técnica, implementación de comunicaciones mediante un sistema de “manejo del cambio” entre las áreas involucradas en la operación y actualización de placa de identificación y/o realización de un 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Derating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/Reclasificación</a:t>
            </a: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dirty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941F78-0033-46D6-BB51-3BD4A3743B19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Remarcar que la </a:t>
            </a:r>
            <a:r>
              <a:rPr lang="es-AR" dirty="0" err="1" smtClean="0"/>
              <a:t>mayoria</a:t>
            </a:r>
            <a:r>
              <a:rPr lang="es-AR" dirty="0" smtClean="0"/>
              <a:t> de las acciones son de bajo costo y </a:t>
            </a:r>
            <a:r>
              <a:rPr lang="es-AR" dirty="0" err="1" smtClean="0"/>
              <a:t>facil</a:t>
            </a:r>
            <a:r>
              <a:rPr lang="es-AR" dirty="0" smtClean="0"/>
              <a:t> </a:t>
            </a:r>
            <a:r>
              <a:rPr lang="es-AR" dirty="0" err="1" smtClean="0"/>
              <a:t>implementacion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53BC-3E37-4D4F-9C7D-8ABA5B7B0E27}" type="slidenum">
              <a:rPr lang="es-AR" smtClean="0"/>
              <a:pPr>
                <a:defRPr/>
              </a:pPr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2868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esta gráfica</a:t>
            </a:r>
            <a:r>
              <a:rPr lang="es-E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observa que la entrega de un análisis desencadeno en un acción directa. (gestión)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grafico de área muestra la cantidad de recomendaciones ejecutadas (en verde), en plazo (en celeste) y vencidas (en rojo), mientras que  el gráfico de línea representa la cantidad de unidades inspeccionadas:</a:t>
            </a: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491858-0930-4674-8E7A-8B4422FBDE33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13933D-872F-48EE-99A5-3743D7ED358D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b="1" dirty="0" smtClean="0"/>
              <a:t>CASO 4: </a:t>
            </a:r>
            <a:r>
              <a:rPr lang="es-AR" altLang="es-AR" dirty="0" smtClean="0"/>
              <a:t>mejora en sistemas de detección y alarma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08CC04-A11D-4C8A-AD37-271B7312CC3F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0A874D-F779-4EC4-AEE4-12C35C73FBFA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186F4-FCE1-43CE-8D3E-7863A1A1A621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4AE86F-33A4-48F5-8052-EC3D193694C6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AR" b="1" dirty="0" smtClean="0"/>
              <a:t>1er VIÑETA: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(…) su integridad, enfocando mayores recursos y tiempos en las unidades más críticas. </a:t>
            </a:r>
          </a:p>
          <a:p>
            <a:pPr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dirty="0" smtClean="0">
                <a:solidFill>
                  <a:schemeClr val="accent3">
                    <a:lumMod val="75000"/>
                  </a:schemeClr>
                </a:solidFill>
              </a:rPr>
              <a:t>2da VIÑETA:</a:t>
            </a:r>
            <a:r>
              <a:rPr lang="es-AR" sz="12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AR" sz="1200" dirty="0" smtClean="0">
                <a:solidFill>
                  <a:schemeClr val="accent3">
                    <a:lumMod val="75000"/>
                  </a:schemeClr>
                </a:solidFill>
              </a:rPr>
              <a:t>(…) sin la necesidad de sacar de servicio la unidad para el reemplazo de componentes, </a:t>
            </a:r>
            <a:r>
              <a:rPr lang="es-AR" sz="1200" b="0" dirty="0" smtClean="0">
                <a:solidFill>
                  <a:schemeClr val="accent3">
                    <a:lumMod val="75000"/>
                  </a:schemeClr>
                </a:solidFill>
              </a:rPr>
              <a:t>evitando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dirty="0" smtClean="0">
                <a:solidFill>
                  <a:schemeClr val="accent3">
                    <a:lumMod val="75000"/>
                  </a:schemeClr>
                </a:solidFill>
              </a:rPr>
              <a:t>-costos elevados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dirty="0" smtClean="0">
                <a:solidFill>
                  <a:schemeClr val="accent3">
                    <a:lumMod val="75000"/>
                  </a:schemeClr>
                </a:solidFill>
              </a:rPr>
              <a:t>-disminución de la producción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dirty="0" smtClean="0">
                <a:solidFill>
                  <a:schemeClr val="accent3">
                    <a:lumMod val="75000"/>
                  </a:schemeClr>
                </a:solidFill>
              </a:rPr>
              <a:t>-multas por paros no programados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dirty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7415F5-95CA-44C1-AACF-D38533DB008E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s-AR" altLang="es-AR" b="1" dirty="0" smtClean="0">
                <a:solidFill>
                  <a:srgbClr val="FF0000"/>
                </a:solidFill>
              </a:rPr>
              <a:t>1er VIÑETA: </a:t>
            </a:r>
            <a:r>
              <a:rPr lang="es-AR" altLang="es-AR" dirty="0" smtClean="0">
                <a:solidFill>
                  <a:srgbClr val="FF0000"/>
                </a:solidFill>
              </a:rPr>
              <a:t>(…) </a:t>
            </a:r>
            <a:r>
              <a:rPr lang="es-ES" altLang="es-A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resultados permiten además retroalimentar el análisis de criticidad y optimizar los planes de inspección a aplicarse en el futuro.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AR" altLang="es-AR" b="1" dirty="0" smtClean="0">
                <a:solidFill>
                  <a:srgbClr val="FF0000"/>
                </a:solidFill>
              </a:rPr>
              <a:t>2da VIÑETA: </a:t>
            </a:r>
            <a:r>
              <a:rPr lang="es-ES" altLang="es-AR" b="1" dirty="0" smtClean="0">
                <a:solidFill>
                  <a:srgbClr val="FF0000"/>
                </a:solidFill>
              </a:rPr>
              <a:t> </a:t>
            </a:r>
            <a:r>
              <a:rPr lang="es-ES" altLang="es-AR" dirty="0" smtClean="0">
                <a:solidFill>
                  <a:srgbClr val="FF0000"/>
                </a:solidFill>
              </a:rPr>
              <a:t>(…) </a:t>
            </a:r>
            <a:r>
              <a:rPr lang="es-ES" altLang="es-A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ejemplo puntual de esto son los soportes sueltos, que con el paso del tiempo van desgastando cañerías y transformando esta desviación en un serio problema para la instalación. </a:t>
            </a:r>
            <a:r>
              <a:rPr lang="es-ES" altLang="es-AR" dirty="0" smtClean="0">
                <a:solidFill>
                  <a:srgbClr val="FF0000"/>
                </a:solidFill>
              </a:rPr>
              <a:t>Es muy importante destacar este tipo de acciones ya que en su mayoría son reparaciones menores, que se plantean en forma proactiva y nos permiten actuar antes de que el problema se plantee como un daño o fallo mayor, con todos los beneficios que esto implica tanto desde el punto de vista operativo y de seguridad como desde lo económico.</a:t>
            </a:r>
            <a:endParaRPr lang="es-AR" altLang="es-AR" dirty="0" smtClean="0">
              <a:solidFill>
                <a:srgbClr val="FF0000"/>
              </a:solidFill>
            </a:endParaRP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2A73B5-BF4B-4666-A5C9-98BED96D7488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 smtClean="0">
              <a:solidFill>
                <a:srgbClr val="FF0000"/>
              </a:solidFill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F9BF81-6726-4F1D-8310-7F53D800272A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Diferencia de criticidad entre equipos </a:t>
            </a:r>
            <a:r>
              <a:rPr lang="es-AR" dirty="0" err="1" smtClean="0"/>
              <a:t>estandar</a:t>
            </a:r>
            <a:r>
              <a:rPr lang="es-AR" dirty="0" smtClean="0"/>
              <a:t> de una planta</a:t>
            </a:r>
            <a:r>
              <a:rPr lang="es-AR" baseline="0" dirty="0" smtClean="0"/>
              <a:t> y los que conforman una unidad MMCC.</a:t>
            </a:r>
            <a:endParaRPr lang="es-AR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186F4-FCE1-43CE-8D3E-7863A1A1A621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strike="no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Destacar que el entregable tiene acciones concretas</a:t>
            </a:r>
            <a:r>
              <a:rPr lang="es-AR" sz="1200" b="1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</a:t>
            </a:r>
            <a:endParaRPr lang="es-AR" sz="1200" b="1" strike="noStrik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53BC-3E37-4D4F-9C7D-8ABA5B7B0E27}" type="slidenum">
              <a:rPr lang="es-AR" smtClean="0"/>
              <a:pPr>
                <a:defRPr/>
              </a:pPr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615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(Corrosión microbiológica)</a:t>
            </a:r>
            <a:endParaRPr lang="es-AR" b="1" dirty="0" smtClean="0"/>
          </a:p>
          <a:p>
            <a:pPr>
              <a:defRPr/>
            </a:pPr>
            <a:r>
              <a:rPr lang="es-AR" b="1" dirty="0" smtClean="0"/>
              <a:t>PARA 1ER PARRAFO: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Dependiendo de la agresividad del fluido y diversas variables se categorizó a las unidades por su riesgo y se determinó su criticidad. El análisis incluyó: (…)</a:t>
            </a:r>
            <a:endParaRPr lang="es-A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dirty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B45C0D-FC8B-4E1D-AA0D-2B85C4A28A0C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53BC-3E37-4D4F-9C7D-8ABA5B7B0E27}" type="slidenum">
              <a:rPr lang="es-AR" smtClean="0"/>
              <a:pPr>
                <a:defRPr/>
              </a:pPr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34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diseñaron 3 (tres) tipos de planes de Inspección (de Alta, Media y Baja Efectividad).</a:t>
            </a:r>
          </a:p>
          <a:p>
            <a:pPr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S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Aplicado</a:t>
            </a:r>
            <a:r>
              <a:rPr lang="es-ES" b="0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unidades de riesgo </a:t>
            </a:r>
            <a:r>
              <a:rPr lang="es-ES" b="1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BAJO</a:t>
            </a:r>
            <a:endParaRPr lang="es-AR" b="1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07488-F293-43E5-B38B-B1DAE8ED266B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Aplicado</a:t>
            </a:r>
            <a:r>
              <a:rPr lang="es-E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unidades de riesgo </a:t>
            </a:r>
            <a:r>
              <a:rPr lang="es-ES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MEDIO</a:t>
            </a:r>
            <a:endParaRPr lang="es-AR" b="1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07488-F293-43E5-B38B-B1DAE8ED266B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Aplicado</a:t>
            </a:r>
            <a:r>
              <a:rPr lang="es-E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unidades de riesgo </a:t>
            </a:r>
            <a:r>
              <a:rPr lang="es-ES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MEDIO ALTO/ALTO</a:t>
            </a:r>
            <a:endParaRPr lang="es-AR" b="1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07488-F293-43E5-B38B-B1DAE8ED266B}" type="slidenum">
              <a:rPr lang="es-AR" altLang="es-A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s-AR" alt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E319-A9A0-41E1-A7F4-C5207CE9D004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C0F6-1208-489F-8602-AA517BA7BE6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770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383A-D315-41EC-AFD0-440CC457F4FF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91FB-3A6E-4C8A-883C-60BB6A810E2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64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231A-8D61-4038-9421-40DD8152F01C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F895-52C2-4407-AD8E-31CF9A5BFCD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1670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3F1C-5D86-4464-913F-79A38088C15D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BA19-136D-4916-89A2-B56BC069E82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265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3158-EBA9-4B92-A736-9E7649628C40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0E82-1548-47F7-88BD-2F93C2E187A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2283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2BBA-EB79-4710-887F-26BE7EBC6E02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21C6-DEF2-4E7E-989A-713C6F58A68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852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C8C9-4947-4DB5-AEBD-D202EE68F22A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CB2A-E104-4554-BC7F-8853BB076A3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95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ED84-6A26-4142-B301-BBBE8BD95C75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0BB4-C78F-4866-96B8-65B615B02CD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014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32CF-F6F8-4D92-9A92-0617F8D5F0BC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A9A1-4B40-4906-AF0D-38C7E376558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733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0E69-9E85-4DC2-A77D-194E88F288F3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285B-6A30-4C23-B791-1061BE2E4DFA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335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076D-CB39-4498-91CB-9EE0102DDC93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83CE-CB84-45A8-8D66-A522A7CDD1A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73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EE871-720F-4B11-987B-AA4473B788A5}" type="datetimeFigureOut">
              <a:rPr lang="es-AR"/>
              <a:pPr>
                <a:defRPr/>
              </a:pPr>
              <a:t>22/05/2014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1FC1F3-C1D6-4268-9DFC-87DC8464B00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4 Título"/>
          <p:cNvSpPr>
            <a:spLocks noGrp="1"/>
          </p:cNvSpPr>
          <p:nvPr>
            <p:ph type="ctrTitle"/>
          </p:nvPr>
        </p:nvSpPr>
        <p:spPr>
          <a:xfrm>
            <a:off x="685800" y="2030413"/>
            <a:ext cx="7772400" cy="1470025"/>
          </a:xfrm>
        </p:spPr>
        <p:txBody>
          <a:bodyPr/>
          <a:lstStyle/>
          <a:p>
            <a:r>
              <a:rPr lang="es-ES" altLang="es-A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DETERMINACIÓN DE CRITICIDAD, PLANES DE INSPECCIÓN Y ESTRATEGIA DE 350 UNIDADES MOTO-COMPRESORAS</a:t>
            </a:r>
            <a:endParaRPr lang="es-AR" altLang="es-A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152476"/>
          </a:xfrm>
        </p:spPr>
        <p:txBody>
          <a:bodyPr/>
          <a:lstStyle/>
          <a:p>
            <a:pPr>
              <a:defRPr/>
            </a:pPr>
            <a:r>
              <a:rPr lang="pt-BR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Autores: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Ricardo Alvarez , Eugenio Oliveri, Esteban Rubertis, Federico Fernández Scudeller, Federico Rodriguez Urroz</a:t>
            </a:r>
            <a:endParaRPr lang="es-A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9105" y="2077856"/>
            <a:ext cx="3581327" cy="459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3 Imagen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CRITICIDAD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773362"/>
            <a:ext cx="3970784" cy="431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una Inspección de </a:t>
            </a:r>
            <a:r>
              <a:rPr lang="es-A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Efectividad Media (B):</a:t>
            </a:r>
          </a:p>
          <a:p>
            <a:pPr algn="just">
              <a:defRPr/>
            </a:pPr>
            <a:endParaRPr lang="es-A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Mayores medición de espesores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Técnicas para detección de corrosión localizada (sondeos)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Testigos de corrosión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Medición de dureza en soldaduras 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(por corrosión bajo tensiones SCC)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281736" y="1700808"/>
            <a:ext cx="3178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AR" b="1" dirty="0" smtClean="0">
                <a:solidFill>
                  <a:srgbClr val="0070C0"/>
                </a:solidFill>
              </a:rPr>
              <a:t>Insp. B (Media </a:t>
            </a:r>
            <a:r>
              <a:rPr lang="es-ES" altLang="es-AR" b="1" dirty="0">
                <a:solidFill>
                  <a:srgbClr val="0070C0"/>
                </a:solidFill>
              </a:rPr>
              <a:t>E</a:t>
            </a:r>
            <a:r>
              <a:rPr lang="es-ES" altLang="es-AR" b="1" dirty="0" smtClean="0">
                <a:solidFill>
                  <a:srgbClr val="0070C0"/>
                </a:solidFill>
              </a:rPr>
              <a:t>fectividad) </a:t>
            </a:r>
          </a:p>
        </p:txBody>
      </p:sp>
    </p:spTree>
    <p:extLst>
      <p:ext uri="{BB962C8B-B14F-4D97-AF65-F5344CB8AC3E}">
        <p14:creationId xmlns:p14="http://schemas.microsoft.com/office/powerpoint/2010/main" val="27459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0074" y="2077856"/>
            <a:ext cx="3652366" cy="459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3 Imagen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CRITICIDAD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773362"/>
            <a:ext cx="3970784" cy="431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una Inspección de </a:t>
            </a:r>
            <a:r>
              <a:rPr lang="es-A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Efectividad Alta (A):</a:t>
            </a:r>
          </a:p>
          <a:p>
            <a:pPr algn="just">
              <a:defRPr/>
            </a:pPr>
            <a:endParaRPr lang="es-A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edición de espesores aún más exhaustiva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Técnicas para detección de corrosión localizada (sondeos)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Testigos de corrosión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Medición de dureza en soldaduras 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(por corrosión bajo tensiones SCC)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281736" y="1700808"/>
            <a:ext cx="3178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AR" b="1" dirty="0" smtClean="0">
                <a:solidFill>
                  <a:srgbClr val="0070C0"/>
                </a:solidFill>
              </a:rPr>
              <a:t>Insp. A (Alta </a:t>
            </a:r>
            <a:r>
              <a:rPr lang="es-ES" altLang="es-AR" b="1" dirty="0">
                <a:solidFill>
                  <a:srgbClr val="0070C0"/>
                </a:solidFill>
              </a:rPr>
              <a:t>E</a:t>
            </a:r>
            <a:r>
              <a:rPr lang="es-ES" altLang="es-AR" b="1" dirty="0" smtClean="0">
                <a:solidFill>
                  <a:srgbClr val="0070C0"/>
                </a:solidFill>
              </a:rPr>
              <a:t>fectividad) </a:t>
            </a:r>
          </a:p>
        </p:txBody>
      </p:sp>
    </p:spTree>
    <p:extLst>
      <p:ext uri="{BB962C8B-B14F-4D97-AF65-F5344CB8AC3E}">
        <p14:creationId xmlns:p14="http://schemas.microsoft.com/office/powerpoint/2010/main" val="11590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3284909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ETAPA DE INSPECCIÓN</a:t>
            </a:r>
          </a:p>
          <a:p>
            <a:pPr algn="ctr" eaLnBrk="0" hangingPunct="0">
              <a:defRPr/>
            </a:pPr>
            <a:endParaRPr lang="es-AR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26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ETAPA DE INSPECCIÓN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definió una estrategia de ejecución de las inspecciones en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(tres) años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Las inspecciones incluyen: 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Inspección visual externa</a:t>
            </a:r>
            <a:endParaRPr lang="es-A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Medición y sondeo de espesores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Instalación de testigos de corrosión </a:t>
            </a:r>
          </a:p>
          <a:p>
            <a:pPr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recipientes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Ensayos no destructivos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Ensayos de dureza</a:t>
            </a:r>
            <a:endParaRPr lang="es-A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Relevamiento de datos de calibración </a:t>
            </a:r>
          </a:p>
          <a:p>
            <a:pPr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Dispositivos de Alivio</a:t>
            </a:r>
            <a:endParaRPr lang="es-A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Ensayo de Flujo Magnético (MFL) en Tubos de Aeroenfriadores</a:t>
            </a:r>
            <a:endParaRPr lang="es-AR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Caracterización de defectos hallados</a:t>
            </a:r>
            <a:endParaRPr lang="es-AR" sz="2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222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22" y="2732707"/>
            <a:ext cx="3239450" cy="242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ETAPA DE INSPECCIÓN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Etapa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clave para la determinación de la integridad de la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unidad.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Además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detección de pérdidas de espesor localizadas en componentes de tuberías y recipientes mediante medición y sondeo de espesores, se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encontraron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siguientes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anomalías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429000"/>
            <a:ext cx="8315325" cy="304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ETAPA DE INSPECCIÓN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AR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985000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3140893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EVALUACIÓN DE INTEGRIDAD</a:t>
            </a:r>
          </a:p>
          <a:p>
            <a:pPr algn="ctr" eaLnBrk="0" hangingPunct="0">
              <a:defRPr/>
            </a:pPr>
            <a:endParaRPr lang="es-AR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72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EVALUACIÓN DE INTEGRIDAD</a:t>
            </a:r>
          </a:p>
        </p:txBody>
      </p:sp>
      <p:sp>
        <p:nvSpPr>
          <p:cNvPr id="12293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s-ES" alt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Mediante la misma se determinó si la unidad se encuentra </a:t>
            </a:r>
            <a:r>
              <a:rPr lang="es-ES" altLang="es-A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APTA PARA EL SERVICIO</a:t>
            </a:r>
            <a:r>
              <a:rPr lang="es-ES" alt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seguir operando en las condiciones dadas. La evaluación incluyó: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3057525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68313" y="2924175"/>
            <a:ext cx="54721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Acciones correctivas o reparaciones a realizar según inspección visual y ensayos no destructivos realizados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Análisis de espesores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Determinación de vida remanente y períodos de reinspección </a:t>
            </a:r>
            <a:r>
              <a:rPr lang="es-AR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según los lineamientos especificados en API 510 y API 570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EVALUACIÓN DE INTEGRIDAD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4128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AR" sz="2400" i="1" u="sng" dirty="0"/>
              <a:t>Análisis de espesores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46088" y="19875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caso de no cumplimiento de un componente de tubería por norma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ASME B 31.3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recomendaron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acciones alternativas para que la unidad pueda seguir operando: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03600"/>
            <a:ext cx="37433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68313" y="3355975"/>
            <a:ext cx="45354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Análisis de Aptitud para el Servicio según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API 579 Sección 4, 5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Calcular el espesor requerido a menor presión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Reemplazo del componente, especificando material y Schedule necesario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EVALUACIÓN DE INTEGRIDAD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4128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AR" sz="2400" i="1" u="sng" dirty="0"/>
              <a:t>Análisis de espesores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46088" y="1987550"/>
            <a:ext cx="8229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caso de no cumplimiento de un recipiente sometido a presión por norma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ASME VIII Div.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recomendó: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59125"/>
            <a:ext cx="3529013" cy="264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68313" y="3068638"/>
            <a:ext cx="4606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Ensayo de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Ultrasonido en soldaduras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Análisis de Aptitud para el Servicio según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API 510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API 579 Sección 4, 5 o 6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Reemplazo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recipiente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Calcular el espesor requerido a menor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presión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323528" y="765174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ANTECEDENTES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78993"/>
            <a:ext cx="3749308" cy="48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1438" y="1988840"/>
            <a:ext cx="565269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198438" algn="just">
              <a:buFont typeface="Wingdings" panose="05000000000000000000" pitchFamily="2" charset="2"/>
              <a:buChar char="q"/>
            </a:pP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nuestros clientes, relacionados con planes de mantenimiento sobre </a:t>
            </a:r>
            <a:r>
              <a:rPr lang="es-A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</a:t>
            </a:r>
            <a:r>
              <a:rPr lang="es-A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estáticos</a:t>
            </a:r>
          </a:p>
          <a:p>
            <a:pPr marL="157162" lvl="1" algn="just"/>
            <a:endParaRPr lang="es-AR" sz="12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198438" algn="just">
              <a:buFont typeface="Wingdings" panose="05000000000000000000" pitchFamily="2" charset="2"/>
              <a:buChar char="q"/>
            </a:pP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Flota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una antigüedad entre 10 y 20 años de 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</a:p>
          <a:p>
            <a:pPr marL="157162" lvl="1" algn="just"/>
            <a:endParaRPr lang="es-A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198438" algn="just">
              <a:buFont typeface="Wingdings" panose="05000000000000000000" pitchFamily="2" charset="2"/>
              <a:buChar char="q"/>
            </a:pP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Incertidumbre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de la 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</a:t>
            </a:r>
          </a:p>
          <a:p>
            <a:pPr marL="157162" lvl="1" algn="just"/>
            <a:endParaRPr lang="es-A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198438" algn="just">
              <a:buFont typeface="Wingdings" panose="05000000000000000000" pitchFamily="2" charset="2"/>
              <a:buChar char="q"/>
            </a:pP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Cantidad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es-A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paquetes</a:t>
            </a:r>
          </a:p>
          <a:p>
            <a:pPr marL="157162" lvl="1" algn="just"/>
            <a:endParaRPr lang="es-AR" sz="12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198438" algn="just">
              <a:buFont typeface="Wingdings" panose="05000000000000000000" pitchFamily="2" charset="2"/>
              <a:buChar char="q"/>
            </a:pP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Costo de la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inspección 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</a:t>
            </a:r>
          </a:p>
          <a:p>
            <a:pPr marL="157162" lvl="1" algn="just"/>
            <a:endParaRPr lang="es-A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46088" y="1196975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IMPLEMENTACIÓN DE RECOMENDACIONES Y REPARACIONES</a:t>
            </a:r>
            <a:endParaRPr lang="es-A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AR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71438" y="2277616"/>
            <a:ext cx="3060402" cy="45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recomendaciones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evaluación constituyen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oportunidad de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 en el mantenimiento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unidades</a:t>
            </a:r>
          </a:p>
          <a:p>
            <a:pPr algn="just"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mismas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fueron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procesadas por el departamento de Ingeniería de Mantenimiento y revisadas frecuentemente con los responsables de la operación de las unidades:</a:t>
            </a:r>
            <a:endParaRPr lang="es-A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s-A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417902"/>
              </p:ext>
            </p:extLst>
          </p:nvPr>
        </p:nvGraphicFramePr>
        <p:xfrm>
          <a:off x="3059832" y="2133600"/>
          <a:ext cx="5848350" cy="42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46088" y="1196355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IMPLEMENTACIÓN DE RECOMENDACIONES Y REPARACIONES</a:t>
            </a:r>
            <a:endParaRPr lang="es-A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AR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2133277"/>
            <a:ext cx="8229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ilustra en la Figura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avance en la ejecución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tareas de mantenimiento en función de las fechas planteadas en los informes.  </a:t>
            </a: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5" y="2974804"/>
            <a:ext cx="7383306" cy="35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RE-ANÁLISIS DE RIESGO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556196"/>
            <a:ext cx="82296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gráficos a continuación representan la distribución del riesgo sobre un muestreo de 199 unidades moto-compresoras. Se puede apreciar 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A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disminución del </a:t>
            </a: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riesgo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 implementar la inspección de las unidades (Caso 2):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3284984"/>
            <a:ext cx="4120384" cy="157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3203848" y="2996952"/>
            <a:ext cx="2963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A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 1: </a:t>
            </a:r>
            <a:r>
              <a:rPr lang="es-ES" alt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Condición original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2212" y="5245894"/>
            <a:ext cx="4069931" cy="15674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2555776" y="4890646"/>
            <a:ext cx="42484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A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 2: </a:t>
            </a:r>
            <a:r>
              <a:rPr lang="es-ES" alt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 de inspecciones</a:t>
            </a:r>
          </a:p>
        </p:txBody>
      </p:sp>
      <p:sp>
        <p:nvSpPr>
          <p:cNvPr id="12" name="11 Flecha derecha"/>
          <p:cNvSpPr/>
          <p:nvPr/>
        </p:nvSpPr>
        <p:spPr>
          <a:xfrm rot="9225696">
            <a:off x="6658840" y="372214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Flecha derecha"/>
          <p:cNvSpPr/>
          <p:nvPr/>
        </p:nvSpPr>
        <p:spPr>
          <a:xfrm rot="9225696">
            <a:off x="6658841" y="5737769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37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2528" y="3007211"/>
            <a:ext cx="4058943" cy="14299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3 Imagen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RE-ANÁLISIS DE RIESGO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556792"/>
            <a:ext cx="82296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introducción de inhibidores de corrosión (Caso 3) reduce el riesgo, y en el Caso 4 se logra bajar el riesgo Alto y Medio-Alto de las unidades, pasando a riesgo Medio y Bajo: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1 Flecha derecha"/>
          <p:cNvSpPr/>
          <p:nvPr/>
        </p:nvSpPr>
        <p:spPr>
          <a:xfrm rot="9225696">
            <a:off x="6672086" y="343470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1403648" y="2658398"/>
            <a:ext cx="6336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A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 3: </a:t>
            </a:r>
            <a:r>
              <a:rPr lang="es-ES" alt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 de inspecciones e inhibidores de corrosión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770" y="5239459"/>
            <a:ext cx="4024959" cy="14299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derecha"/>
          <p:cNvSpPr/>
          <p:nvPr/>
        </p:nvSpPr>
        <p:spPr>
          <a:xfrm rot="9225696">
            <a:off x="6672087" y="5450333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1403648" y="4572417"/>
            <a:ext cx="6336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A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 4: </a:t>
            </a:r>
            <a:r>
              <a:rPr lang="es-ES" alt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 de inspecciones, inhibidores de corrosión y acciones de mitigación de consecuencias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10525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COSTOS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IMPLEMENTACIÓN</a:t>
            </a:r>
            <a:endParaRPr lang="es-A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AR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700783"/>
            <a:ext cx="8229600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destinaban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USD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5.712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inspección de una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unidad.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el esquema actual de inspección, se destinan en forma promedio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USD 2.696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cada unidad 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1" y="2996952"/>
            <a:ext cx="51117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5363514" y="2498402"/>
            <a:ext cx="504630" cy="365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6012160" y="2564905"/>
            <a:ext cx="2663428" cy="2448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REDUCCIÓN </a:t>
            </a:r>
            <a:r>
              <a:rPr lang="es-ES" sz="2800" b="1" dirty="0" smtClean="0">
                <a:solidFill>
                  <a:srgbClr val="FF0000"/>
                </a:solidFill>
              </a:rPr>
              <a:t>53</a:t>
            </a:r>
            <a:r>
              <a:rPr lang="es-ES" sz="2800" b="1" dirty="0">
                <a:solidFill>
                  <a:srgbClr val="FF0000"/>
                </a:solidFill>
              </a:rPr>
              <a:t>%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COSTOS DE INSPECCIÓN.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Representando un ahorro de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rgbClr val="FF0000"/>
                </a:solidFill>
              </a:rPr>
              <a:t>U$S 1.000.000</a:t>
            </a:r>
            <a:endParaRPr lang="es-A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10525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BENEFICIOS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IMPLEMENTACIÓN</a:t>
            </a:r>
            <a:endParaRPr lang="es-A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AR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confección de lineamientos y acciones específicas a tomar, en comparativa con el esquema inicial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estándar.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trabajo realizado permitió implementar un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de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mantenimiento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alineado con las normativas vigentes y los requerimientos operativos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>
              <a:defRPr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conoce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estado de la flota en servicio, se redujo la incertidumbre, y se minimizan las acciones correctivas.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dio cumplimiento a requerimientos de clientes relacionados con auditorías y certificaciones de normas.</a:t>
            </a:r>
          </a:p>
          <a:p>
            <a:pPr algn="just">
              <a:defRPr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Disminución considerable en los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tiempos de ejecución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inspecciones e implementación de recomendaciones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61268" y="1916832"/>
            <a:ext cx="8229600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diagramó una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 de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inspección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junto con una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 para la implementación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una metodología que permita determinar de una manera satisfactoria su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integridad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definió el estado de cada equipo/componente. En los casos que resultaron </a:t>
            </a:r>
            <a:r>
              <a:rPr 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APTOS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el servicio, se definieron alternativas y planes de acciones.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base a los resultados de integridad y riesgo, se definieron fechas de próximas inspecciones.</a:t>
            </a:r>
          </a:p>
          <a:p>
            <a:pPr algn="just">
              <a:defRPr/>
            </a:pP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23557" name="2 Marcador de contenido"/>
          <p:cNvSpPr txBox="1">
            <a:spLocks/>
          </p:cNvSpPr>
          <p:nvPr/>
        </p:nvSpPr>
        <p:spPr bwMode="auto">
          <a:xfrm>
            <a:off x="457200" y="1916832"/>
            <a:ext cx="8229600" cy="3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" alt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Los resultados de la evaluación de integridad permitieron </a:t>
            </a:r>
            <a:r>
              <a:rPr lang="es-ES" alt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prevenir situaciones de riesgo en operación</a:t>
            </a:r>
            <a:r>
              <a:rPr lang="es-ES" alt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diagramar las reparaciones y/o acciones de mantenimiento necesarias para garantizar la seguridad y confiabilidad de los equipos compresores.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es-AR" altLang="es-A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s-ES" alt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experiencia con la implementación del plan muestra que estas inspecciones han ayudado a </a:t>
            </a:r>
            <a:r>
              <a:rPr lang="es-ES" alt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detectar problemas </a:t>
            </a:r>
            <a:r>
              <a:rPr lang="es-ES" alt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los que “nos acostumbramos a convivir”, es decir, pequeños desvíos que parecen no ser prioridad y que con el paso de los años se van haciendo importantes. </a:t>
            </a:r>
            <a:endParaRPr lang="es-AR" altLang="es-A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827584" y="1390452"/>
            <a:ext cx="7211144" cy="326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s-AR" sz="4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A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¿CONSULTAS?</a:t>
            </a:r>
          </a:p>
          <a:p>
            <a:pPr algn="ctr" eaLnBrk="0" hangingPunct="0">
              <a:defRPr/>
            </a:pPr>
            <a:endParaRPr lang="es-AR" sz="4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A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A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ATENCIÓN</a:t>
            </a:r>
          </a:p>
          <a:p>
            <a:pPr algn="ctr" eaLnBrk="0" hangingPunct="0">
              <a:defRPr/>
            </a:pPr>
            <a:endParaRPr lang="es-A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s-A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			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36411"/>
            <a:ext cx="1656184" cy="840861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5" cstate="print"/>
          <a:srcRect t="464" r="5077" b="4679"/>
          <a:stretch>
            <a:fillRect/>
          </a:stretch>
        </p:blipFill>
        <p:spPr bwMode="auto">
          <a:xfrm>
            <a:off x="1259632" y="4954138"/>
            <a:ext cx="1944216" cy="779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- OBJETIVOS</a:t>
            </a:r>
            <a:endParaRPr lang="es-A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objetivo principal del trabajo es compartir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analizó el problema y se ideó y diseñó la solución, la estrategia, la implementación y los </a:t>
            </a:r>
            <a:r>
              <a:rPr lang="es-A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inspecciones realizadas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con API 510 y API 570,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teniendo como </a:t>
            </a:r>
            <a:r>
              <a:rPr lang="es-ES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la </a:t>
            </a:r>
            <a:r>
              <a:rPr lang="es-ES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350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Compresores.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11 Imagen" descr="https://portal.myexterran.com/crp/marketing/Compression/Compression%2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501008"/>
            <a:ext cx="4583113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</a:t>
            </a: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A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OBJETIVOS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23528" y="1628775"/>
            <a:ext cx="836327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 del objetivo principal se destacan: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</a:t>
            </a:r>
            <a:r>
              <a:rPr lang="es-E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</a:t>
            </a:r>
            <a:r>
              <a:rPr lang="es-E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de inspección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de </a:t>
            </a:r>
            <a:r>
              <a:rPr lang="es-ES" sz="2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r>
              <a:rPr lang="es-E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unidades de mayor criticidad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en </a:t>
            </a:r>
            <a:r>
              <a:rPr lang="es-ES" sz="2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de interrupción</a:t>
            </a:r>
            <a:r>
              <a:rPr lang="es-E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servicio por ocurrencia de fallas</a:t>
            </a: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AR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12 Imagen" descr="https://portal.myexterran.com/crp/marketing/Compression/Compression%2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351180" cy="305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620613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DESARROLLO</a:t>
            </a:r>
            <a:endParaRPr lang="es-A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251521" y="1628800"/>
            <a:ext cx="295232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s-AR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del proyecto</a:t>
            </a:r>
            <a:r>
              <a:rPr lang="es-AR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A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Análisis de Criticidad: </a:t>
            </a:r>
            <a:r>
              <a:rPr lang="es-A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criticidad por </a:t>
            </a:r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A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Planes de inspección: </a:t>
            </a:r>
            <a:r>
              <a:rPr lang="es-A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diversa </a:t>
            </a:r>
            <a:r>
              <a:rPr lang="es-A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efectividad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AR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Ejecución </a:t>
            </a:r>
            <a:r>
              <a:rPr lang="es-A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inspecciones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Evaluaciones de </a:t>
            </a:r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AR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A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Retroalimentación del Análisis de Criticidad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A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591610"/>
              </p:ext>
            </p:extLst>
          </p:nvPr>
        </p:nvGraphicFramePr>
        <p:xfrm>
          <a:off x="2843808" y="1340768"/>
          <a:ext cx="63001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23928" y="5914147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50" b="1" dirty="0" smtClean="0">
                <a:solidFill>
                  <a:schemeClr val="bg1"/>
                </a:solidFill>
                <a:latin typeface="+mj-lt"/>
              </a:rPr>
              <a:t>Recomendaciones</a:t>
            </a:r>
            <a:endParaRPr lang="es-AR" sz="14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337847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chemeClr val="bg1"/>
                </a:solidFill>
                <a:latin typeface="+mj-lt"/>
              </a:rPr>
              <a:t>Implementación</a:t>
            </a:r>
            <a:endParaRPr lang="es-AR" sz="1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3500933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CRITICIDAD</a:t>
            </a:r>
          </a:p>
          <a:p>
            <a:pPr algn="ctr" eaLnBrk="0" hangingPunct="0">
              <a:defRPr/>
            </a:pPr>
            <a:endParaRPr lang="es-AR" sz="3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7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CRITICIDAD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43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análisis incluyó: </a:t>
            </a:r>
          </a:p>
          <a:p>
            <a:pPr algn="just">
              <a:defRPr/>
            </a:pPr>
            <a:endParaRPr lang="es-A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Recopilación de información técnica y operativa.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Identificación de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posibles mecanismos de daño (</a:t>
            </a: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API 571/API 581):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5488" indent="-361950" algn="just">
              <a:buFont typeface="Courier New" panose="02070309020205020404" pitchFamily="49" charset="0"/>
              <a:buChar char="o"/>
              <a:defRPr/>
            </a:pPr>
            <a:r>
              <a:rPr lang="es-A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Corrosión por H</a:t>
            </a:r>
            <a:r>
              <a:rPr lang="es-E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E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</a:t>
            </a: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s-E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5488" indent="-361950" algn="just">
              <a:buFont typeface="Courier New" panose="02070309020205020404" pitchFamily="49" charset="0"/>
              <a:buChar char="o"/>
              <a:defRPr/>
            </a:pP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Corrosión por MIC </a:t>
            </a:r>
            <a:endParaRPr lang="es-E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5488" indent="-361950" algn="just">
              <a:buFont typeface="Courier New" panose="02070309020205020404" pitchFamily="49" charset="0"/>
              <a:buChar char="o"/>
              <a:defRPr/>
            </a:pP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Fisuración</a:t>
            </a: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fatiga</a:t>
            </a:r>
            <a:endParaRPr lang="es-A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5488" indent="-361950" algn="just">
              <a:buFont typeface="Courier New" panose="02070309020205020404" pitchFamily="49" charset="0"/>
              <a:buChar char="o"/>
              <a:defRPr/>
            </a:pPr>
            <a:r>
              <a:rPr lang="es-E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Fisuración por cloruros</a:t>
            </a:r>
            <a:endParaRPr lang="es-A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5488" indent="-361950" algn="just">
              <a:buFont typeface="Courier New" panose="02070309020205020404" pitchFamily="49" charset="0"/>
              <a:buChar char="o"/>
              <a:defRPr/>
            </a:pPr>
            <a:r>
              <a:rPr lang="es-E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Corrosión </a:t>
            </a:r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</a:t>
            </a:r>
          </a:p>
          <a:p>
            <a:pPr marL="363538" algn="just">
              <a:defRPr/>
            </a:pPr>
            <a:endParaRPr lang="es-A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 nivel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riesgo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asociado.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Confección de Plan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Inspección 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Programación de inspección acuerdo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9000" y="3068960"/>
            <a:ext cx="2717800" cy="22606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 rot="751043">
            <a:off x="6283111" y="3919165"/>
            <a:ext cx="1944216" cy="72008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6302225" y="328498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FFFF00"/>
                </a:solidFill>
              </a:rPr>
              <a:t>Fatiga en soporte</a:t>
            </a:r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Imagen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CRITICIDAD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62877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obtuvo como resultado final la categorización de la totalidad de las unidades en la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Matriz de Riesgo Cualitativo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En la Figura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muestra la Matriz de Riesgo (muestreo de 199 unidades moto-compresoras).</a:t>
            </a: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A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0075"/>
            <a:ext cx="7775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1092" y="2321202"/>
            <a:ext cx="3945708" cy="42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3 Imagen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CRITICIDAD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773362"/>
            <a:ext cx="3970784" cy="388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diseñaron 3 (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tres)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planes de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Inspección de distinta efectividad,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cuales difieren en la cantidad y tipos de ensayos a realizar para verificar daños de adelgazamiento,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fisuración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 </a:t>
            </a:r>
            <a:endParaRPr lang="es-AR" sz="2400" dirty="0"/>
          </a:p>
          <a:p>
            <a:pPr algn="just">
              <a:defRPr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Figura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visualiza la medición de espesores en la inspección de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Efectividad Baja (C).</a:t>
            </a:r>
            <a:endParaRPr lang="es-E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281736" y="1700808"/>
            <a:ext cx="3178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AR" b="1" dirty="0" smtClean="0">
                <a:solidFill>
                  <a:srgbClr val="0070C0"/>
                </a:solidFill>
              </a:rPr>
              <a:t>Insp. C (Baja </a:t>
            </a:r>
            <a:r>
              <a:rPr lang="es-ES" altLang="es-AR" b="1" dirty="0">
                <a:solidFill>
                  <a:srgbClr val="0070C0"/>
                </a:solidFill>
              </a:rPr>
              <a:t>E</a:t>
            </a:r>
            <a:r>
              <a:rPr lang="es-ES" altLang="es-AR" b="1" dirty="0" smtClean="0">
                <a:solidFill>
                  <a:srgbClr val="0070C0"/>
                </a:solidFill>
              </a:rPr>
              <a:t>fectividad)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1825</Words>
  <Application>Microsoft Office PowerPoint</Application>
  <PresentationFormat>Presentación en pantalla (4:3)</PresentationFormat>
  <Paragraphs>227</Paragraphs>
  <Slides>28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DETERMINACIÓN DE CRITICIDAD, PLANES DE INSPECCIÓN Y ESTRATEGIA DE 350 UNIDADES MOTO-COMPRESORAS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IAPG 2014</dc:title>
  <dc:creator>Scudeller Federico</dc:creator>
  <cp:lastModifiedBy>user</cp:lastModifiedBy>
  <cp:revision>108</cp:revision>
  <dcterms:created xsi:type="dcterms:W3CDTF">2014-03-31T13:25:00Z</dcterms:created>
  <dcterms:modified xsi:type="dcterms:W3CDTF">2014-05-22T11:18:53Z</dcterms:modified>
</cp:coreProperties>
</file>