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7" r:id="rId3"/>
    <p:sldId id="258" r:id="rId4"/>
    <p:sldId id="260" r:id="rId5"/>
    <p:sldId id="261" r:id="rId6"/>
    <p:sldId id="262" r:id="rId7"/>
    <p:sldId id="285" r:id="rId8"/>
    <p:sldId id="264" r:id="rId9"/>
    <p:sldId id="265" r:id="rId10"/>
    <p:sldId id="267" r:id="rId11"/>
    <p:sldId id="266" r:id="rId12"/>
    <p:sldId id="268" r:id="rId13"/>
    <p:sldId id="274" r:id="rId14"/>
    <p:sldId id="282" r:id="rId15"/>
    <p:sldId id="286" r:id="rId16"/>
    <p:sldId id="297" r:id="rId17"/>
    <p:sldId id="270" r:id="rId18"/>
    <p:sldId id="292" r:id="rId19"/>
    <p:sldId id="295" r:id="rId20"/>
  </p:sldIdLst>
  <p:sldSz cx="9144000" cy="6858000" type="screen4x3"/>
  <p:notesSz cx="6797675" cy="9926638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ngreso%20IAPG_2014\INDICES_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9.8880804169355796E-2"/>
          <c:y val="3.2203389830508487E-2"/>
          <c:w val="0.88552878576534066"/>
          <c:h val="0.82881355932203349"/>
        </c:manualLayout>
      </c:layout>
      <c:barChart>
        <c:barDir val="col"/>
        <c:grouping val="clustered"/>
        <c:ser>
          <c:idx val="0"/>
          <c:order val="0"/>
          <c:tx>
            <c:strRef>
              <c:f>inversiones!$B$27</c:f>
              <c:strCache>
                <c:ptCount val="1"/>
                <c:pt idx="0">
                  <c:v>Cant. De UPCCI's</c:v>
                </c:pt>
              </c:strCache>
            </c:strRef>
          </c:tx>
          <c:spPr>
            <a:gradFill rotWithShape="0">
              <a:gsLst>
                <a:gs pos="0">
                  <a:srgbClr val="00CCFF"/>
                </a:gs>
                <a:gs pos="100000">
                  <a:srgbClr val="005E7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AR"/>
                </a:pPr>
                <a:endParaRPr lang="es-ES"/>
              </a:p>
            </c:txPr>
            <c:showVal val="1"/>
          </c:dLbls>
          <c:trendline>
            <c:spPr>
              <a:ln w="38100">
                <a:solidFill>
                  <a:srgbClr val="FF0000"/>
                </a:solidFill>
                <a:prstDash val="sysDash"/>
              </a:ln>
            </c:spPr>
            <c:trendlineType val="linear"/>
          </c:trendline>
          <c:cat>
            <c:numRef>
              <c:f>inversiones!$A$29:$A$49</c:f>
              <c:numCache>
                <c:formatCode>0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inversiones!$B$29:$B$49</c:f>
              <c:numCache>
                <c:formatCode>General</c:formatCode>
                <c:ptCount val="21"/>
                <c:pt idx="0">
                  <c:v>131</c:v>
                </c:pt>
                <c:pt idx="1">
                  <c:v>136</c:v>
                </c:pt>
                <c:pt idx="2">
                  <c:v>147</c:v>
                </c:pt>
                <c:pt idx="3">
                  <c:v>185</c:v>
                </c:pt>
                <c:pt idx="4">
                  <c:v>199</c:v>
                </c:pt>
                <c:pt idx="5">
                  <c:v>205</c:v>
                </c:pt>
                <c:pt idx="6">
                  <c:v>217</c:v>
                </c:pt>
                <c:pt idx="7">
                  <c:v>226</c:v>
                </c:pt>
                <c:pt idx="8">
                  <c:v>228</c:v>
                </c:pt>
                <c:pt idx="9">
                  <c:v>231</c:v>
                </c:pt>
                <c:pt idx="10">
                  <c:v>241</c:v>
                </c:pt>
                <c:pt idx="11" formatCode="0">
                  <c:v>249</c:v>
                </c:pt>
                <c:pt idx="12" formatCode="0">
                  <c:v>268</c:v>
                </c:pt>
                <c:pt idx="13" formatCode="0">
                  <c:v>283</c:v>
                </c:pt>
                <c:pt idx="14" formatCode="0">
                  <c:v>284</c:v>
                </c:pt>
                <c:pt idx="15" formatCode="0">
                  <c:v>291</c:v>
                </c:pt>
                <c:pt idx="16" formatCode="0">
                  <c:v>298</c:v>
                </c:pt>
                <c:pt idx="17" formatCode="0">
                  <c:v>299</c:v>
                </c:pt>
                <c:pt idx="18" formatCode="0">
                  <c:v>302</c:v>
                </c:pt>
                <c:pt idx="19" formatCode="0">
                  <c:v>306</c:v>
                </c:pt>
                <c:pt idx="20" formatCode="0">
                  <c:v>311</c:v>
                </c:pt>
              </c:numCache>
            </c:numRef>
          </c:val>
        </c:ser>
        <c:axId val="37307136"/>
        <c:axId val="37308672"/>
      </c:barChart>
      <c:catAx>
        <c:axId val="37307136"/>
        <c:scaling>
          <c:orientation val="minMax"/>
        </c:scaling>
        <c:axPos val="b"/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AR"/>
            </a:pPr>
            <a:endParaRPr lang="es-ES"/>
          </a:p>
        </c:txPr>
        <c:crossAx val="37308672"/>
        <c:crosses val="autoZero"/>
        <c:auto val="1"/>
        <c:lblAlgn val="ctr"/>
        <c:lblOffset val="100"/>
        <c:tickLblSkip val="1"/>
        <c:tickMarkSkip val="1"/>
      </c:catAx>
      <c:valAx>
        <c:axId val="373086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s-AR"/>
                </a:pPr>
                <a:r>
                  <a:rPr lang="es-AR"/>
                  <a:t>Cant. de UPCCI's Acumuladas</a:t>
                </a:r>
              </a:p>
            </c:rich>
          </c:tx>
          <c:layout>
            <c:manualLayout>
              <c:xMode val="edge"/>
              <c:yMode val="edge"/>
              <c:x val="8.2730093071354746E-3"/>
              <c:y val="0.305084745762712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AR"/>
            </a:pPr>
            <a:endParaRPr lang="es-ES"/>
          </a:p>
        </c:txPr>
        <c:crossAx val="37307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581178903826292"/>
          <c:y val="0.95423728813559361"/>
          <c:w val="0.78588353319592752"/>
          <c:h val="4.2372881355932375E-2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lang="es-AR"/>
          </a:pPr>
          <a:endParaRPr lang="es-E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3.4259800287007286E-2"/>
          <c:y val="6.7794295597425711E-2"/>
          <c:w val="0.93706656527789867"/>
          <c:h val="0.87954030068031064"/>
        </c:manualLayout>
      </c:layout>
      <c:ofPieChart>
        <c:ofPieType val="pie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Cantidad de equipos de Protección Catódioca por Tipo de Generacion</c:v>
                </c:pt>
              </c:strCache>
            </c:strRef>
          </c:tx>
          <c:dLbls>
            <c:dLbl>
              <c:idx val="0"/>
              <c:layout>
                <c:manualLayout>
                  <c:x val="5.0937876200341584E-2"/>
                  <c:y val="-4.632596044491331E-4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err="1" smtClean="0">
                        <a:latin typeface="Century Gothic" pitchFamily="34" charset="0"/>
                      </a:rPr>
                      <a:t>Generación</a:t>
                    </a:r>
                    <a:r>
                      <a:rPr lang="en-US" sz="1100" dirty="0" smtClean="0">
                        <a:latin typeface="Century Gothic" pitchFamily="34" charset="0"/>
                      </a:rPr>
                      <a:t> </a:t>
                    </a:r>
                    <a:r>
                      <a:rPr lang="en-US" sz="1100" dirty="0">
                        <a:latin typeface="Century Gothic" pitchFamily="34" charset="0"/>
                      </a:rPr>
                      <a:t>Convencional
199</a:t>
                    </a:r>
                    <a:endParaRPr lang="en-US" dirty="0">
                      <a:latin typeface="Century Gothic" pitchFamily="34" charset="0"/>
                    </a:endParaRPr>
                  </a:p>
                </c:rich>
              </c:tx>
              <c:showVal val="1"/>
              <c:showCatName val="1"/>
              <c:separator>
</c:separator>
            </c:dLbl>
            <c:dLbl>
              <c:idx val="1"/>
              <c:layout>
                <c:manualLayout>
                  <c:x val="0.1431437050309359"/>
                  <c:y val="1.5113778566135007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5.8567394103978355E-2"/>
                  <c:y val="4.7700156409542623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3.4206234777009452E-2"/>
                  <c:y val="0.14006339842386109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9317537585038769"/>
                  <c:y val="0.12417655209135053"/>
                </c:manualLayout>
              </c:layout>
              <c:showVal val="1"/>
              <c:showCatName val="1"/>
              <c:separator>
</c:separator>
            </c:dLbl>
            <c:dLbl>
              <c:idx val="5"/>
              <c:delete val="1"/>
            </c:dLbl>
            <c:txPr>
              <a:bodyPr/>
              <a:lstStyle/>
              <a:p>
                <a:pPr>
                  <a:defRPr lang="es-AR" sz="1100" b="1">
                    <a:latin typeface="Century Gothic" pitchFamily="34" charset="0"/>
                  </a:defRPr>
                </a:pPr>
                <a:endParaRPr lang="es-E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Hoja1!$A$2:$A$6</c:f>
              <c:strCache>
                <c:ptCount val="5"/>
                <c:pt idx="0">
                  <c:v> Convencional</c:v>
                </c:pt>
                <c:pt idx="1">
                  <c:v>Termog.</c:v>
                </c:pt>
                <c:pt idx="2">
                  <c:v>Motog.</c:v>
                </c:pt>
                <c:pt idx="3">
                  <c:v>Turbog.</c:v>
                </c:pt>
                <c:pt idx="4">
                  <c:v>Eólica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199</c:v>
                </c:pt>
                <c:pt idx="1">
                  <c:v>72</c:v>
                </c:pt>
                <c:pt idx="2">
                  <c:v>31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dLbls>
          <c:showVal val="1"/>
        </c:dLbls>
        <c:gapWidth val="100"/>
        <c:splitType val="cust"/>
        <c:custSplit>
          <c:secondPiePt val="1"/>
          <c:secondPiePt val="2"/>
          <c:secondPiePt val="3"/>
          <c:secondPiePt val="4"/>
        </c:custSplit>
        <c:secondPieSize val="75"/>
        <c:serLines/>
      </c:ofPie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0.09434</cdr:y>
    </cdr:from>
    <cdr:to>
      <cdr:x>0.1519</cdr:x>
      <cdr:y>0.20755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357190"/>
          <a:ext cx="8681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0.2625</cdr:x>
      <cdr:y>0.43396</cdr:y>
    </cdr:from>
    <cdr:to>
      <cdr:x>0.44856</cdr:x>
      <cdr:y>0.64151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500198" y="1643065"/>
          <a:ext cx="1063340" cy="785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1100" b="1" dirty="0" smtClean="0">
              <a:latin typeface="Century Gothic" pitchFamily="34" charset="0"/>
            </a:rPr>
            <a:t>Generación </a:t>
          </a:r>
        </a:p>
        <a:p xmlns:a="http://schemas.openxmlformats.org/drawingml/2006/main">
          <a:pPr algn="ctr"/>
          <a:r>
            <a:rPr lang="es-AR" sz="1100" b="1" dirty="0" smtClean="0">
              <a:latin typeface="Century Gothic" pitchFamily="34" charset="0"/>
            </a:rPr>
            <a:t>No </a:t>
          </a:r>
        </a:p>
        <a:p xmlns:a="http://schemas.openxmlformats.org/drawingml/2006/main">
          <a:pPr algn="ctr"/>
          <a:r>
            <a:rPr lang="es-AR" sz="1100" b="1" dirty="0" smtClean="0">
              <a:latin typeface="Century Gothic" pitchFamily="34" charset="0"/>
            </a:rPr>
            <a:t>Convencional</a:t>
          </a:r>
        </a:p>
        <a:p xmlns:a="http://schemas.openxmlformats.org/drawingml/2006/main">
          <a:pPr algn="ctr"/>
          <a:r>
            <a:rPr lang="es-AR" sz="1100" b="1" dirty="0" smtClean="0">
              <a:latin typeface="Century Gothic" pitchFamily="34" charset="0"/>
            </a:rPr>
            <a:t>112</a:t>
          </a:r>
          <a:endParaRPr lang="es-AR" sz="1100" b="1" dirty="0">
            <a:latin typeface="Century Gothic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BF67E-13C6-4B94-8865-C1A0BF989A5A}" type="datetimeFigureOut">
              <a:rPr lang="es-AR" smtClean="0"/>
              <a:pPr/>
              <a:t>23/05/2014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323BD-0D53-49F3-B138-B0D51F62775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8837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23BD-0D53-49F3-B138-B0D51F627754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8745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8D0-5A9A-4497-997A-698217313576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15B3-06A6-4383-8444-F5B5ADEAA95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4870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3A27-9A39-4339-AEB3-E2053750E4B0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3EBE-1BF6-4E15-BF38-05007435CFA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9810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835D-EF10-4721-AB45-32FD3E6CDB0C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8579-6120-44B9-B886-8ACC14ED850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4313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4515-6B81-4B70-88B9-F8CEBD7EF0B1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A8B4-3563-4214-8E05-0CB329AAE0D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198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7D4F-7702-44FB-9A5E-8046738AB013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3BA8-E935-4CE7-B8F2-973FE1CB0A7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6224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6A5A-793B-48FF-BE2F-22F8704C5FAC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BD57-802A-4A66-8F40-63935F02597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620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7558-3BCD-4C52-8727-D1ED1F77DFAD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0ED8-EB7C-4407-A46E-80B61483C9A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0916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7F0B-3EEB-40C6-9157-E4FA88944EBE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87B5-32F7-43BB-9226-55C5799EA96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2977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CB01-F132-4C85-9369-F00E7889A53B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7076-7A0E-4A63-B940-78CB354B92F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9528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1568-5416-4EC0-92AD-4565A5789A86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962F-5CB0-4099-B36E-692E581B28B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688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AB97-0001-4B62-AD81-7D833E044F7E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D90C-4C3E-476E-9D73-580C4EB7D16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6753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0DC89-9493-4385-BEAE-CFA266D02C6D}" type="datetimeFigureOut">
              <a:rPr lang="es-AR"/>
              <a:pPr>
                <a:defRPr/>
              </a:pPr>
              <a:t>23/05/2014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CA20D8-B9C7-48B2-BF77-64A0C335B80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684213" y="1466851"/>
            <a:ext cx="77755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FC0128"/>
              </a:buClr>
              <a:buSzPct val="120000"/>
              <a:defRPr/>
            </a:pPr>
            <a:r>
              <a:rPr lang="es-AR" sz="28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Evolución de la Protección </a:t>
            </a:r>
            <a:r>
              <a:rPr lang="es-AR" sz="28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Catódica </a:t>
            </a:r>
            <a:r>
              <a:rPr lang="es-AR" sz="28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de Gasoductos en TGS</a:t>
            </a:r>
            <a:r>
              <a:rPr lang="es-AR" sz="28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/>
            </a:r>
            <a:br>
              <a:rPr lang="es-AR" sz="28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</a:br>
            <a:r>
              <a:rPr lang="es-AR" sz="28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1993 </a:t>
            </a:r>
            <a:r>
              <a:rPr lang="es-AR" sz="28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- 2013</a:t>
            </a:r>
          </a:p>
        </p:txBody>
      </p:sp>
      <p:pic>
        <p:nvPicPr>
          <p:cNvPr id="7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29363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971550" y="3933056"/>
            <a:ext cx="7380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FC0128"/>
              </a:buClr>
              <a:buSzPct val="120000"/>
            </a:pPr>
            <a:r>
              <a:rPr lang="es-AR" b="1" dirty="0" smtClean="0">
                <a:solidFill>
                  <a:srgbClr val="000066"/>
                </a:solidFill>
                <a:latin typeface="Century Gothic" pitchFamily="34" charset="0"/>
              </a:rPr>
              <a:t>Daniel E. Molina</a:t>
            </a:r>
            <a:endParaRPr lang="es-ES" b="1" dirty="0">
              <a:solidFill>
                <a:srgbClr val="000066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150000"/>
              </a:lnSpc>
              <a:buClr>
                <a:srgbClr val="FC0128"/>
              </a:buClr>
              <a:buSzPct val="120000"/>
            </a:pPr>
            <a:r>
              <a:rPr lang="es-ES" b="1" dirty="0">
                <a:solidFill>
                  <a:srgbClr val="000066"/>
                </a:solidFill>
                <a:latin typeface="Century Gothic" pitchFamily="34" charset="0"/>
              </a:rPr>
              <a:t>Gerencia de Gasoducto</a:t>
            </a:r>
          </a:p>
          <a:p>
            <a:pPr algn="ctr" eaLnBrk="0" hangingPunct="0">
              <a:lnSpc>
                <a:spcPct val="150000"/>
              </a:lnSpc>
              <a:buClr>
                <a:srgbClr val="FC0128"/>
              </a:buClr>
              <a:buSzPct val="120000"/>
            </a:pPr>
            <a:r>
              <a:rPr lang="es-ES" b="1" dirty="0">
                <a:solidFill>
                  <a:srgbClr val="000066"/>
                </a:solidFill>
                <a:latin typeface="Century Gothic" pitchFamily="34" charset="0"/>
              </a:rPr>
              <a:t>Transportadora de Gas del Sur</a:t>
            </a:r>
          </a:p>
          <a:p>
            <a:pPr algn="ctr" eaLnBrk="0" hangingPunct="0">
              <a:lnSpc>
                <a:spcPct val="150000"/>
              </a:lnSpc>
              <a:buClr>
                <a:srgbClr val="FC0128"/>
              </a:buClr>
              <a:buSzPct val="120000"/>
            </a:pPr>
            <a:endParaRPr lang="es-AR" b="1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09355"/>
            <a:ext cx="69850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32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431800" y="836712"/>
            <a:ext cx="8351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entury Gothic" pitchFamily="34" charset="0"/>
              </a:rPr>
              <a:t>Porcentaje de Protección Anticorrosiva Vs. Monto de Inversión </a:t>
            </a:r>
            <a:r>
              <a:rPr lang="es-ES_tradnl" b="1" dirty="0" smtClean="0">
                <a:latin typeface="Century Gothic" pitchFamily="34" charset="0"/>
              </a:rPr>
              <a:t>s/Indicado</a:t>
            </a:r>
            <a:endParaRPr lang="es-AR" b="1" dirty="0">
              <a:latin typeface="Century Gothic" pitchFamily="34" charset="0"/>
            </a:endParaRPr>
          </a:p>
        </p:txBody>
      </p:sp>
      <p:pic>
        <p:nvPicPr>
          <p:cNvPr id="8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64" y="1268761"/>
            <a:ext cx="9148762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0" y="85723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entury Gothic" pitchFamily="34" charset="0"/>
              </a:rPr>
              <a:t>Porcentaje </a:t>
            </a:r>
            <a:r>
              <a:rPr lang="es-ES" b="1" dirty="0" smtClean="0">
                <a:latin typeface="Century Gothic" pitchFamily="34" charset="0"/>
              </a:rPr>
              <a:t>Sistema </a:t>
            </a:r>
            <a:r>
              <a:rPr lang="es-ES" b="1" dirty="0">
                <a:latin typeface="Century Gothic" pitchFamily="34" charset="0"/>
              </a:rPr>
              <a:t>de Gasoductos </a:t>
            </a:r>
            <a:r>
              <a:rPr lang="es-ES" b="1" dirty="0" smtClean="0">
                <a:latin typeface="Century Gothic" pitchFamily="34" charset="0"/>
              </a:rPr>
              <a:t>protegido según distintos criterios </a:t>
            </a:r>
            <a:r>
              <a:rPr lang="es-ES" b="1" dirty="0">
                <a:latin typeface="Century Gothic" pitchFamily="34" charset="0"/>
              </a:rPr>
              <a:t>de </a:t>
            </a:r>
            <a:r>
              <a:rPr lang="es-ES" b="1" dirty="0" smtClean="0">
                <a:latin typeface="Century Gothic" pitchFamily="34" charset="0"/>
              </a:rPr>
              <a:t>protección</a:t>
            </a:r>
            <a:endParaRPr lang="es-AR" b="1" dirty="0">
              <a:latin typeface="Century Gothic" pitchFamily="34" charset="0"/>
            </a:endParaRPr>
          </a:p>
        </p:txBody>
      </p:sp>
      <p:pic>
        <p:nvPicPr>
          <p:cNvPr id="8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31" y="1643050"/>
            <a:ext cx="867568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323850" y="846122"/>
            <a:ext cx="8389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dirty="0">
                <a:latin typeface="Century Gothic" pitchFamily="34" charset="0"/>
              </a:rPr>
              <a:t>Evolución de los equipos de Protección Catódica</a:t>
            </a:r>
            <a:endParaRPr lang="es-AR" sz="2000" b="1" dirty="0">
              <a:latin typeface="Century Gothic" pitchFamily="34" charset="0"/>
            </a:endParaRPr>
          </a:p>
        </p:txBody>
      </p:sp>
      <p:pic>
        <p:nvPicPr>
          <p:cNvPr id="7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1 Gráfico"/>
          <p:cNvGraphicFramePr>
            <a:graphicFrameLocks noGrp="1"/>
          </p:cNvGraphicFramePr>
          <p:nvPr/>
        </p:nvGraphicFramePr>
        <p:xfrm>
          <a:off x="123276" y="1214422"/>
          <a:ext cx="8897448" cy="545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857356" y="557214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Century Gothic" pitchFamily="34" charset="0"/>
              </a:rPr>
              <a:t>TOTAL</a:t>
            </a:r>
            <a:r>
              <a:rPr lang="es-A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UPCCI’s 311</a:t>
            </a:r>
            <a:endParaRPr lang="es-A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2731885796"/>
              </p:ext>
            </p:extLst>
          </p:nvPr>
        </p:nvGraphicFramePr>
        <p:xfrm>
          <a:off x="1643042" y="1428736"/>
          <a:ext cx="571504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42844" y="85723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latin typeface="Century Gothic" pitchFamily="34" charset="0"/>
              </a:rPr>
              <a:t>Sistema Actual</a:t>
            </a:r>
          </a:p>
        </p:txBody>
      </p:sp>
      <p:pic>
        <p:nvPicPr>
          <p:cNvPr id="12" name="Picture 5" descr="tg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15802" y="4786322"/>
            <a:ext cx="18910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 smtClean="0">
                <a:latin typeface="Century Gothic" pitchFamily="34" charset="0"/>
              </a:rPr>
              <a:t>MOTOGENERADOR</a:t>
            </a:r>
          </a:p>
          <a:p>
            <a:endParaRPr lang="es-AR" sz="1100" b="1" dirty="0" smtClean="0">
              <a:latin typeface="Century Gothic" pitchFamily="34" charset="0"/>
            </a:endParaRPr>
          </a:p>
          <a:p>
            <a:r>
              <a:rPr lang="es-AR" sz="1100" b="1" dirty="0" smtClean="0">
                <a:latin typeface="Century Gothic" pitchFamily="34" charset="0"/>
              </a:rPr>
              <a:t>Potencia.: 8 KW</a:t>
            </a:r>
          </a:p>
          <a:p>
            <a:endParaRPr lang="es-AR" sz="1100" b="1" dirty="0" smtClean="0">
              <a:latin typeface="Century Gothic" pitchFamily="34" charset="0"/>
            </a:endParaRPr>
          </a:p>
          <a:p>
            <a:r>
              <a:rPr lang="es-AR" sz="1100" b="1" dirty="0" smtClean="0">
                <a:latin typeface="Century Gothic" pitchFamily="34" charset="0"/>
              </a:rPr>
              <a:t>Salida: 80 </a:t>
            </a:r>
            <a:r>
              <a:rPr lang="es-AR" sz="1100" b="1" dirty="0" err="1" smtClean="0">
                <a:latin typeface="Century Gothic" pitchFamily="34" charset="0"/>
              </a:rPr>
              <a:t>Vcc</a:t>
            </a:r>
            <a:r>
              <a:rPr lang="es-AR" sz="1100" b="1" dirty="0" smtClean="0">
                <a:latin typeface="Century Gothic" pitchFamily="34" charset="0"/>
              </a:rPr>
              <a:t> – 100 </a:t>
            </a:r>
            <a:r>
              <a:rPr lang="es-AR" sz="1100" b="1" dirty="0" err="1" smtClean="0">
                <a:latin typeface="Century Gothic" pitchFamily="34" charset="0"/>
              </a:rPr>
              <a:t>Acc</a:t>
            </a:r>
            <a:endParaRPr lang="es-AR" sz="1100" b="1" dirty="0"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74" y="1571612"/>
            <a:ext cx="2571768" cy="305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165" y="1571612"/>
            <a:ext cx="2556000" cy="30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571868" y="4786322"/>
            <a:ext cx="18573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 smtClean="0">
                <a:latin typeface="Century Gothic" pitchFamily="34" charset="0"/>
              </a:rPr>
              <a:t>TERMOGENERADOR</a:t>
            </a:r>
          </a:p>
          <a:p>
            <a:endParaRPr lang="es-AR" sz="1100" b="1" dirty="0" smtClean="0">
              <a:latin typeface="Century Gothic" pitchFamily="34" charset="0"/>
            </a:endParaRPr>
          </a:p>
          <a:p>
            <a:r>
              <a:rPr lang="es-AR" sz="1100" b="1" dirty="0" smtClean="0">
                <a:latin typeface="Century Gothic" pitchFamily="34" charset="0"/>
              </a:rPr>
              <a:t>Potencia.: 550 V</a:t>
            </a:r>
          </a:p>
          <a:p>
            <a:endParaRPr lang="es-AR" sz="1100" b="1" dirty="0" smtClean="0">
              <a:latin typeface="Century Gothic" pitchFamily="34" charset="0"/>
            </a:endParaRPr>
          </a:p>
          <a:p>
            <a:r>
              <a:rPr lang="es-AR" sz="1100" b="1" dirty="0" smtClean="0">
                <a:latin typeface="Century Gothic" pitchFamily="34" charset="0"/>
              </a:rPr>
              <a:t>Salida: 25 </a:t>
            </a:r>
            <a:r>
              <a:rPr lang="es-AR" sz="1100" b="1" dirty="0" err="1" smtClean="0">
                <a:latin typeface="Century Gothic" pitchFamily="34" charset="0"/>
              </a:rPr>
              <a:t>Vcc</a:t>
            </a:r>
            <a:r>
              <a:rPr lang="es-AR" sz="1100" b="1" dirty="0" smtClean="0">
                <a:latin typeface="Century Gothic" pitchFamily="34" charset="0"/>
              </a:rPr>
              <a:t> – 30 </a:t>
            </a:r>
            <a:r>
              <a:rPr lang="es-AR" sz="1100" b="1" dirty="0" err="1" smtClean="0">
                <a:latin typeface="Century Gothic" pitchFamily="34" charset="0"/>
              </a:rPr>
              <a:t>Acc</a:t>
            </a:r>
            <a:endParaRPr lang="es-AR" sz="1100" b="1" dirty="0">
              <a:latin typeface="Century Gothic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0" t="6632" r="27824"/>
          <a:stretch>
            <a:fillRect/>
          </a:stretch>
        </p:blipFill>
        <p:spPr bwMode="auto">
          <a:xfrm>
            <a:off x="6429388" y="1571612"/>
            <a:ext cx="2556000" cy="305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429388" y="4786322"/>
            <a:ext cx="25957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 smtClean="0">
                <a:latin typeface="Century Gothic" pitchFamily="34" charset="0"/>
              </a:rPr>
              <a:t>TURBOGENERADOR</a:t>
            </a:r>
          </a:p>
          <a:p>
            <a:endParaRPr lang="es-AR" sz="1100" b="1" dirty="0" smtClean="0">
              <a:latin typeface="Century Gothic" pitchFamily="34" charset="0"/>
            </a:endParaRPr>
          </a:p>
          <a:p>
            <a:r>
              <a:rPr lang="es-AR" sz="1100" b="1" dirty="0" smtClean="0">
                <a:latin typeface="Century Gothic" pitchFamily="34" charset="0"/>
              </a:rPr>
              <a:t>Potencia.: 3 KW</a:t>
            </a:r>
          </a:p>
          <a:p>
            <a:endParaRPr lang="es-AR" sz="1100" b="1" dirty="0" smtClean="0">
              <a:latin typeface="Century Gothic" pitchFamily="34" charset="0"/>
            </a:endParaRPr>
          </a:p>
          <a:p>
            <a:r>
              <a:rPr lang="es-AR" sz="1100" b="1" dirty="0" smtClean="0">
                <a:latin typeface="Century Gothic" pitchFamily="34" charset="0"/>
              </a:rPr>
              <a:t>Salida: 48 </a:t>
            </a:r>
            <a:r>
              <a:rPr lang="es-AR" sz="1100" b="1" dirty="0" err="1" smtClean="0">
                <a:latin typeface="Century Gothic" pitchFamily="34" charset="0"/>
              </a:rPr>
              <a:t>Vcc</a:t>
            </a:r>
            <a:r>
              <a:rPr lang="es-AR" sz="1100" b="1" dirty="0" smtClean="0">
                <a:latin typeface="Century Gothic" pitchFamily="34" charset="0"/>
              </a:rPr>
              <a:t> – 60 </a:t>
            </a:r>
            <a:r>
              <a:rPr lang="es-AR" sz="1100" b="1" dirty="0" err="1" smtClean="0">
                <a:latin typeface="Century Gothic" pitchFamily="34" charset="0"/>
              </a:rPr>
              <a:t>Acc</a:t>
            </a:r>
            <a:endParaRPr lang="es-AR" sz="1100" b="1" dirty="0"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2844" y="857232"/>
            <a:ext cx="860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Century Gothic" pitchFamily="34" charset="0"/>
              </a:rPr>
              <a:t>Tipos de Sistemas de Generación de Energía No Convencional Instalados</a:t>
            </a:r>
          </a:p>
        </p:txBody>
      </p:sp>
      <p:pic>
        <p:nvPicPr>
          <p:cNvPr id="14" name="Picture 5" descr="tg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40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2964" y="836712"/>
            <a:ext cx="8545500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AR" sz="2000" b="1" i="1" u="sng" dirty="0" smtClean="0">
                <a:latin typeface="Century Gothic" pitchFamily="34" charset="0"/>
                <a:cs typeface="Calibri" pitchFamily="34" charset="0"/>
              </a:rPr>
              <a:t>Evaluaciones Realizadas para definir el incrementos de PC</a:t>
            </a:r>
            <a:endParaRPr lang="es-ES_tradnl" sz="2000" b="1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844" y="1556792"/>
            <a:ext cx="8869599" cy="47705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35100" indent="-520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4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s-AR" sz="1600" b="1" dirty="0" smtClean="0">
                <a:latin typeface="Century Gothic" pitchFamily="34" charset="0"/>
              </a:rPr>
              <a:t>PARA DEFINIR EL INCREMENTO DE PC EN TRAMOS  CON DEFICIT DE PROTECCION SE TIENEN EN CUENTA LAS SIGUIENTES VARIABLES</a:t>
            </a:r>
          </a:p>
          <a:p>
            <a:pPr indent="0">
              <a:spcBef>
                <a:spcPct val="50000"/>
              </a:spcBef>
            </a:pPr>
            <a:r>
              <a:rPr lang="es-AR" sz="1600" b="1" dirty="0" smtClean="0">
                <a:latin typeface="Century Gothic" pitchFamily="34" charset="0"/>
              </a:rPr>
              <a:t>	</a:t>
            </a:r>
            <a:r>
              <a:rPr lang="es-AR" sz="1600" b="1" dirty="0">
                <a:latin typeface="Century Gothic" pitchFamily="34" charset="0"/>
              </a:rPr>
              <a:t>	</a:t>
            </a:r>
            <a:endParaRPr lang="es-AR" sz="1600" b="1" dirty="0" smtClean="0">
              <a:latin typeface="Century Gothic" pitchFamily="34" charset="0"/>
            </a:endParaRPr>
          </a:p>
          <a:p>
            <a:pPr lvl="2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es-AR" sz="1600" b="1" dirty="0" smtClean="0">
                <a:latin typeface="Century Gothic" pitchFamily="34" charset="0"/>
              </a:rPr>
              <a:t>RESISTIVIDAD DEL TERRENO</a:t>
            </a:r>
          </a:p>
          <a:p>
            <a:pPr lvl="2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es-AR" sz="1600" b="1" dirty="0" smtClean="0">
                <a:latin typeface="Century Gothic" pitchFamily="34" charset="0"/>
              </a:rPr>
              <a:t>MORFOLOGIA </a:t>
            </a:r>
            <a:r>
              <a:rPr lang="es-AR" sz="1600" b="1" dirty="0">
                <a:latin typeface="Century Gothic" pitchFamily="34" charset="0"/>
              </a:rPr>
              <a:t>DEL SUELO</a:t>
            </a:r>
          </a:p>
          <a:p>
            <a:pPr lvl="2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es-AR" sz="1600" b="1" dirty="0">
                <a:latin typeface="Century Gothic" pitchFamily="34" charset="0"/>
              </a:rPr>
              <a:t>POLARIZACION HISTORICA DE LA </a:t>
            </a:r>
            <a:r>
              <a:rPr lang="es-AR" sz="1600" b="1" dirty="0" smtClean="0">
                <a:latin typeface="Century Gothic" pitchFamily="34" charset="0"/>
              </a:rPr>
              <a:t>CAÑERIA</a:t>
            </a:r>
            <a:endParaRPr lang="es-AR" sz="1600" b="1" dirty="0">
              <a:latin typeface="Century Gothic" pitchFamily="34" charset="0"/>
            </a:endParaRPr>
          </a:p>
          <a:p>
            <a:pPr lvl="2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es-AR" sz="1600" b="1" dirty="0">
                <a:latin typeface="Century Gothic" pitchFamily="34" charset="0"/>
              </a:rPr>
              <a:t>DENSIDAD DE FALLAS </a:t>
            </a:r>
            <a:endParaRPr lang="es-AR" sz="1600" b="1" dirty="0" smtClean="0">
              <a:latin typeface="Century Gothic" pitchFamily="34" charset="0"/>
            </a:endParaRPr>
          </a:p>
          <a:p>
            <a:pPr lvl="2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es-AR" sz="1600" b="1" dirty="0" smtClean="0">
                <a:latin typeface="Century Gothic" pitchFamily="34" charset="0"/>
              </a:rPr>
              <a:t>AUMENTO </a:t>
            </a:r>
            <a:r>
              <a:rPr lang="es-AR" sz="1600" b="1" dirty="0">
                <a:latin typeface="Century Gothic" pitchFamily="34" charset="0"/>
              </a:rPr>
              <a:t>DE LA VELOCIDAD DE </a:t>
            </a:r>
            <a:r>
              <a:rPr lang="es-AR" sz="1600" b="1" dirty="0" smtClean="0">
                <a:latin typeface="Century Gothic" pitchFamily="34" charset="0"/>
              </a:rPr>
              <a:t>CORROSION</a:t>
            </a:r>
            <a:endParaRPr lang="es-AR" sz="1600" b="1" dirty="0">
              <a:latin typeface="Century Gothic" pitchFamily="34" charset="0"/>
            </a:endParaRPr>
          </a:p>
          <a:p>
            <a:pPr lvl="2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es-AR" sz="1600" b="1" dirty="0">
                <a:latin typeface="Century Gothic" pitchFamily="34" charset="0"/>
              </a:rPr>
              <a:t>DISPONIBILIDAD HISTORICA DE UPCCI´s (ULTIMOS 5 AÑOS</a:t>
            </a:r>
            <a:r>
              <a:rPr lang="es-AR" sz="1600" b="1" dirty="0" smtClean="0">
                <a:latin typeface="Century Gothic" pitchFamily="34" charset="0"/>
              </a:rPr>
              <a:t>)</a:t>
            </a:r>
          </a:p>
          <a:p>
            <a:pPr lvl="2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es-AR" sz="1600" b="1" dirty="0">
                <a:latin typeface="Century Gothic" pitchFamily="34" charset="0"/>
              </a:rPr>
              <a:t>ALCANCE DE LAS </a:t>
            </a:r>
            <a:r>
              <a:rPr lang="es-AR" sz="1600" b="1" dirty="0" smtClean="0">
                <a:latin typeface="Century Gothic" pitchFamily="34" charset="0"/>
              </a:rPr>
              <a:t>UPCCI’S EXISTENTES</a:t>
            </a:r>
            <a:endParaRPr lang="es-AR" sz="1600" b="1" dirty="0">
              <a:latin typeface="Century Gothic" pitchFamily="34" charset="0"/>
            </a:endParaRPr>
          </a:p>
          <a:p>
            <a:pPr lvl="2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r>
              <a:rPr lang="es-AR" sz="1600" b="1" dirty="0" smtClean="0">
                <a:latin typeface="Century Gothic" pitchFamily="34" charset="0"/>
              </a:rPr>
              <a:t>RESULTADOS </a:t>
            </a:r>
            <a:r>
              <a:rPr lang="es-AR" sz="1600" b="1" dirty="0">
                <a:latin typeface="Century Gothic" pitchFamily="34" charset="0"/>
              </a:rPr>
              <a:t>DE LOS ESTUDIOS CIS – DCVG REALIZADOS.</a:t>
            </a:r>
            <a:endParaRPr lang="es-ES" sz="1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520" y="1142984"/>
            <a:ext cx="9157520" cy="52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5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294407" y="785794"/>
            <a:ext cx="255518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s-AR"/>
            </a:defPPr>
            <a:lvl1pPr algn="ctr">
              <a:defRPr sz="1800" b="1" i="1" u="none" strike="noStrike" baseline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r>
              <a:rPr lang="es-AR" dirty="0"/>
              <a:t>Evolución PC 1993 - </a:t>
            </a:r>
            <a:r>
              <a:rPr lang="es-AR" dirty="0" smtClean="0"/>
              <a:t>2013</a:t>
            </a:r>
            <a:endParaRPr lang="es-ES_tradnl" dirty="0"/>
          </a:p>
        </p:txBody>
      </p:sp>
      <p:pic>
        <p:nvPicPr>
          <p:cNvPr id="9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4727545"/>
              </p:ext>
            </p:extLst>
          </p:nvPr>
        </p:nvGraphicFramePr>
        <p:xfrm>
          <a:off x="503548" y="4786322"/>
          <a:ext cx="8136904" cy="1857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719"/>
                <a:gridCol w="1787395"/>
                <a:gridCol w="1787395"/>
                <a:gridCol w="1787395"/>
              </a:tblGrid>
              <a:tr h="734025">
                <a:tc>
                  <a:txBody>
                    <a:bodyPr/>
                    <a:lstStyle/>
                    <a:p>
                      <a:pPr algn="ctr" fontAlgn="ctr"/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Gasoductos (Km)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Cantidad de UPCCI's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Mejora</a:t>
                      </a:r>
                    </a:p>
                    <a:p>
                      <a:pPr algn="ctr" fontAlgn="ctr"/>
                      <a:r>
                        <a:rPr lang="es-AR" sz="16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(%  Protegido)</a:t>
                      </a:r>
                      <a:endParaRPr lang="es-AR" sz="1600" b="1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45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effectLst/>
                          <a:latin typeface="Century Gothic" pitchFamily="34" charset="0"/>
                        </a:rPr>
                        <a:t>1993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 smtClean="0">
                          <a:effectLst/>
                          <a:latin typeface="Century Gothic" pitchFamily="34" charset="0"/>
                        </a:rPr>
                        <a:t>6.583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>
                          <a:effectLst/>
                          <a:latin typeface="Century Gothic" pitchFamily="34" charset="0"/>
                        </a:rPr>
                        <a:t>112</a:t>
                      </a:r>
                      <a:endParaRPr lang="es-AR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effectLst/>
                          <a:latin typeface="Century Gothic" pitchFamily="34" charset="0"/>
                        </a:rPr>
                        <a:t>55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45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effectLst/>
                          <a:latin typeface="Century Gothic" pitchFamily="34" charset="0"/>
                        </a:rPr>
                        <a:t>2013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 smtClean="0">
                          <a:effectLst/>
                          <a:latin typeface="Century Gothic" pitchFamily="34" charset="0"/>
                        </a:rPr>
                        <a:t>9.050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>
                          <a:effectLst/>
                          <a:latin typeface="Century Gothic" pitchFamily="34" charset="0"/>
                        </a:rPr>
                        <a:t>311</a:t>
                      </a:r>
                      <a:endParaRPr lang="es-AR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effectLst/>
                          <a:latin typeface="Century Gothic" pitchFamily="34" charset="0"/>
                        </a:rPr>
                        <a:t>99.8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445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effectLst/>
                          <a:latin typeface="Century Gothic" pitchFamily="34" charset="0"/>
                        </a:rPr>
                        <a:t>Incremento %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 smtClean="0">
                          <a:effectLst/>
                          <a:latin typeface="Century Gothic" pitchFamily="34" charset="0"/>
                        </a:rPr>
                        <a:t>39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 smtClean="0">
                          <a:effectLst/>
                          <a:latin typeface="Century Gothic" pitchFamily="34" charset="0"/>
                        </a:rPr>
                        <a:t>178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 smtClean="0">
                          <a:effectLst/>
                          <a:latin typeface="Century Gothic" pitchFamily="34" charset="0"/>
                        </a:rPr>
                        <a:t>81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7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11560" y="1484784"/>
            <a:ext cx="806489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j-lt"/>
              </a:rPr>
              <a:t>CONCLUSIONES</a:t>
            </a:r>
            <a:endParaRPr lang="es-AR" b="1" dirty="0">
              <a:latin typeface="+mj-lt"/>
            </a:endParaRPr>
          </a:p>
          <a:p>
            <a:r>
              <a:rPr lang="es-ES_tradnl" b="1" dirty="0">
                <a:latin typeface="+mj-lt"/>
              </a:rPr>
              <a:t> </a:t>
            </a:r>
            <a:endParaRPr lang="es-AR" b="1" dirty="0">
              <a:latin typeface="+mj-lt"/>
            </a:endParaRPr>
          </a:p>
          <a:p>
            <a:r>
              <a:rPr lang="es-ES_tradnl" b="1" dirty="0">
                <a:latin typeface="+mj-lt"/>
              </a:rPr>
              <a:t>A partir del análisis antes desarrollado se puede concluir lo siguiente:</a:t>
            </a:r>
            <a:endParaRPr lang="es-AR" b="1" dirty="0">
              <a:latin typeface="+mj-lt"/>
            </a:endParaRPr>
          </a:p>
          <a:p>
            <a:r>
              <a:rPr lang="es-ES_tradnl" b="1" dirty="0">
                <a:latin typeface="+mj-lt"/>
              </a:rPr>
              <a:t> </a:t>
            </a:r>
            <a:endParaRPr lang="es-AR" b="1" dirty="0">
              <a:latin typeface="+mj-lt"/>
            </a:endParaRPr>
          </a:p>
          <a:p>
            <a:pPr marL="285750" lvl="0" indent="-285750">
              <a:lnSpc>
                <a:spcPts val="216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b="1" dirty="0">
                <a:latin typeface="+mj-lt"/>
              </a:rPr>
              <a:t>Para el caso de </a:t>
            </a:r>
            <a:r>
              <a:rPr lang="es-ES_tradnl" b="1" dirty="0" smtClean="0">
                <a:latin typeface="+mj-lt"/>
              </a:rPr>
              <a:t>cañerías </a:t>
            </a:r>
            <a:r>
              <a:rPr lang="es-ES_tradnl" b="1" dirty="0">
                <a:latin typeface="+mj-lt"/>
              </a:rPr>
              <a:t>antiguas resulta oneroso el cumplimiento de los criterios de protección catódica. </a:t>
            </a:r>
            <a:endParaRPr lang="es-AR" b="1" dirty="0">
              <a:latin typeface="+mj-lt"/>
            </a:endParaRPr>
          </a:p>
          <a:p>
            <a:pPr marL="285750" lvl="0" indent="-285750">
              <a:lnSpc>
                <a:spcPts val="216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b="1" dirty="0" smtClean="0">
                <a:latin typeface="+mj-lt"/>
              </a:rPr>
              <a:t>Para  reducir los procesos de corrosión no resulta suficiente la </a:t>
            </a:r>
            <a:r>
              <a:rPr lang="es-ES_tradnl" b="1" smtClean="0">
                <a:latin typeface="+mj-lt"/>
              </a:rPr>
              <a:t>aplicación </a:t>
            </a:r>
            <a:r>
              <a:rPr lang="es-ES_tradnl" b="1" smtClean="0">
                <a:latin typeface="+mj-lt"/>
              </a:rPr>
              <a:t>de </a:t>
            </a:r>
            <a:r>
              <a:rPr lang="es-ES_tradnl" b="1" dirty="0" smtClean="0">
                <a:latin typeface="+mj-lt"/>
              </a:rPr>
              <a:t>protección catódica, se  debe combinar con otras tareas (Recobertura puntuales en </a:t>
            </a:r>
            <a:r>
              <a:rPr lang="es-ES_tradnl" b="1" dirty="0">
                <a:latin typeface="+mj-lt"/>
              </a:rPr>
              <a:t>los </a:t>
            </a:r>
            <a:r>
              <a:rPr lang="es-ES_tradnl" b="1" dirty="0" smtClean="0">
                <a:latin typeface="+mj-lt"/>
              </a:rPr>
              <a:t>zonas con </a:t>
            </a:r>
            <a:r>
              <a:rPr lang="es-ES_tradnl" b="1" dirty="0">
                <a:latin typeface="+mj-lt"/>
              </a:rPr>
              <a:t>mayor demanda de </a:t>
            </a:r>
            <a:r>
              <a:rPr lang="es-ES_tradnl" b="1" dirty="0" smtClean="0">
                <a:latin typeface="+mj-lt"/>
              </a:rPr>
              <a:t>corriente / concentración </a:t>
            </a:r>
            <a:r>
              <a:rPr lang="es-ES_tradnl" b="1" dirty="0">
                <a:latin typeface="+mj-lt"/>
              </a:rPr>
              <a:t>de defectos de </a:t>
            </a:r>
            <a:r>
              <a:rPr lang="es-ES_tradnl" b="1" dirty="0" smtClean="0">
                <a:latin typeface="+mj-lt"/>
              </a:rPr>
              <a:t>corrosión).</a:t>
            </a:r>
            <a:endParaRPr lang="es-AR" b="1" dirty="0">
              <a:latin typeface="+mj-lt"/>
            </a:endParaRPr>
          </a:p>
          <a:p>
            <a:pPr marL="285750" lvl="0" indent="-285750">
              <a:lnSpc>
                <a:spcPts val="216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_tradnl" b="1" dirty="0" smtClean="0">
                <a:latin typeface="+mj-lt"/>
              </a:rPr>
              <a:t>Resulta conveniente combinar los datos de protección catódica con los de </a:t>
            </a:r>
            <a:r>
              <a:rPr lang="es-ES_tradnl" b="1" dirty="0">
                <a:latin typeface="+mj-lt"/>
              </a:rPr>
              <a:t>otras </a:t>
            </a:r>
            <a:r>
              <a:rPr lang="es-ES_tradnl" b="1" dirty="0" smtClean="0">
                <a:latin typeface="+mj-lt"/>
              </a:rPr>
              <a:t>fuentes, como </a:t>
            </a:r>
            <a:r>
              <a:rPr lang="es-ES_tradnl" b="1" dirty="0">
                <a:latin typeface="+mj-lt"/>
              </a:rPr>
              <a:t>ser inspección interna (ILI), </a:t>
            </a:r>
            <a:r>
              <a:rPr lang="es-ES_tradnl" b="1" dirty="0" smtClean="0">
                <a:latin typeface="+mj-lt"/>
              </a:rPr>
              <a:t>análisis </a:t>
            </a:r>
            <a:r>
              <a:rPr lang="es-ES_tradnl" b="1" dirty="0">
                <a:latin typeface="+mj-lt"/>
              </a:rPr>
              <a:t>de riesgo, </a:t>
            </a:r>
            <a:r>
              <a:rPr lang="es-ES_tradnl" b="1" dirty="0" smtClean="0">
                <a:latin typeface="+mj-lt"/>
              </a:rPr>
              <a:t>Evaluación </a:t>
            </a:r>
            <a:r>
              <a:rPr lang="es-ES_tradnl" b="1" dirty="0">
                <a:latin typeface="+mj-lt"/>
              </a:rPr>
              <a:t>Directa de Corrosión Externa (ECDA</a:t>
            </a:r>
            <a:r>
              <a:rPr lang="es-ES_tradnl" b="1" dirty="0" smtClean="0">
                <a:latin typeface="+mj-lt"/>
              </a:rPr>
              <a:t>), resistividades.</a:t>
            </a:r>
            <a:endParaRPr lang="es-AR" b="1" dirty="0">
              <a:latin typeface="+mj-lt"/>
            </a:endParaRPr>
          </a:p>
        </p:txBody>
      </p:sp>
      <p:pic>
        <p:nvPicPr>
          <p:cNvPr id="5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5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684213" y="1844824"/>
            <a:ext cx="80406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FC0128"/>
              </a:buClr>
              <a:buSzPct val="120000"/>
              <a:defRPr/>
            </a:pPr>
            <a:r>
              <a:rPr lang="es-AR" sz="28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Gracias por su Atención</a:t>
            </a:r>
          </a:p>
          <a:p>
            <a:pPr algn="ctr" eaLnBrk="0" hangingPunct="0">
              <a:buClr>
                <a:srgbClr val="FC0128"/>
              </a:buClr>
              <a:buSzPct val="120000"/>
              <a:defRPr/>
            </a:pPr>
            <a:r>
              <a:rPr lang="es-AR" sz="28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¿Preguntas?</a:t>
            </a:r>
          </a:p>
        </p:txBody>
      </p:sp>
      <p:pic>
        <p:nvPicPr>
          <p:cNvPr id="7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29363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971550" y="4221163"/>
            <a:ext cx="7380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FC0128"/>
              </a:buClr>
              <a:buSzPct val="120000"/>
            </a:pPr>
            <a:r>
              <a:rPr lang="es-AR" b="1" dirty="0" smtClean="0">
                <a:solidFill>
                  <a:srgbClr val="000066"/>
                </a:solidFill>
                <a:latin typeface="Century Gothic" pitchFamily="34" charset="0"/>
              </a:rPr>
              <a:t>Daniel molina</a:t>
            </a:r>
            <a:endParaRPr lang="es-ES" b="1" dirty="0">
              <a:solidFill>
                <a:srgbClr val="000066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150000"/>
              </a:lnSpc>
              <a:buClr>
                <a:srgbClr val="FC0128"/>
              </a:buClr>
              <a:buSzPct val="120000"/>
            </a:pPr>
            <a:r>
              <a:rPr lang="es-ES" b="1" dirty="0">
                <a:solidFill>
                  <a:srgbClr val="000066"/>
                </a:solidFill>
                <a:latin typeface="Century Gothic" pitchFamily="34" charset="0"/>
              </a:rPr>
              <a:t>Gerencia de Gasoducto</a:t>
            </a:r>
          </a:p>
          <a:p>
            <a:pPr algn="ctr" eaLnBrk="0" hangingPunct="0">
              <a:lnSpc>
                <a:spcPct val="150000"/>
              </a:lnSpc>
              <a:buClr>
                <a:srgbClr val="FC0128"/>
              </a:buClr>
              <a:buSzPct val="120000"/>
            </a:pPr>
            <a:r>
              <a:rPr lang="es-ES" b="1" dirty="0">
                <a:solidFill>
                  <a:srgbClr val="000066"/>
                </a:solidFill>
                <a:latin typeface="Century Gothic" pitchFamily="34" charset="0"/>
              </a:rPr>
              <a:t>Transportadora de Gas del Sur</a:t>
            </a:r>
          </a:p>
          <a:p>
            <a:pPr algn="ctr" eaLnBrk="0" hangingPunct="0">
              <a:lnSpc>
                <a:spcPct val="150000"/>
              </a:lnSpc>
              <a:buClr>
                <a:srgbClr val="FC0128"/>
              </a:buClr>
              <a:buSzPct val="120000"/>
            </a:pPr>
            <a:endParaRPr lang="es-AR" b="1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69850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28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1125701"/>
              </p:ext>
            </p:extLst>
          </p:nvPr>
        </p:nvGraphicFramePr>
        <p:xfrm>
          <a:off x="4714876" y="3646010"/>
          <a:ext cx="4056111" cy="242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37"/>
                <a:gridCol w="1352037"/>
                <a:gridCol w="1352037"/>
              </a:tblGrid>
              <a:tr h="32816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>
                          <a:latin typeface="Century Gothic" pitchFamily="34" charset="0"/>
                          <a:cs typeface="Arial" pitchFamily="34" charset="0"/>
                        </a:rPr>
                        <a:t>Sistema de Gasoductos (Año</a:t>
                      </a:r>
                      <a:r>
                        <a:rPr lang="es-AR" sz="1200" baseline="0" dirty="0" smtClean="0"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1200" dirty="0" smtClean="0">
                          <a:latin typeface="Century Gothic" pitchFamily="34" charset="0"/>
                          <a:cs typeface="Arial" pitchFamily="34" charset="0"/>
                        </a:rPr>
                        <a:t>2013)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</a:tr>
              <a:tr h="407835">
                <a:tc>
                  <a:txBody>
                    <a:bodyPr/>
                    <a:lstStyle/>
                    <a:p>
                      <a:endParaRPr lang="es-AR" sz="1200" b="1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Longitud</a:t>
                      </a:r>
                    </a:p>
                    <a:p>
                      <a:pPr marL="0" algn="ctr" defTabSz="914400" rtl="0" eaLnBrk="1" latinLnBrk="0" hangingPunct="1"/>
                      <a:r>
                        <a:rPr lang="es-AR" sz="12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(kilómetros)</a:t>
                      </a:r>
                      <a:endParaRPr lang="es-AR" sz="1200" b="1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latin typeface="Century Gothic" pitchFamily="34" charset="0"/>
                          <a:cs typeface="Arial" pitchFamily="34" charset="0"/>
                        </a:rPr>
                        <a:t>Diámetro</a:t>
                      </a:r>
                    </a:p>
                    <a:p>
                      <a:pPr algn="ctr"/>
                      <a:r>
                        <a:rPr lang="es-AR" sz="1200" b="1" dirty="0" smtClean="0">
                          <a:latin typeface="Century Gothic" pitchFamily="34" charset="0"/>
                          <a:cs typeface="Arial" pitchFamily="34" charset="0"/>
                        </a:rPr>
                        <a:t>(pulgadas)</a:t>
                      </a:r>
                      <a:endParaRPr lang="es-AR" sz="1200" b="1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8166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San Martin</a:t>
                      </a:r>
                      <a:endParaRPr lang="es-AR" sz="1200" b="1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4540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latin typeface="Century Gothic" pitchFamily="34" charset="0"/>
                          <a:cs typeface="Arial" pitchFamily="34" charset="0"/>
                        </a:rPr>
                        <a:t>30”</a:t>
                      </a:r>
                      <a:endParaRPr lang="es-AR" sz="1200" b="1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8166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NEUBA I</a:t>
                      </a:r>
                      <a:endParaRPr lang="es-AR" sz="1200" b="1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1178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latin typeface="Century Gothic" pitchFamily="34" charset="0"/>
                          <a:cs typeface="Arial" pitchFamily="34" charset="0"/>
                        </a:rPr>
                        <a:t>24” - 30”</a:t>
                      </a:r>
                      <a:endParaRPr lang="es-AR" sz="1200" b="1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8166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NEUBA II</a:t>
                      </a:r>
                      <a:endParaRPr lang="es-AR" sz="1200" b="1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1958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latin typeface="Century Gothic" pitchFamily="34" charset="0"/>
                          <a:cs typeface="Arial" pitchFamily="34" charset="0"/>
                        </a:rPr>
                        <a:t>30” – 36”</a:t>
                      </a:r>
                      <a:endParaRPr lang="es-AR" sz="1200" b="1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8166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Regionales</a:t>
                      </a:r>
                      <a:endParaRPr lang="es-AR" sz="1200" b="1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1458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latin typeface="Century Gothic" pitchFamily="34" charset="0"/>
                          <a:cs typeface="Arial" pitchFamily="34" charset="0"/>
                        </a:rPr>
                        <a:t>8” – 24”</a:t>
                      </a:r>
                    </a:p>
                  </a:txBody>
                  <a:tcPr anchor="ctr"/>
                </a:tc>
              </a:tr>
              <a:tr h="328166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Arial" pitchFamily="34" charset="0"/>
                        </a:rPr>
                        <a:t>Total</a:t>
                      </a:r>
                      <a:endParaRPr lang="es-AR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9134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200" b="1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14281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E:\TRABAJO IAPG\DANIMOLIN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2" y="731106"/>
            <a:ext cx="4356521" cy="61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5000628" y="6357958"/>
            <a:ext cx="3024336" cy="307777"/>
            <a:chOff x="4860032" y="4375992"/>
            <a:chExt cx="3024336" cy="307777"/>
          </a:xfrm>
        </p:grpSpPr>
        <p:sp>
          <p:nvSpPr>
            <p:cNvPr id="8" name="7 Elipse"/>
            <p:cNvSpPr/>
            <p:nvPr/>
          </p:nvSpPr>
          <p:spPr>
            <a:xfrm>
              <a:off x="4860032" y="4434797"/>
              <a:ext cx="144000" cy="144000"/>
            </a:xfrm>
            <a:prstGeom prst="ellipse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220072" y="4375992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11 Bases de Mantenimiento</a:t>
              </a:r>
              <a:endParaRPr lang="es-A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5094699"/>
              </p:ext>
            </p:extLst>
          </p:nvPr>
        </p:nvGraphicFramePr>
        <p:xfrm>
          <a:off x="4714876" y="1000108"/>
          <a:ext cx="4056111" cy="23446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2037"/>
                <a:gridCol w="1352037"/>
                <a:gridCol w="1352037"/>
              </a:tblGrid>
              <a:tr h="3148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Sistema de Gasoductos (Año 1993)</a:t>
                      </a:r>
                      <a:endParaRPr lang="es-AR" sz="1200" b="1" dirty="0" smtClean="0"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</a:tr>
              <a:tr h="496182">
                <a:tc>
                  <a:txBody>
                    <a:bodyPr/>
                    <a:lstStyle/>
                    <a:p>
                      <a:endParaRPr lang="es-AR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b="1" kern="1200" dirty="0" smtClean="0">
                          <a:effectLst/>
                          <a:latin typeface="Century Gothic" pitchFamily="34" charset="0"/>
                        </a:rPr>
                        <a:t>Longitud</a:t>
                      </a:r>
                    </a:p>
                    <a:p>
                      <a:pPr marL="0" algn="ctr" defTabSz="914400" rtl="0" eaLnBrk="1" latinLnBrk="0" hangingPunct="1"/>
                      <a:r>
                        <a:rPr lang="es-AR" sz="1200" b="1" kern="1200" dirty="0" smtClean="0">
                          <a:effectLst/>
                          <a:latin typeface="Century Gothic" pitchFamily="34" charset="0"/>
                        </a:rPr>
                        <a:t>(kilómetros)</a:t>
                      </a:r>
                      <a:endParaRPr lang="es-AR" sz="1200" b="1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Diámetro</a:t>
                      </a:r>
                    </a:p>
                    <a:p>
                      <a:pPr algn="ctr"/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(pulgadas)</a:t>
                      </a:r>
                      <a:endParaRPr lang="es-AR" sz="1200" b="1" dirty="0"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4835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San Martin</a:t>
                      </a:r>
                      <a:endParaRPr lang="es-AR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30”</a:t>
                      </a:r>
                      <a:endParaRPr lang="es-AR" sz="1200" b="1" dirty="0"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4835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NEUBA I</a:t>
                      </a:r>
                      <a:endParaRPr lang="es-AR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24” - 30”</a:t>
                      </a:r>
                      <a:endParaRPr lang="es-AR" sz="1200" b="1" dirty="0"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4835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NEUBA II</a:t>
                      </a:r>
                      <a:endParaRPr lang="es-AR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30” – 36”</a:t>
                      </a:r>
                      <a:endParaRPr lang="es-AR" sz="1200" b="1" dirty="0"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4835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Regionales</a:t>
                      </a:r>
                      <a:endParaRPr lang="es-AR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>
                          <a:effectLst/>
                          <a:latin typeface="Century Gothic" pitchFamily="34" charset="0"/>
                        </a:rPr>
                        <a:t>8” – 24”</a:t>
                      </a:r>
                      <a:endParaRPr lang="es-AR" sz="1200" b="1" dirty="0" smtClean="0"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4219">
                <a:tc>
                  <a:txBody>
                    <a:bodyPr/>
                    <a:lstStyle/>
                    <a:p>
                      <a:r>
                        <a:rPr lang="es-A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Total</a:t>
                      </a:r>
                      <a:endParaRPr lang="es-AR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6,583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200" b="1" dirty="0" smtClean="0"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62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528" y="836712"/>
            <a:ext cx="1696319" cy="4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s-ES_tradnl" sz="2000" b="1" i="1" u="sng" dirty="0">
                <a:latin typeface="Century Gothic" pitchFamily="34" charset="0"/>
                <a:cs typeface="Calibri" pitchFamily="34" charset="0"/>
              </a:rPr>
              <a:t>Contenido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142976" y="1714488"/>
            <a:ext cx="7286676" cy="408111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Evolución de la Protección Catódica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Requerimientos Legales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 smtClean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Estándar </a:t>
            </a:r>
            <a:r>
              <a:rPr lang="es-AR" b="1" dirty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de Calidad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Inversión Realizada Vs Porcentaje de Protección alcanzado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Comparación 1993 - </a:t>
            </a:r>
            <a:r>
              <a:rPr lang="es-AR" b="1" dirty="0" smtClean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2013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 smtClean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TGS Hoy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 smtClean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Unidades </a:t>
            </a:r>
            <a:r>
              <a:rPr lang="es-AR" b="1" dirty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de Protección Catódica Instaladas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Distintos tipos de Sistemas de Generación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 smtClean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Potencia </a:t>
            </a:r>
            <a:r>
              <a:rPr lang="es-AR" b="1" dirty="0" smtClean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Utilizada/ </a:t>
            </a:r>
            <a:r>
              <a:rPr lang="es-AR" b="1" dirty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Corriente </a:t>
            </a:r>
            <a:r>
              <a:rPr lang="es-AR" b="1" dirty="0" smtClean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Aplicada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AR" b="1" dirty="0" smtClean="0">
                <a:solidFill>
                  <a:srgbClr val="000000"/>
                </a:solidFill>
                <a:latin typeface="Century Gothic" pitchFamily="34" charset="0"/>
                <a:cs typeface="Calibri" pitchFamily="34" charset="0"/>
              </a:rPr>
              <a:t>Conclusiones</a:t>
            </a:r>
            <a:endParaRPr lang="es-AR" b="1" dirty="0">
              <a:solidFill>
                <a:srgbClr val="000000"/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8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264" y="104776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4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9" y="1628800"/>
            <a:ext cx="8750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s-AR" sz="1400" b="1" dirty="0">
                <a:solidFill>
                  <a:schemeClr val="tx1"/>
                </a:solidFill>
                <a:latin typeface="Century Gothic" pitchFamily="34" charset="0"/>
              </a:rPr>
              <a:t>Etapa I: [1993-1997] – Inversiones obligatorias: </a:t>
            </a:r>
            <a:r>
              <a:rPr lang="es-AR" sz="1400" dirty="0" smtClean="0">
                <a:solidFill>
                  <a:schemeClr val="tx1"/>
                </a:solidFill>
                <a:latin typeface="Century Gothic" pitchFamily="34" charset="0"/>
              </a:rPr>
              <a:t>Establecían </a:t>
            </a:r>
            <a:r>
              <a:rPr lang="es-AR" sz="1400" dirty="0">
                <a:solidFill>
                  <a:schemeClr val="tx1"/>
                </a:solidFill>
                <a:latin typeface="Century Gothic" pitchFamily="34" charset="0"/>
              </a:rPr>
              <a:t>la realización de inversiones con el objeto de alcanzar gradualmente hasta  el año 1997 ( 5 </a:t>
            </a:r>
            <a:r>
              <a:rPr lang="es-AR" sz="1400" baseline="30000" dirty="0" err="1">
                <a:solidFill>
                  <a:schemeClr val="tx1"/>
                </a:solidFill>
                <a:latin typeface="Century Gothic" pitchFamily="34" charset="0"/>
              </a:rPr>
              <a:t>to</a:t>
            </a:r>
            <a:r>
              <a:rPr lang="es-AR" sz="1400" dirty="0">
                <a:solidFill>
                  <a:schemeClr val="tx1"/>
                </a:solidFill>
                <a:latin typeface="Century Gothic" pitchFamily="34" charset="0"/>
              </a:rPr>
              <a:t> año de la Licencia ) el 100 % de Nivel de protección Catódica – (según  </a:t>
            </a:r>
            <a:r>
              <a:rPr lang="es-AR" sz="1400" dirty="0" smtClean="0">
                <a:solidFill>
                  <a:schemeClr val="tx1"/>
                </a:solidFill>
                <a:latin typeface="Century Gothic" pitchFamily="34" charset="0"/>
              </a:rPr>
              <a:t>criterios </a:t>
            </a:r>
            <a:r>
              <a:rPr lang="es-AR" sz="1400" dirty="0">
                <a:solidFill>
                  <a:schemeClr val="tx1"/>
                </a:solidFill>
                <a:latin typeface="Century Gothic" pitchFamily="34" charset="0"/>
              </a:rPr>
              <a:t>protección establecidos en el 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APENDICE</a:t>
            </a:r>
            <a:r>
              <a:rPr lang="es-AR" sz="1400" dirty="0">
                <a:solidFill>
                  <a:schemeClr val="tx1"/>
                </a:solidFill>
                <a:latin typeface="Century Gothic" pitchFamily="34" charset="0"/>
              </a:rPr>
              <a:t> D –NAG100)</a:t>
            </a:r>
            <a:endParaRPr lang="es-E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572" y="780109"/>
            <a:ext cx="2262188" cy="56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AR" sz="2000" b="1" i="1" u="sng" dirty="0">
                <a:latin typeface="Century Gothic" pitchFamily="34" charset="0"/>
                <a:cs typeface="Calibri" pitchFamily="34" charset="0"/>
              </a:rPr>
              <a:t>Evolución</a:t>
            </a:r>
            <a:r>
              <a:rPr lang="es-AR" sz="2400" b="1" i="1" u="sng" dirty="0">
                <a:latin typeface="Century Gothic" pitchFamily="34" charset="0"/>
                <a:cs typeface="Calibri" pitchFamily="34" charset="0"/>
              </a:rPr>
              <a:t> PC </a:t>
            </a:r>
            <a:endParaRPr lang="es-ES_tradnl" sz="2400" b="1" i="1" u="sng" dirty="0"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8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1463182"/>
              </p:ext>
            </p:extLst>
          </p:nvPr>
        </p:nvGraphicFramePr>
        <p:xfrm>
          <a:off x="879116" y="3284984"/>
          <a:ext cx="7272805" cy="2003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1"/>
                <a:gridCol w="1454561"/>
                <a:gridCol w="1454561"/>
                <a:gridCol w="1454561"/>
                <a:gridCol w="1454561"/>
              </a:tblGrid>
              <a:tr h="293836">
                <a:tc gridSpan="5">
                  <a:txBody>
                    <a:bodyPr/>
                    <a:lstStyle/>
                    <a:p>
                      <a:pPr algn="ctr"/>
                      <a:r>
                        <a:rPr lang="es-AR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MARCO REGULATORIO LEY</a:t>
                      </a:r>
                      <a:r>
                        <a:rPr lang="es-AR" sz="1400" b="1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N° 24.076 – INVERSIONES OBLIGATORIAS</a:t>
                      </a:r>
                      <a:endParaRPr lang="es-AR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836">
                <a:tc gridSpan="5">
                  <a:txBody>
                    <a:bodyPr/>
                    <a:lstStyle/>
                    <a:p>
                      <a:pPr algn="ctr"/>
                      <a:r>
                        <a:rPr lang="es-AR" sz="1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Mejoramiento del Nivel de la Protección catódica</a:t>
                      </a:r>
                      <a:endParaRPr lang="es-AR" sz="1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s-AR" sz="1400" b="1" i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Año 1993</a:t>
                      </a:r>
                      <a:endParaRPr lang="es-AR" sz="1400" b="1" i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i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1994</a:t>
                      </a:r>
                      <a:endParaRPr lang="es-AR" sz="1400" b="1" i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i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1995</a:t>
                      </a:r>
                      <a:endParaRPr lang="es-AR" sz="1400" b="1" i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i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1996</a:t>
                      </a:r>
                      <a:endParaRPr lang="es-AR" sz="1400" b="1" i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i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1997</a:t>
                      </a:r>
                      <a:endParaRPr lang="es-AR" sz="1400" b="1" i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</a:tr>
              <a:tr h="705207"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 smtClean="0">
                          <a:latin typeface="Century Gothic" pitchFamily="34" charset="0"/>
                        </a:rPr>
                        <a:t>Relevamientos</a:t>
                      </a:r>
                    </a:p>
                    <a:p>
                      <a:pPr algn="ctr"/>
                      <a:r>
                        <a:rPr lang="es-AR" sz="1400" b="1" dirty="0" smtClean="0">
                          <a:latin typeface="Century Gothic" pitchFamily="34" charset="0"/>
                        </a:rPr>
                        <a:t> e</a:t>
                      </a:r>
                    </a:p>
                    <a:p>
                      <a:pPr algn="ctr"/>
                      <a:r>
                        <a:rPr lang="es-AR" sz="1400" b="1" dirty="0" smtClean="0">
                          <a:latin typeface="Century Gothic" pitchFamily="34" charset="0"/>
                        </a:rPr>
                        <a:t>Informes</a:t>
                      </a:r>
                      <a:endParaRPr lang="es-AR" sz="1400" b="1" dirty="0"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 smtClean="0">
                          <a:latin typeface="Century Gothic" pitchFamily="34" charset="0"/>
                        </a:rPr>
                        <a:t>50 %</a:t>
                      </a:r>
                      <a:endParaRPr lang="es-AR" sz="1400" b="1" dirty="0"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 smtClean="0">
                          <a:latin typeface="Century Gothic" pitchFamily="34" charset="0"/>
                        </a:rPr>
                        <a:t>80 %</a:t>
                      </a:r>
                      <a:endParaRPr lang="es-AR" sz="1400" b="1" dirty="0"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 smtClean="0">
                          <a:latin typeface="Century Gothic" pitchFamily="34" charset="0"/>
                        </a:rPr>
                        <a:t>90 %</a:t>
                      </a:r>
                      <a:endParaRPr lang="es-AR" sz="1400" b="1" dirty="0"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b="1" dirty="0" smtClean="0">
                          <a:latin typeface="Century Gothic" pitchFamily="34" charset="0"/>
                        </a:rPr>
                        <a:t>100 %</a:t>
                      </a:r>
                      <a:endParaRPr lang="es-AR" sz="1400" b="1" dirty="0"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501">
                <a:tc gridSpan="5">
                  <a:txBody>
                    <a:bodyPr/>
                    <a:lstStyle/>
                    <a:p>
                      <a:pPr algn="ctr"/>
                      <a:r>
                        <a:rPr lang="es-AR" sz="1400" b="1" dirty="0" smtClean="0">
                          <a:latin typeface="Century Gothic" pitchFamily="34" charset="0"/>
                        </a:rPr>
                        <a:t>NOTA: Obligación de inversión</a:t>
                      </a:r>
                      <a:r>
                        <a:rPr lang="es-AR" sz="1400" b="1" baseline="0" dirty="0" smtClean="0">
                          <a:latin typeface="Century Gothic" pitchFamily="34" charset="0"/>
                        </a:rPr>
                        <a:t> anual = 1,1 MM$</a:t>
                      </a:r>
                      <a:endParaRPr lang="es-AR" sz="1400" b="1" dirty="0"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0200" y="1577697"/>
            <a:ext cx="856228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sz="1600" b="1" i="1" dirty="0">
                <a:solidFill>
                  <a:schemeClr val="tx1"/>
                </a:solidFill>
                <a:latin typeface="Century Gothic" pitchFamily="34" charset="0"/>
              </a:rPr>
              <a:t>CRITERIOS DE PROTECCION CATODICA </a:t>
            </a:r>
          </a:p>
          <a:p>
            <a:pPr eaLnBrk="1" hangingPunct="1">
              <a:spcBef>
                <a:spcPct val="50000"/>
              </a:spcBef>
            </a:pPr>
            <a:endParaRPr lang="es-AR" sz="1600" b="1" i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1.-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 Un potencial negativo (catódico) de por lo menos 850 </a:t>
            </a:r>
            <a:r>
              <a:rPr lang="es-AR" sz="1600" dirty="0" err="1">
                <a:solidFill>
                  <a:schemeClr val="tx1"/>
                </a:solidFill>
                <a:latin typeface="Century Gothic" pitchFamily="34" charset="0"/>
              </a:rPr>
              <a:t>mV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. Con la protección catódica aplicada. </a:t>
            </a:r>
            <a:r>
              <a:rPr lang="es-AR" sz="1600" dirty="0" smtClean="0">
                <a:solidFill>
                  <a:schemeClr val="tx1"/>
                </a:solidFill>
                <a:latin typeface="Century Gothic" pitchFamily="34" charset="0"/>
              </a:rPr>
              <a:t>Este 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potencial se mide con respecto a un electrodo de referencia de Cu/ Cu SO</a:t>
            </a:r>
            <a:r>
              <a:rPr lang="es-AR" sz="1600" baseline="-25000" dirty="0">
                <a:solidFill>
                  <a:schemeClr val="tx1"/>
                </a:solidFill>
                <a:latin typeface="Century Gothic" pitchFamily="34" charset="0"/>
              </a:rPr>
              <a:t>4 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saturado, en contacto con el electrolito. Se deberán considerar las caídas de tensión distintas de aquellas a través del límite estructura-electrolito para la interpretación válida de esta medición de diferencia de potencial.</a:t>
            </a:r>
          </a:p>
          <a:p>
            <a:pPr algn="l" eaLnBrk="1" hangingPunct="1">
              <a:spcBef>
                <a:spcPct val="50000"/>
              </a:spcBef>
            </a:pPr>
            <a:endParaRPr lang="es-AR" sz="1600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2.- 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Un potencial negativo de polarización de por lo menos 850 </a:t>
            </a:r>
            <a:r>
              <a:rPr lang="es-AR" sz="1600" dirty="0" err="1">
                <a:solidFill>
                  <a:schemeClr val="tx1"/>
                </a:solidFill>
                <a:latin typeface="Century Gothic" pitchFamily="34" charset="0"/>
              </a:rPr>
              <a:t>mV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. Relativo a un electrodo de referencia de Cu/ Cu SO</a:t>
            </a:r>
            <a:r>
              <a:rPr lang="es-AR" sz="1600" baseline="-25000" dirty="0">
                <a:solidFill>
                  <a:schemeClr val="tx1"/>
                </a:solidFill>
                <a:latin typeface="Century Gothic" pitchFamily="34" charset="0"/>
              </a:rPr>
              <a:t>4 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saturado.-</a:t>
            </a:r>
          </a:p>
          <a:p>
            <a:pPr algn="l" eaLnBrk="1" hangingPunct="1">
              <a:spcBef>
                <a:spcPct val="50000"/>
              </a:spcBef>
            </a:pPr>
            <a:endParaRPr lang="es-AR" sz="1600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3.-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 Un mínimo de 100 </a:t>
            </a:r>
            <a:r>
              <a:rPr lang="es-AR" sz="1600" dirty="0" err="1">
                <a:solidFill>
                  <a:schemeClr val="tx1"/>
                </a:solidFill>
                <a:latin typeface="Century Gothic" pitchFamily="34" charset="0"/>
              </a:rPr>
              <a:t>mV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. de polarización catódica entre la superficie de la estructura y un electrodo de referencia de Cu/ Cu SO</a:t>
            </a:r>
            <a:r>
              <a:rPr lang="es-AR" sz="1600" baseline="-25000" dirty="0">
                <a:solidFill>
                  <a:schemeClr val="tx1"/>
                </a:solidFill>
                <a:latin typeface="Century Gothic" pitchFamily="34" charset="0"/>
              </a:rPr>
              <a:t>4 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saturado.-</a:t>
            </a:r>
          </a:p>
          <a:p>
            <a:pPr algn="l" eaLnBrk="1" hangingPunct="1">
              <a:spcBef>
                <a:spcPct val="50000"/>
              </a:spcBef>
            </a:pPr>
            <a:endParaRPr lang="es-AR" sz="160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s-E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532" y="908720"/>
            <a:ext cx="18224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sz="2000" b="1" i="1" u="sng" dirty="0">
                <a:latin typeface="Century Gothic" pitchFamily="34" charset="0"/>
                <a:cs typeface="Calibri" pitchFamily="34" charset="0"/>
              </a:rPr>
              <a:t>Evolución</a:t>
            </a:r>
            <a:r>
              <a:rPr lang="es-AR" sz="2000" b="1" i="1" u="sng" dirty="0">
                <a:solidFill>
                  <a:schemeClr val="tx1"/>
                </a:solidFill>
                <a:latin typeface="Garamond" pitchFamily="18" charset="0"/>
              </a:rPr>
              <a:t> PC</a:t>
            </a:r>
            <a:r>
              <a:rPr lang="es-AR" sz="2400" b="1" i="1" dirty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es-ES_tradnl" sz="2400" b="1" i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6338121"/>
              </p:ext>
            </p:extLst>
          </p:nvPr>
        </p:nvGraphicFramePr>
        <p:xfrm>
          <a:off x="218732" y="1295399"/>
          <a:ext cx="8531225" cy="5196879"/>
        </p:xfrm>
        <a:graphic>
          <a:graphicData uri="http://schemas.openxmlformats.org/presentationml/2006/ole">
            <p:oleObj spid="_x0000_s14372" name="Hoja de cálculo" r:id="rId5" imgW="6045840" imgH="4210200" progId="Excel.Sheet.8">
              <p:embed/>
            </p:oleObj>
          </a:graphicData>
        </a:graphic>
      </p:graphicFrame>
      <p:sp>
        <p:nvSpPr>
          <p:cNvPr id="7" name="AutoShape 6"/>
          <p:cNvSpPr>
            <a:spLocks/>
          </p:cNvSpPr>
          <p:nvPr/>
        </p:nvSpPr>
        <p:spPr bwMode="auto">
          <a:xfrm>
            <a:off x="2190224" y="1916832"/>
            <a:ext cx="2749734" cy="576701"/>
          </a:xfrm>
          <a:prstGeom prst="borderCallout1">
            <a:avLst>
              <a:gd name="adj1" fmla="val 16861"/>
              <a:gd name="adj2" fmla="val -2565"/>
              <a:gd name="adj3" fmla="val 114755"/>
              <a:gd name="adj4" fmla="val -34454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defTabSz="762000"/>
            <a:r>
              <a:rPr lang="es-ES_tradnl" sz="1100" b="1">
                <a:solidFill>
                  <a:schemeClr val="tx1"/>
                </a:solidFill>
                <a:latin typeface="+mj-lt"/>
              </a:rPr>
              <a:t>1) Potencial Von: -1.200 mV (previo al corte)</a:t>
            </a:r>
            <a:endParaRPr lang="es-ES" sz="11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2156060" y="2685161"/>
            <a:ext cx="2326698" cy="324141"/>
          </a:xfrm>
          <a:prstGeom prst="borderCallout1">
            <a:avLst>
              <a:gd name="adj1" fmla="val 30000"/>
              <a:gd name="adj2" fmla="val -3032"/>
              <a:gd name="adj3" fmla="val 3750"/>
              <a:gd name="adj4" fmla="val -32199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defTabSz="762000"/>
            <a:r>
              <a:rPr lang="es-ES_tradnl" sz="1100" b="1">
                <a:solidFill>
                  <a:schemeClr val="tx1"/>
                </a:solidFill>
                <a:latin typeface="+mj-lt"/>
              </a:rPr>
              <a:t>2) Corte de corriente</a:t>
            </a:r>
            <a:endParaRPr lang="es-ES" sz="11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331236" y="3370961"/>
            <a:ext cx="2608722" cy="324141"/>
          </a:xfrm>
          <a:prstGeom prst="borderCallout1">
            <a:avLst>
              <a:gd name="adj1" fmla="val 30000"/>
              <a:gd name="adj2" fmla="val -2704"/>
              <a:gd name="adj3" fmla="val 63750"/>
              <a:gd name="adj4" fmla="val -34120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defTabSz="762000">
              <a:spcBef>
                <a:spcPct val="50000"/>
              </a:spcBef>
            </a:pPr>
            <a:r>
              <a:rPr lang="es-ES_tradnl" sz="1100" b="1" dirty="0">
                <a:solidFill>
                  <a:schemeClr val="tx1"/>
                </a:solidFill>
                <a:latin typeface="+mj-lt"/>
              </a:rPr>
              <a:t>3) Potencial </a:t>
            </a:r>
            <a:r>
              <a:rPr lang="es-ES_tradnl" sz="1100" b="1" dirty="0" err="1">
                <a:solidFill>
                  <a:schemeClr val="tx1"/>
                </a:solidFill>
                <a:latin typeface="+mj-lt"/>
              </a:rPr>
              <a:t>Voff</a:t>
            </a:r>
            <a:r>
              <a:rPr lang="es-ES_tradnl" sz="1100" b="1" dirty="0">
                <a:solidFill>
                  <a:schemeClr val="tx1"/>
                </a:solidFill>
                <a:latin typeface="+mj-lt"/>
              </a:rPr>
              <a:t>: -780 </a:t>
            </a:r>
            <a:r>
              <a:rPr lang="es-ES_tradnl" sz="1100" b="1" dirty="0" err="1">
                <a:solidFill>
                  <a:schemeClr val="tx1"/>
                </a:solidFill>
                <a:latin typeface="+mj-lt"/>
              </a:rPr>
              <a:t>mV</a:t>
            </a:r>
            <a:endParaRPr lang="es-ES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5436096" y="3009302"/>
            <a:ext cx="2538216" cy="453797"/>
          </a:xfrm>
          <a:prstGeom prst="borderCallout1">
            <a:avLst>
              <a:gd name="adj1" fmla="val 21431"/>
              <a:gd name="adj2" fmla="val 102778"/>
              <a:gd name="adj3" fmla="val 288394"/>
              <a:gd name="adj4" fmla="val 111056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defTabSz="762000">
              <a:spcBef>
                <a:spcPct val="50000"/>
              </a:spcBef>
            </a:pPr>
            <a:r>
              <a:rPr lang="es-ES_tradnl" sz="1100" b="1">
                <a:solidFill>
                  <a:schemeClr val="tx1"/>
                </a:solidFill>
                <a:latin typeface="+mj-lt"/>
              </a:rPr>
              <a:t>Potencial natural: - 470mV</a:t>
            </a:r>
            <a:endParaRPr lang="es-ES" sz="11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1532" y="757908"/>
            <a:ext cx="18224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sz="2000" b="1" i="1" u="sng" dirty="0">
                <a:latin typeface="Century" pitchFamily="18" charset="0"/>
                <a:cs typeface="Calibri" pitchFamily="34" charset="0"/>
              </a:rPr>
              <a:t>Evolución</a:t>
            </a:r>
            <a:r>
              <a:rPr lang="es-AR" sz="2000" b="1" i="1" u="sng" dirty="0">
                <a:solidFill>
                  <a:schemeClr val="tx1"/>
                </a:solidFill>
                <a:latin typeface="Garamond" pitchFamily="18" charset="0"/>
              </a:rPr>
              <a:t> PC</a:t>
            </a:r>
            <a:r>
              <a:rPr lang="es-AR" sz="2400" b="1" i="1" dirty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es-ES_tradnl" sz="2400" b="1" i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1" name="Picture 5" descr="tg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51920" y="1556792"/>
            <a:ext cx="108803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2965" y="836712"/>
            <a:ext cx="18224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sz="2400" b="1" i="1" u="sng" dirty="0">
                <a:latin typeface="Calibri" pitchFamily="34" charset="0"/>
                <a:cs typeface="Calibri" pitchFamily="34" charset="0"/>
              </a:rPr>
              <a:t>Evolución</a:t>
            </a:r>
            <a:r>
              <a:rPr lang="es-AR" sz="2000" b="1" i="1" u="sng" dirty="0">
                <a:solidFill>
                  <a:schemeClr val="tx1"/>
                </a:solidFill>
                <a:latin typeface="Garamond" pitchFamily="18" charset="0"/>
              </a:rPr>
              <a:t> PC</a:t>
            </a:r>
            <a:r>
              <a:rPr lang="es-AR" sz="2400" b="1" i="1" dirty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es-ES_tradnl" sz="2400" b="1" i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93141" y="1214422"/>
            <a:ext cx="4357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i="1" dirty="0" smtClean="0">
                <a:latin typeface="Century" pitchFamily="18" charset="0"/>
              </a:rPr>
              <a:t>Porcentaje de Protección Vs. Inversión</a:t>
            </a:r>
          </a:p>
          <a:p>
            <a:pPr algn="ctr"/>
            <a:r>
              <a:rPr lang="es-AR" sz="1600" b="1" i="1" dirty="0" smtClean="0">
                <a:latin typeface="Century" pitchFamily="18" charset="0"/>
              </a:rPr>
              <a:t>SISTEMA</a:t>
            </a:r>
            <a:r>
              <a:rPr lang="es-AR" sz="1400" b="1" i="1" dirty="0" smtClean="0">
                <a:latin typeface="Century" pitchFamily="18" charset="0"/>
              </a:rPr>
              <a:t> GASODUCTOS TGS</a:t>
            </a:r>
            <a:endParaRPr lang="es-ES" sz="1400" b="1" i="1" dirty="0">
              <a:latin typeface="Century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3" y="2048222"/>
            <a:ext cx="7418387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12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9796" y="1772816"/>
            <a:ext cx="8821042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Etapa II: [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1998-2013]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Implementación del 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Estándar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de Calidad  Resolución ENARGAS N° 1192/99</a:t>
            </a:r>
          </a:p>
          <a:p>
            <a:pPr eaLnBrk="1" hangingPunct="1">
              <a:spcBef>
                <a:spcPct val="50000"/>
              </a:spcBef>
            </a:pPr>
            <a:endParaRPr lang="es-AR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Tiene por objeto auditar el cumplimiento de las </a:t>
            </a:r>
            <a:r>
              <a:rPr lang="es-AR" sz="1600" dirty="0" smtClean="0">
                <a:solidFill>
                  <a:schemeClr val="tx1"/>
                </a:solidFill>
                <a:latin typeface="Century Gothic" pitchFamily="34" charset="0"/>
              </a:rPr>
              <a:t>licenciatarias </a:t>
            </a:r>
            <a:r>
              <a:rPr lang="es-AR" sz="1600" dirty="0">
                <a:solidFill>
                  <a:schemeClr val="tx1"/>
                </a:solidFill>
                <a:latin typeface="Century Gothic" pitchFamily="34" charset="0"/>
              </a:rPr>
              <a:t>en cuanto a la calidad y eficacia del servicio </a:t>
            </a:r>
          </a:p>
          <a:p>
            <a:pPr algn="just" eaLnBrk="1" hangingPunct="1">
              <a:spcBef>
                <a:spcPct val="50000"/>
              </a:spcBef>
            </a:pPr>
            <a:endParaRPr lang="es-AR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AR" sz="1600" b="1" u="sng" dirty="0">
                <a:solidFill>
                  <a:schemeClr val="tx1"/>
                </a:solidFill>
                <a:latin typeface="Century Gothic" pitchFamily="34" charset="0"/>
              </a:rPr>
              <a:t>Indicador de Protección Catódica</a:t>
            </a:r>
          </a:p>
          <a:p>
            <a:pPr algn="l" eaLnBrk="1" hangingPunct="1">
              <a:spcBef>
                <a:spcPct val="50000"/>
              </a:spcBef>
            </a:pPr>
            <a:r>
              <a:rPr lang="es-AR" sz="1600" b="1" i="1" u="sng" dirty="0" smtClean="0">
                <a:solidFill>
                  <a:schemeClr val="tx1"/>
                </a:solidFill>
                <a:latin typeface="Century Gothic" pitchFamily="34" charset="0"/>
              </a:rPr>
              <a:t>Características</a:t>
            </a:r>
            <a:r>
              <a:rPr lang="es-AR" sz="1600" b="1" i="1" u="sng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es-AR" sz="1600" b="1" u="sng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marL="1657350" lvl="3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Frecuencia de auditoria anual</a:t>
            </a:r>
          </a:p>
          <a:p>
            <a:pPr marL="1657350" lvl="3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600" b="1" dirty="0" smtClean="0">
                <a:latin typeface="Century Gothic" pitchFamily="34" charset="0"/>
              </a:rPr>
              <a:t>Aplica a todo el sistema el sistema de Gasoductos</a:t>
            </a:r>
          </a:p>
          <a:p>
            <a:pPr marL="1657350" lvl="3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600" b="1" dirty="0" smtClean="0">
                <a:latin typeface="Century Gothic" pitchFamily="34" charset="0"/>
              </a:rPr>
              <a:t>Se divide en secciones, s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egún el criterio de protección a auditar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(sección de gasoducto)</a:t>
            </a:r>
          </a:p>
          <a:p>
            <a:pPr marL="1657350" lvl="3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Exigencia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de cumplimiento 100 %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s-ES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2965" y="836712"/>
            <a:ext cx="18224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sz="2400" b="1" i="1" u="sng" dirty="0">
                <a:latin typeface="Calibri" pitchFamily="34" charset="0"/>
                <a:cs typeface="Calibri" pitchFamily="34" charset="0"/>
              </a:rPr>
              <a:t>Evolución</a:t>
            </a:r>
            <a:r>
              <a:rPr lang="es-AR" sz="2000" b="1" i="1" u="sng" dirty="0">
                <a:solidFill>
                  <a:schemeClr val="tx1"/>
                </a:solidFill>
                <a:latin typeface="Garamond" pitchFamily="18" charset="0"/>
              </a:rPr>
              <a:t> PC</a:t>
            </a:r>
            <a:r>
              <a:rPr lang="es-AR" sz="2400" b="1" i="1" dirty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es-ES_tradnl" sz="2400" b="1" i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2965" y="1412776"/>
            <a:ext cx="886959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Etapa II: [1998-2003] Implementación del 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Estándar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de Calidad  Resolución ENARGAS N° 1192/99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AR" sz="1600" b="1" i="1" dirty="0" smtClean="0">
                <a:solidFill>
                  <a:schemeClr val="tx1"/>
                </a:solidFill>
                <a:latin typeface="Century Gothic" pitchFamily="34" charset="0"/>
              </a:rPr>
              <a:t>Fórmula </a:t>
            </a:r>
            <a:r>
              <a:rPr lang="es-AR" sz="1600" b="1" i="1" dirty="0">
                <a:solidFill>
                  <a:schemeClr val="tx1"/>
                </a:solidFill>
                <a:latin typeface="Century Gothic" pitchFamily="34" charset="0"/>
              </a:rPr>
              <a:t>final del indicador </a:t>
            </a:r>
          </a:p>
          <a:p>
            <a:pPr algn="just" eaLnBrk="1" hangingPunct="1">
              <a:spcBef>
                <a:spcPct val="50000"/>
              </a:spcBef>
            </a:pPr>
            <a:endParaRPr lang="es-AR" sz="1600" b="1" dirty="0">
              <a:solidFill>
                <a:schemeClr val="tx1"/>
              </a:solidFill>
              <a:latin typeface="Century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s-AR" sz="1600" b="1" dirty="0" smtClean="0">
              <a:solidFill>
                <a:schemeClr val="tx1"/>
              </a:solidFill>
              <a:latin typeface="Century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I =	Indice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de protección  final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IP =	</a:t>
            </a:r>
            <a:r>
              <a:rPr lang="es-AR" sz="1600" b="1" dirty="0">
                <a:latin typeface="Century Gothic" pitchFamily="34" charset="0"/>
              </a:rPr>
              <a:t>I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ndice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de mediciones de potencial (Auditorias)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IM = 	Indice de mejoras (otras acciones realizadas como ser pasaje de </a:t>
            </a:r>
            <a:r>
              <a:rPr lang="es-AR" sz="1600" b="1" dirty="0" err="1" smtClean="0">
                <a:solidFill>
                  <a:schemeClr val="tx1"/>
                </a:solidFill>
                <a:latin typeface="Century Gothic" pitchFamily="34" charset="0"/>
              </a:rPr>
              <a:t>smart-pig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, 			relevamientos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CIS, 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instalación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de cupones de 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				corrosión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etc.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para control de la 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corrosión)</a:t>
            </a:r>
            <a:endParaRPr lang="es-AR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s-AR" sz="16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s-AR" sz="1600" b="1" dirty="0">
              <a:latin typeface="Century Gothic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s-AR" sz="16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Con </a:t>
            </a:r>
            <a:r>
              <a:rPr lang="es-AR" sz="1600" b="1" dirty="0">
                <a:solidFill>
                  <a:schemeClr val="tx1"/>
                </a:solidFill>
                <a:latin typeface="Century Gothic" pitchFamily="34" charset="0"/>
              </a:rPr>
              <a:t>este valor se considera que el gasoducto / Sistema esta protegido al 100 % . El no cumplimiento de este índice faculta al ENARGAS a la aplicación de sanciones</a:t>
            </a:r>
            <a:r>
              <a:rPr lang="es-AR" sz="1600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es-A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2965" y="836712"/>
            <a:ext cx="18224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sz="2400" b="1" i="1" u="sng" dirty="0">
                <a:latin typeface="Calibri" pitchFamily="34" charset="0"/>
                <a:cs typeface="Calibri" pitchFamily="34" charset="0"/>
              </a:rPr>
              <a:t>Evolución</a:t>
            </a:r>
            <a:r>
              <a:rPr lang="es-AR" sz="2000" b="1" i="1" u="sng" dirty="0">
                <a:solidFill>
                  <a:schemeClr val="tx1"/>
                </a:solidFill>
                <a:latin typeface="Garamond" pitchFamily="18" charset="0"/>
              </a:rPr>
              <a:t> PC</a:t>
            </a:r>
            <a:r>
              <a:rPr lang="es-AR" sz="2400" b="1" i="1" dirty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es-ES_tradnl" sz="2400" b="1" i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" name="Picture 5" descr="t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019"/>
            <a:ext cx="15859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682437"/>
              </p:ext>
            </p:extLst>
          </p:nvPr>
        </p:nvGraphicFramePr>
        <p:xfrm>
          <a:off x="3491880" y="2564904"/>
          <a:ext cx="182650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000" i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 = I</a:t>
                      </a:r>
                      <a:r>
                        <a:rPr lang="es-AR" sz="2000" i="1" baseline="-250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</a:t>
                      </a:r>
                      <a:r>
                        <a:rPr lang="es-AR" sz="2000" i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+  I</a:t>
                      </a:r>
                      <a:r>
                        <a:rPr lang="es-AR" sz="2000" i="1" baseline="-250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</a:t>
                      </a:r>
                      <a:endParaRPr lang="es-AR" sz="2000" i="1" baseline="-25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124506"/>
              </p:ext>
            </p:extLst>
          </p:nvPr>
        </p:nvGraphicFramePr>
        <p:xfrm>
          <a:off x="2843808" y="5013176"/>
          <a:ext cx="4320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Se debe verificar </a:t>
                      </a:r>
                      <a:endParaRPr lang="es-A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i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 = 1</a:t>
                      </a:r>
                      <a:endParaRPr lang="es-A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7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728</Words>
  <Application>Microsoft Office PowerPoint</Application>
  <PresentationFormat>Presentación en pantalla (4:3)</PresentationFormat>
  <Paragraphs>199</Paragraphs>
  <Slides>19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Ariel Sciuto</dc:creator>
  <cp:lastModifiedBy>Usuario</cp:lastModifiedBy>
  <cp:revision>125</cp:revision>
  <cp:lastPrinted>2014-05-22T17:43:50Z</cp:lastPrinted>
  <dcterms:created xsi:type="dcterms:W3CDTF">2014-03-31T13:25:00Z</dcterms:created>
  <dcterms:modified xsi:type="dcterms:W3CDTF">2014-05-23T09:32:57Z</dcterms:modified>
</cp:coreProperties>
</file>