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451" r:id="rId4"/>
    <p:sldId id="257" r:id="rId5"/>
    <p:sldId id="259" r:id="rId6"/>
    <p:sldId id="449" r:id="rId7"/>
    <p:sldId id="398" r:id="rId8"/>
    <p:sldId id="444" r:id="rId9"/>
    <p:sldId id="445" r:id="rId10"/>
    <p:sldId id="450" r:id="rId11"/>
    <p:sldId id="446" r:id="rId12"/>
    <p:sldId id="420" r:id="rId13"/>
    <p:sldId id="440" r:id="rId14"/>
    <p:sldId id="441" r:id="rId15"/>
    <p:sldId id="442" r:id="rId16"/>
    <p:sldId id="443" r:id="rId17"/>
    <p:sldId id="395" r:id="rId18"/>
    <p:sldId id="405" r:id="rId19"/>
    <p:sldId id="447" r:id="rId20"/>
    <p:sldId id="397" r:id="rId21"/>
    <p:sldId id="401" r:id="rId22"/>
    <p:sldId id="260" r:id="rId2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192E-D866-4299-9858-3BC74DAB8974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5EBC6-7C92-45F0-A993-EE21B3E787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5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1B06A5-CC33-455A-A73A-BCF23C8AFE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53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9BD0B-7B49-435D-B64A-13BB6A2A2396}" type="slidenum">
              <a:rPr lang="en-US"/>
              <a:pPr/>
              <a:t>21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7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D4B1E-0F1B-4C28-BD5D-299CC4D2BCF7}" type="slidenum">
              <a:rPr lang="en-GB"/>
              <a:pPr/>
              <a:t>12</a:t>
            </a:fld>
            <a:endParaRPr lang="en-GB"/>
          </a:p>
        </p:txBody>
      </p:sp>
      <p:sp>
        <p:nvSpPr>
          <p:cNvPr id="292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92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87" y="4715907"/>
            <a:ext cx="4983903" cy="44677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29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BC3A3F-CA05-4DD4-8593-0353226E166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3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93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87" y="4715907"/>
            <a:ext cx="4983903" cy="44677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6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3F0D0F-B1C4-46F3-85F8-2A046FE39ED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358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9358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6887" y="4715907"/>
            <a:ext cx="4983903" cy="44677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6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879B6-2A74-41B8-B763-238DED7AAC53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3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93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87" y="4715907"/>
            <a:ext cx="4983903" cy="44677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17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2BDC4D-4313-4409-B600-D43DFC9921D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3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93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87" y="4715907"/>
            <a:ext cx="4983903" cy="44677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1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24B37-42D9-41CF-B5E6-442A32C6B773}" type="slidenum">
              <a:rPr lang="en-US"/>
              <a:pPr/>
              <a:t>17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r>
              <a:rPr lang="en-US"/>
              <a:t>The staircase is comprised of several steps. Many industries and companies are either on the rising bottom portion or in the plateau of the staircase. A more concerted effort, using some of the tools that will be mentioned, is required to achieve the goal of excellence in asset integrity management.</a:t>
            </a:r>
          </a:p>
        </p:txBody>
      </p:sp>
    </p:spTree>
    <p:extLst>
      <p:ext uri="{BB962C8B-B14F-4D97-AF65-F5344CB8AC3E}">
        <p14:creationId xmlns:p14="http://schemas.microsoft.com/office/powerpoint/2010/main" val="2209652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30518-E900-45C1-8DDD-312BAD0CD3E3}" type="slidenum">
              <a:rPr lang="en-US"/>
              <a:pPr/>
              <a:t>18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95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568D4F-F02F-4E98-8C0C-BE8053C8D5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09AD8-8746-420B-9D29-5946CF11EC35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8C8F-14CF-4E2F-B8FA-13D2A54D02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456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09AD8-8746-420B-9D29-5946CF11EC35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8C8F-14CF-4E2F-B8FA-13D2A54D02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511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09AD8-8746-420B-9D29-5946CF11EC35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8C8F-14CF-4E2F-B8FA-13D2A54D02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4176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08799" y="6470361"/>
            <a:ext cx="35556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2721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1208683" y="1312202"/>
            <a:ext cx="10354733" cy="5071136"/>
          </a:xfrm>
        </p:spPr>
        <p:txBody>
          <a:bodyPr/>
          <a:lstStyle>
            <a:lvl1pPr marL="0" indent="0" defTabSz="268288">
              <a:lnSpc>
                <a:spcPct val="120000"/>
              </a:lnSpc>
              <a:spcBef>
                <a:spcPts val="0"/>
              </a:spcBef>
              <a:defRPr sz="1600"/>
            </a:lvl1pPr>
            <a:lvl2pPr marL="271463" indent="-271463" defTabSz="268288">
              <a:lnSpc>
                <a:spcPct val="120000"/>
              </a:lnSpc>
              <a:spcBef>
                <a:spcPts val="0"/>
              </a:spcBef>
              <a:defRPr sz="1600"/>
            </a:lvl2pPr>
            <a:lvl3pPr marL="450850" indent="-180975"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3pPr>
            <a:lvl4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4pPr>
            <a:lvl5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8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08799" y="6470361"/>
            <a:ext cx="35556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37235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1208682" y="1312201"/>
            <a:ext cx="10361017" cy="5071137"/>
          </a:xfrm>
        </p:spPr>
        <p:txBody>
          <a:bodyPr/>
          <a:lstStyle>
            <a:lvl1pPr marL="0" indent="0" defTabSz="268288">
              <a:lnSpc>
                <a:spcPct val="120000"/>
              </a:lnSpc>
              <a:spcBef>
                <a:spcPts val="0"/>
              </a:spcBef>
              <a:defRPr/>
            </a:lvl1pPr>
            <a:lvl2pPr marL="271463" indent="-271463" defTabSz="268288">
              <a:lnSpc>
                <a:spcPct val="120000"/>
              </a:lnSpc>
              <a:spcBef>
                <a:spcPts val="0"/>
              </a:spcBef>
              <a:defRPr/>
            </a:lvl2pPr>
            <a:lvl3pPr marL="450850" indent="-180975"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2000"/>
            </a:lvl3pPr>
            <a:lvl4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8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Box 11" descr="Text Box 11"/>
          <p:cNvSpPr txBox="1">
            <a:spLocks noChangeArrowheads="1"/>
          </p:cNvSpPr>
          <p:nvPr/>
        </p:nvSpPr>
        <p:spPr bwMode="auto">
          <a:xfrm>
            <a:off x="1214967" y="6470359"/>
            <a:ext cx="336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INSERT COMPANY NAME HERE</a:t>
            </a:r>
          </a:p>
        </p:txBody>
      </p:sp>
      <p:sp>
        <p:nvSpPr>
          <p:cNvPr id="1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08799" y="6470361"/>
            <a:ext cx="35556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Month 2010</a:t>
            </a:r>
            <a:endParaRPr lang="en-GB" dirty="0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73425" y="6469199"/>
            <a:ext cx="336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197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09AD8-8746-420B-9D29-5946CF11EC35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8C8F-14CF-4E2F-B8FA-13D2A54D02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064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09AD8-8746-420B-9D29-5946CF11EC35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8C8F-14CF-4E2F-B8FA-13D2A54D02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36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09AD8-8746-420B-9D29-5946CF11EC35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8C8F-14CF-4E2F-B8FA-13D2A54D02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584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09AD8-8746-420B-9D29-5946CF11EC35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8C8F-14CF-4E2F-B8FA-13D2A54D02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355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09AD8-8746-420B-9D29-5946CF11EC35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8C8F-14CF-4E2F-B8FA-13D2A54D02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605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09AD8-8746-420B-9D29-5946CF11EC35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8C8F-14CF-4E2F-B8FA-13D2A54D02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047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09AD8-8746-420B-9D29-5946CF11EC35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8C8F-14CF-4E2F-B8FA-13D2A54D02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126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09AD8-8746-420B-9D29-5946CF11EC35}" type="datetimeFigureOut">
              <a:rPr lang="es-AR" smtClean="0"/>
              <a:t>26/05/2021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8C8F-14CF-4E2F-B8FA-13D2A54D02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237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238125" y="152400"/>
            <a:ext cx="260985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5" y="294584"/>
            <a:ext cx="2531186" cy="6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947FD2-4DF0-4CDD-945B-87CADD798B70}"/>
              </a:ext>
            </a:extLst>
          </p:cNvPr>
          <p:cNvSpPr txBox="1"/>
          <p:nvPr/>
        </p:nvSpPr>
        <p:spPr>
          <a:xfrm>
            <a:off x="1618915" y="1774455"/>
            <a:ext cx="85888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mecanica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activos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la clave de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rentabilidad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6CFF4D-CCB6-411B-9B29-53FA3FE6CA07}"/>
              </a:ext>
            </a:extLst>
          </p:cNvPr>
          <p:cNvSpPr txBox="1"/>
          <p:nvPr/>
        </p:nvSpPr>
        <p:spPr>
          <a:xfrm>
            <a:off x="4385568" y="5320963"/>
            <a:ext cx="4598633" cy="10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Sergio Kapusta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Rice University, Houston Texas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Mayo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8DF6AF7-D990-4986-B5D0-E296B56046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C9BABE21-7515-4BCB-B258-98C46DBC1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085" y="3011185"/>
            <a:ext cx="9144000" cy="2015938"/>
          </a:xfrm>
        </p:spPr>
        <p:txBody>
          <a:bodyPr/>
          <a:lstStyle/>
          <a:p>
            <a:pPr lvl="3" algn="l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Que es?</a:t>
            </a:r>
          </a:p>
          <a:p>
            <a:pPr lvl="3" algn="l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Como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logra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3" algn="l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Como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mantiene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3" algn="l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Como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asegura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26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ACION ALEVINES BENJAMINES">
            <a:extLst>
              <a:ext uri="{FF2B5EF4-FFF2-40B4-BE49-F238E27FC236}">
                <a16:creationId xmlns:a16="http://schemas.microsoft.com/office/drawing/2014/main" xmlns="" id="{417A5509-3FE5-4E88-AB14-2672D14FF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06" y="1399162"/>
            <a:ext cx="9753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89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hter Jet Landing on Aircraft Carrier - Free Stock Photo by StockMix on  Stockvault.net">
            <a:extLst>
              <a:ext uri="{FF2B5EF4-FFF2-40B4-BE49-F238E27FC236}">
                <a16:creationId xmlns:a16="http://schemas.microsoft.com/office/drawing/2014/main" xmlns="" id="{4FB36B32-295B-4180-8E5A-F740E0C92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57" y="1108953"/>
            <a:ext cx="8268759" cy="55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49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594" name="Freeform 2"/>
          <p:cNvSpPr>
            <a:spLocks/>
          </p:cNvSpPr>
          <p:nvPr/>
        </p:nvSpPr>
        <p:spPr bwMode="auto">
          <a:xfrm>
            <a:off x="5678366" y="3019427"/>
            <a:ext cx="1134208" cy="1185863"/>
          </a:xfrm>
          <a:custGeom>
            <a:avLst/>
            <a:gdLst/>
            <a:ahLst/>
            <a:cxnLst>
              <a:cxn ang="0">
                <a:pos x="399" y="0"/>
              </a:cxn>
              <a:cxn ang="0">
                <a:pos x="603" y="51"/>
              </a:cxn>
              <a:cxn ang="0">
                <a:pos x="735" y="189"/>
              </a:cxn>
              <a:cxn ang="0">
                <a:pos x="774" y="357"/>
              </a:cxn>
              <a:cxn ang="0">
                <a:pos x="741" y="531"/>
              </a:cxn>
              <a:cxn ang="0">
                <a:pos x="618" y="693"/>
              </a:cxn>
              <a:cxn ang="0">
                <a:pos x="432" y="747"/>
              </a:cxn>
              <a:cxn ang="0">
                <a:pos x="252" y="732"/>
              </a:cxn>
              <a:cxn ang="0">
                <a:pos x="81" y="609"/>
              </a:cxn>
              <a:cxn ang="0">
                <a:pos x="0" y="471"/>
              </a:cxn>
              <a:cxn ang="0">
                <a:pos x="9" y="267"/>
              </a:cxn>
              <a:cxn ang="0">
                <a:pos x="78" y="111"/>
              </a:cxn>
              <a:cxn ang="0">
                <a:pos x="234" y="24"/>
              </a:cxn>
              <a:cxn ang="0">
                <a:pos x="399" y="0"/>
              </a:cxn>
            </a:cxnLst>
            <a:rect l="0" t="0" r="r" b="b"/>
            <a:pathLst>
              <a:path w="774" h="747">
                <a:moveTo>
                  <a:pt x="399" y="0"/>
                </a:moveTo>
                <a:lnTo>
                  <a:pt x="603" y="51"/>
                </a:lnTo>
                <a:lnTo>
                  <a:pt x="735" y="189"/>
                </a:lnTo>
                <a:lnTo>
                  <a:pt x="774" y="357"/>
                </a:lnTo>
                <a:lnTo>
                  <a:pt x="741" y="531"/>
                </a:lnTo>
                <a:lnTo>
                  <a:pt x="618" y="693"/>
                </a:lnTo>
                <a:lnTo>
                  <a:pt x="432" y="747"/>
                </a:lnTo>
                <a:lnTo>
                  <a:pt x="252" y="732"/>
                </a:lnTo>
                <a:lnTo>
                  <a:pt x="81" y="609"/>
                </a:lnTo>
                <a:lnTo>
                  <a:pt x="0" y="471"/>
                </a:lnTo>
                <a:lnTo>
                  <a:pt x="9" y="267"/>
                </a:lnTo>
                <a:lnTo>
                  <a:pt x="78" y="111"/>
                </a:lnTo>
                <a:lnTo>
                  <a:pt x="234" y="24"/>
                </a:lnTo>
                <a:lnTo>
                  <a:pt x="399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65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95458" y="1227082"/>
            <a:ext cx="10267200" cy="419156"/>
          </a:xfrm>
          <a:prstGeom prst="rect">
            <a:avLst/>
          </a:prstGeom>
        </p:spPr>
        <p:txBody>
          <a:bodyPr/>
          <a:lstStyle/>
          <a:p>
            <a:r>
              <a:rPr lang="en-GB" sz="3200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se </a:t>
            </a:r>
            <a:r>
              <a:rPr lang="en-GB" sz="3200" b="1" cap="non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</a:t>
            </a:r>
            <a:r>
              <a:rPr lang="en-GB" sz="3200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3200" b="1" cap="non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  <a:r>
              <a:rPr lang="en-GB" sz="3200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cap="non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mecanica</a:t>
            </a:r>
            <a:r>
              <a:rPr lang="en-GB" sz="3200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26596" name="Oval 4"/>
          <p:cNvSpPr>
            <a:spLocks noChangeArrowheads="1"/>
          </p:cNvSpPr>
          <p:nvPr/>
        </p:nvSpPr>
        <p:spPr bwMode="auto">
          <a:xfrm rot="1800000">
            <a:off x="4135316" y="2274890"/>
            <a:ext cx="2800350" cy="1755775"/>
          </a:xfrm>
          <a:prstGeom prst="ellipse">
            <a:avLst/>
          </a:prstGeom>
          <a:noFill/>
          <a:ln w="635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6597" name="Text Box 5"/>
          <p:cNvSpPr txBox="1">
            <a:spLocks noChangeArrowheads="1"/>
          </p:cNvSpPr>
          <p:nvPr/>
        </p:nvSpPr>
        <p:spPr bwMode="auto">
          <a:xfrm>
            <a:off x="4317025" y="2435227"/>
            <a:ext cx="15459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2400" dirty="0">
                <a:latin typeface="Arial" pitchFamily="34" charset="0"/>
                <a:cs typeface="Times New Roman" pitchFamily="18" charset="0"/>
              </a:rPr>
              <a:t>Design Integrity</a:t>
            </a:r>
          </a:p>
        </p:txBody>
      </p:sp>
      <p:sp>
        <p:nvSpPr>
          <p:cNvPr id="2926598" name="Text Box 6"/>
          <p:cNvSpPr txBox="1">
            <a:spLocks noChangeArrowheads="1"/>
          </p:cNvSpPr>
          <p:nvPr/>
        </p:nvSpPr>
        <p:spPr bwMode="auto">
          <a:xfrm>
            <a:off x="6601560" y="2435227"/>
            <a:ext cx="14976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2400">
                <a:latin typeface="Arial" pitchFamily="34" charset="0"/>
                <a:cs typeface="Times New Roman" pitchFamily="18" charset="0"/>
              </a:rPr>
              <a:t>Technical Integrity</a:t>
            </a:r>
            <a:endParaRPr lang="en-US" sz="1600" i="1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926599" name="Text Box 7"/>
          <p:cNvSpPr txBox="1">
            <a:spLocks noChangeArrowheads="1"/>
          </p:cNvSpPr>
          <p:nvPr/>
        </p:nvSpPr>
        <p:spPr bwMode="auto">
          <a:xfrm>
            <a:off x="5418993" y="4500565"/>
            <a:ext cx="17130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2400">
                <a:latin typeface="Arial" pitchFamily="34" charset="0"/>
                <a:cs typeface="Times New Roman" pitchFamily="18" charset="0"/>
              </a:rPr>
              <a:t>Operating</a:t>
            </a:r>
          </a:p>
          <a:p>
            <a:pPr eaLnBrk="1" hangingPunct="1">
              <a:spcBef>
                <a:spcPct val="0"/>
              </a:spcBef>
            </a:pPr>
            <a:r>
              <a:rPr lang="en-GB" sz="2400">
                <a:latin typeface="Arial" pitchFamily="34" charset="0"/>
                <a:cs typeface="Times New Roman" pitchFamily="18" charset="0"/>
              </a:rPr>
              <a:t>Integrity</a:t>
            </a:r>
          </a:p>
        </p:txBody>
      </p:sp>
      <p:sp>
        <p:nvSpPr>
          <p:cNvPr id="2926600" name="Rectangle 8"/>
          <p:cNvSpPr>
            <a:spLocks noChangeArrowheads="1"/>
          </p:cNvSpPr>
          <p:nvPr/>
        </p:nvSpPr>
        <p:spPr bwMode="auto">
          <a:xfrm>
            <a:off x="8288992" y="1942209"/>
            <a:ext cx="1752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600" i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GB" sz="1600" i="1" dirty="0" err="1">
                <a:latin typeface="Arial" pitchFamily="34" charset="0"/>
                <a:cs typeface="Times New Roman" pitchFamily="18" charset="0"/>
              </a:rPr>
              <a:t>Mantenemos</a:t>
            </a:r>
            <a:r>
              <a:rPr lang="en-GB" sz="1600" i="1" dirty="0">
                <a:latin typeface="Arial" pitchFamily="34" charset="0"/>
                <a:cs typeface="Times New Roman" pitchFamily="18" charset="0"/>
              </a:rPr>
              <a:t> las barreras </a:t>
            </a:r>
            <a:r>
              <a:rPr lang="en-GB" sz="1600" i="1" dirty="0" err="1">
                <a:latin typeface="Arial" pitchFamily="34" charset="0"/>
                <a:cs typeface="Times New Roman" pitchFamily="18" charset="0"/>
              </a:rPr>
              <a:t>fisicas</a:t>
            </a:r>
            <a:r>
              <a:rPr lang="en-GB" sz="1600" i="1" dirty="0">
                <a:latin typeface="Arial" pitchFamily="34" charset="0"/>
                <a:cs typeface="Times New Roman" pitchFamily="18" charset="0"/>
              </a:rPr>
              <a:t> y los </a:t>
            </a:r>
            <a:r>
              <a:rPr lang="en-GB" sz="1600" i="1" dirty="0" err="1">
                <a:latin typeface="Arial" pitchFamily="34" charset="0"/>
                <a:cs typeface="Times New Roman" pitchFamily="18" charset="0"/>
              </a:rPr>
              <a:t>elementos</a:t>
            </a:r>
            <a:r>
              <a:rPr lang="en-GB" sz="1600" i="1" dirty="0">
                <a:latin typeface="Arial" pitchFamily="34" charset="0"/>
                <a:cs typeface="Times New Roman" pitchFamily="18" charset="0"/>
              </a:rPr>
              <a:t> de </a:t>
            </a:r>
            <a:r>
              <a:rPr lang="en-GB" sz="1600" i="1" dirty="0" err="1">
                <a:latin typeface="Arial" pitchFamily="34" charset="0"/>
                <a:cs typeface="Times New Roman" pitchFamily="18" charset="0"/>
              </a:rPr>
              <a:t>seguirad</a:t>
            </a:r>
            <a:r>
              <a:rPr lang="en-GB" sz="1600" i="1" dirty="0">
                <a:latin typeface="Arial" pitchFamily="34" charset="0"/>
                <a:cs typeface="Times New Roman" pitchFamily="18" charset="0"/>
              </a:rPr>
              <a:t> (SCE)</a:t>
            </a:r>
          </a:p>
        </p:txBody>
      </p:sp>
      <p:sp>
        <p:nvSpPr>
          <p:cNvPr id="2926601" name="Rectangle 9"/>
          <p:cNvSpPr>
            <a:spLocks noChangeArrowheads="1"/>
          </p:cNvSpPr>
          <p:nvPr/>
        </p:nvSpPr>
        <p:spPr bwMode="auto">
          <a:xfrm>
            <a:off x="2016370" y="1909765"/>
            <a:ext cx="225083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600" i="1" dirty="0" err="1">
                <a:latin typeface="Arial" pitchFamily="34" charset="0"/>
                <a:cs typeface="Times New Roman" pitchFamily="18" charset="0"/>
              </a:rPr>
              <a:t>Disenamos</a:t>
            </a:r>
            <a:r>
              <a:rPr lang="en-GB" sz="1600" i="1" dirty="0">
                <a:latin typeface="Arial" pitchFamily="34" charset="0"/>
                <a:cs typeface="Times New Roman" pitchFamily="18" charset="0"/>
              </a:rPr>
              <a:t> y </a:t>
            </a:r>
            <a:r>
              <a:rPr lang="en-GB" sz="1600" i="1" dirty="0" err="1">
                <a:latin typeface="Arial" pitchFamily="34" charset="0"/>
                <a:cs typeface="Times New Roman" pitchFamily="18" charset="0"/>
              </a:rPr>
              <a:t>construidos</a:t>
            </a:r>
            <a:r>
              <a:rPr lang="en-GB" sz="1600" i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GB" sz="1600" i="1" dirty="0" err="1">
                <a:latin typeface="Arial" pitchFamily="34" charset="0"/>
                <a:cs typeface="Times New Roman" pitchFamily="18" charset="0"/>
              </a:rPr>
              <a:t>nuestras</a:t>
            </a:r>
            <a:r>
              <a:rPr lang="en-GB" sz="1600" i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GB" sz="1600" i="1" dirty="0" err="1">
                <a:latin typeface="Arial" pitchFamily="34" charset="0"/>
                <a:cs typeface="Times New Roman" pitchFamily="18" charset="0"/>
              </a:rPr>
              <a:t>plantas</a:t>
            </a:r>
            <a:r>
              <a:rPr lang="en-GB" sz="1600" i="1" dirty="0">
                <a:latin typeface="Arial" pitchFamily="34" charset="0"/>
                <a:cs typeface="Times New Roman" pitchFamily="18" charset="0"/>
              </a:rPr>
              <a:t> para </a:t>
            </a:r>
            <a:r>
              <a:rPr lang="en-GB" sz="1600" i="1" dirty="0" err="1">
                <a:latin typeface="Arial" pitchFamily="34" charset="0"/>
                <a:cs typeface="Times New Roman" pitchFamily="18" charset="0"/>
              </a:rPr>
              <a:t>disminuir</a:t>
            </a:r>
            <a:r>
              <a:rPr lang="en-GB" sz="1600" i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GB" sz="1600" i="1" dirty="0" err="1">
                <a:latin typeface="Arial" pitchFamily="34" charset="0"/>
                <a:cs typeface="Times New Roman" pitchFamily="18" charset="0"/>
              </a:rPr>
              <a:t>el</a:t>
            </a:r>
            <a:r>
              <a:rPr lang="en-GB" sz="1600" i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GB" sz="1600" i="1" dirty="0" err="1">
                <a:latin typeface="Arial" pitchFamily="34" charset="0"/>
                <a:cs typeface="Times New Roman" pitchFamily="18" charset="0"/>
              </a:rPr>
              <a:t>riesgo</a:t>
            </a:r>
            <a:r>
              <a:rPr lang="en-GB" sz="1600" i="1" dirty="0">
                <a:latin typeface="Arial" pitchFamily="34" charset="0"/>
                <a:cs typeface="Times New Roman" pitchFamily="18" charset="0"/>
              </a:rPr>
              <a:t> a:</a:t>
            </a:r>
          </a:p>
          <a:p>
            <a:pPr eaLnBrk="1" hangingPunct="1">
              <a:spcBef>
                <a:spcPct val="0"/>
              </a:spcBef>
            </a:pPr>
            <a:r>
              <a:rPr lang="en-GB" sz="1600" i="1" dirty="0">
                <a:latin typeface="Arial" pitchFamily="34" charset="0"/>
                <a:cs typeface="Times New Roman" pitchFamily="18" charset="0"/>
              </a:rPr>
              <a:t>As Low As Reasonably Practicable (ALARP)</a:t>
            </a:r>
          </a:p>
        </p:txBody>
      </p:sp>
      <p:sp>
        <p:nvSpPr>
          <p:cNvPr id="2926602" name="Oval 10"/>
          <p:cNvSpPr>
            <a:spLocks noChangeArrowheads="1"/>
          </p:cNvSpPr>
          <p:nvPr/>
        </p:nvSpPr>
        <p:spPr bwMode="auto">
          <a:xfrm rot="19800000" flipH="1">
            <a:off x="5562601" y="2274890"/>
            <a:ext cx="2800350" cy="1755775"/>
          </a:xfrm>
          <a:prstGeom prst="ellipse">
            <a:avLst/>
          </a:prstGeom>
          <a:noFill/>
          <a:ln w="6350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6603" name="Oval 11"/>
          <p:cNvSpPr>
            <a:spLocks noChangeArrowheads="1"/>
          </p:cNvSpPr>
          <p:nvPr/>
        </p:nvSpPr>
        <p:spPr bwMode="auto">
          <a:xfrm rot="5400000">
            <a:off x="4890295" y="3471926"/>
            <a:ext cx="2716213" cy="1811215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6604" name="Rectangle 12"/>
          <p:cNvSpPr>
            <a:spLocks noChangeArrowheads="1"/>
          </p:cNvSpPr>
          <p:nvPr/>
        </p:nvSpPr>
        <p:spPr bwMode="auto">
          <a:xfrm>
            <a:off x="6901962" y="5195888"/>
            <a:ext cx="19196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600" i="1" dirty="0" err="1">
                <a:latin typeface="Arial" pitchFamily="34" charset="0"/>
                <a:cs typeface="Times New Roman" pitchFamily="18" charset="0"/>
              </a:rPr>
              <a:t>Operamos</a:t>
            </a:r>
            <a:r>
              <a:rPr lang="en-GB" sz="1600" i="1" dirty="0">
                <a:latin typeface="Arial" pitchFamily="34" charset="0"/>
                <a:cs typeface="Times New Roman" pitchFamily="18" charset="0"/>
              </a:rPr>
              <a:t> dentro de los </a:t>
            </a:r>
            <a:r>
              <a:rPr lang="en-GB" sz="1600" i="1" dirty="0" err="1">
                <a:latin typeface="Arial" pitchFamily="34" charset="0"/>
                <a:cs typeface="Times New Roman" pitchFamily="18" charset="0"/>
              </a:rPr>
              <a:t>limites</a:t>
            </a:r>
            <a:r>
              <a:rPr lang="en-GB" sz="1600" i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GB" sz="1600" i="1" dirty="0" err="1">
                <a:latin typeface="Arial" pitchFamily="34" charset="0"/>
                <a:cs typeface="Times New Roman" pitchFamily="18" charset="0"/>
              </a:rPr>
              <a:t>seguros</a:t>
            </a:r>
            <a:r>
              <a:rPr lang="en-GB" sz="1600" i="1" dirty="0">
                <a:latin typeface="Arial" pitchFamily="34" charset="0"/>
                <a:cs typeface="Times New Roman" pitchFamily="18" charset="0"/>
              </a:rPr>
              <a:t> (IOW)</a:t>
            </a:r>
            <a:endParaRPr lang="en-US" sz="1600" i="1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926605" name="Rectangle 13"/>
          <p:cNvSpPr>
            <a:spLocks noChangeArrowheads="1"/>
          </p:cNvSpPr>
          <p:nvPr/>
        </p:nvSpPr>
        <p:spPr bwMode="auto">
          <a:xfrm>
            <a:off x="1973875" y="4051300"/>
            <a:ext cx="272561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600" i="1" dirty="0" err="1">
                <a:latin typeface="Arial" pitchFamily="34" charset="0"/>
                <a:cs typeface="Times New Roman" pitchFamily="18" charset="0"/>
              </a:rPr>
              <a:t>Elementos</a:t>
            </a:r>
            <a:r>
              <a:rPr lang="en-GB" sz="1600" i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GB" sz="1600" i="1" dirty="0" err="1">
                <a:latin typeface="Arial" pitchFamily="34" charset="0"/>
                <a:cs typeface="Times New Roman" pitchFamily="18" charset="0"/>
              </a:rPr>
              <a:t>comunes</a:t>
            </a:r>
            <a:endParaRPr lang="en-GB" sz="1600" i="1" dirty="0"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sz="1600" i="1" dirty="0">
                <a:latin typeface="Arial" pitchFamily="34" charset="0"/>
                <a:cs typeface="Times New Roman" pitchFamily="18" charset="0"/>
              </a:rPr>
              <a:t>(</a:t>
            </a:r>
            <a:r>
              <a:rPr lang="en-GB" sz="1600" i="1" dirty="0" err="1">
                <a:latin typeface="Arial" pitchFamily="34" charset="0"/>
                <a:cs typeface="Times New Roman" pitchFamily="18" charset="0"/>
              </a:rPr>
              <a:t>seguridad</a:t>
            </a:r>
            <a:r>
              <a:rPr lang="en-GB" sz="1600" i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GB" sz="1600" i="1" dirty="0" err="1">
                <a:latin typeface="Arial" pitchFamily="34" charset="0"/>
                <a:cs typeface="Times New Roman" pitchFamily="18" charset="0"/>
              </a:rPr>
              <a:t>tecnica</a:t>
            </a:r>
            <a:r>
              <a:rPr lang="en-GB" sz="1600" i="1" dirty="0">
                <a:latin typeface="Arial" pitchFamily="34" charset="0"/>
                <a:cs typeface="Times New Roman" pitchFamily="18" charset="0"/>
              </a:rPr>
              <a:t>, </a:t>
            </a:r>
            <a:r>
              <a:rPr lang="en-GB" sz="1600" i="1" dirty="0" err="1">
                <a:latin typeface="Arial" pitchFamily="34" charset="0"/>
                <a:cs typeface="Times New Roman" pitchFamily="18" charset="0"/>
              </a:rPr>
              <a:t>gente</a:t>
            </a:r>
            <a:r>
              <a:rPr lang="en-GB" sz="1600" i="1" dirty="0">
                <a:latin typeface="Arial" pitchFamily="34" charset="0"/>
                <a:cs typeface="Times New Roman" pitchFamily="18" charset="0"/>
              </a:rPr>
              <a:t> y  </a:t>
            </a:r>
            <a:r>
              <a:rPr lang="en-GB" sz="1600" i="1" dirty="0" err="1">
                <a:latin typeface="Arial" pitchFamily="34" charset="0"/>
                <a:cs typeface="Times New Roman" pitchFamily="18" charset="0"/>
              </a:rPr>
              <a:t>procesos</a:t>
            </a:r>
            <a:r>
              <a:rPr lang="en-GB" sz="1600" i="1" dirty="0">
                <a:latin typeface="Arial" pitchFamily="34" charset="0"/>
                <a:cs typeface="Times New Roman" pitchFamily="18" charset="0"/>
              </a:rPr>
              <a:t> de </a:t>
            </a:r>
            <a:r>
              <a:rPr lang="en-GB" sz="1600" i="1" dirty="0" err="1">
                <a:latin typeface="Arial" pitchFamily="34" charset="0"/>
                <a:cs typeface="Times New Roman" pitchFamily="18" charset="0"/>
              </a:rPr>
              <a:t>trabajo</a:t>
            </a:r>
            <a:r>
              <a:rPr lang="en-GB" sz="1600" i="1" dirty="0">
                <a:latin typeface="Arial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2926606" name="Line 14"/>
          <p:cNvSpPr>
            <a:spLocks noChangeShapeType="1"/>
          </p:cNvSpPr>
          <p:nvPr/>
        </p:nvSpPr>
        <p:spPr bwMode="auto">
          <a:xfrm flipV="1">
            <a:off x="4500197" y="3716340"/>
            <a:ext cx="1462454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99330"/>
            <a:ext cx="10515600" cy="1325563"/>
          </a:xfrm>
        </p:spPr>
        <p:txBody>
          <a:bodyPr/>
          <a:lstStyle/>
          <a:p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Diseno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es…</a:t>
            </a:r>
          </a:p>
        </p:txBody>
      </p:sp>
      <p:sp>
        <p:nvSpPr>
          <p:cNvPr id="2932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866" y="1662112"/>
            <a:ext cx="10165404" cy="4830763"/>
          </a:xfrm>
          <a:prstGeom prst="rect">
            <a:avLst/>
          </a:prstGeom>
        </p:spPr>
        <p:txBody>
          <a:bodyPr/>
          <a:lstStyle/>
          <a:p>
            <a:pPr marL="342900" indent="-342900"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HEMP = hazards and effects management program – bow tie</a:t>
            </a:r>
          </a:p>
          <a:p>
            <a:pPr marL="342900" indent="-342900"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elementos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criticos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(SCE)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estan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identificados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incorporados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gestion</a:t>
            </a:r>
          </a:p>
          <a:p>
            <a:pPr marL="342900" indent="-342900"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ingenieria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mecanica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SzPct val="100000"/>
              <a:buFont typeface="Wingdings" pitchFamily="2" charset="2"/>
              <a:buChar char="q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Cumplimos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todas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reglas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regulaciones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SzPct val="100000"/>
              <a:buFont typeface="Wingdings" pitchFamily="2" charset="2"/>
              <a:buChar char="q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Desarrollamos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implementamos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un Sistema de gestion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todas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fases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disenadores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proveen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ventanas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operativas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claras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operadores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diseno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incluye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as-built drawings de las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plantas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SzPct val="100000"/>
              <a:buFont typeface="Wingdings" pitchFamily="2" charset="2"/>
              <a:buChar char="q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Estricta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gestion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cambios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claras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lineas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autoridad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tecnica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SzPct val="100000"/>
              <a:buFont typeface="Wingdings" pitchFamily="2" charset="2"/>
              <a:buChar char="q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Implementamos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robusto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gestion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conformidad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143601" y="3923154"/>
            <a:ext cx="1727689" cy="1579563"/>
            <a:chOff x="126" y="890"/>
            <a:chExt cx="1179" cy="995"/>
          </a:xfrm>
        </p:grpSpPr>
        <p:sp>
          <p:nvSpPr>
            <p:cNvPr id="2932741" name="Oval 5"/>
            <p:cNvSpPr>
              <a:spLocks noChangeArrowheads="1"/>
            </p:cNvSpPr>
            <p:nvPr/>
          </p:nvSpPr>
          <p:spPr bwMode="auto">
            <a:xfrm rot="1800000">
              <a:off x="126" y="890"/>
              <a:ext cx="781" cy="505"/>
            </a:xfrm>
            <a:prstGeom prst="ellipse">
              <a:avLst/>
            </a:prstGeom>
            <a:solidFill>
              <a:srgbClr val="00FFFF"/>
            </a:solidFill>
            <a:ln w="635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95959"/>
                </a:solidFill>
                <a:latin typeface="Futura Medium" pitchFamily="2" charset="0"/>
                <a:cs typeface="Times New Roman" pitchFamily="18" charset="0"/>
              </a:endParaRPr>
            </a:p>
          </p:txBody>
        </p:sp>
        <p:sp>
          <p:nvSpPr>
            <p:cNvPr id="2932742" name="Oval 6"/>
            <p:cNvSpPr>
              <a:spLocks noChangeArrowheads="1"/>
            </p:cNvSpPr>
            <p:nvPr/>
          </p:nvSpPr>
          <p:spPr bwMode="auto">
            <a:xfrm rot="19800000" flipH="1">
              <a:off x="524" y="890"/>
              <a:ext cx="781" cy="505"/>
            </a:xfrm>
            <a:prstGeom prst="ellipse">
              <a:avLst/>
            </a:prstGeom>
            <a:noFill/>
            <a:ln w="635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95959"/>
                </a:solidFill>
                <a:latin typeface="Futura Medium" pitchFamily="2" charset="0"/>
                <a:cs typeface="Times New Roman" pitchFamily="18" charset="0"/>
              </a:endParaRPr>
            </a:p>
          </p:txBody>
        </p:sp>
        <p:sp>
          <p:nvSpPr>
            <p:cNvPr id="2932743" name="Oval 7"/>
            <p:cNvSpPr>
              <a:spLocks noChangeArrowheads="1"/>
            </p:cNvSpPr>
            <p:nvPr/>
          </p:nvSpPr>
          <p:spPr bwMode="auto">
            <a:xfrm rot="5400000">
              <a:off x="325" y="1242"/>
              <a:ext cx="781" cy="505"/>
            </a:xfrm>
            <a:prstGeom prst="ellips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95959"/>
                </a:solidFill>
                <a:latin typeface="Futura Medium" pitchFamily="2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7075" y="1148202"/>
            <a:ext cx="10267950" cy="419100"/>
          </a:xfrm>
          <a:prstGeom prst="rect">
            <a:avLst/>
          </a:prstGeom>
        </p:spPr>
        <p:txBody>
          <a:bodyPr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tecnica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es …</a:t>
            </a:r>
          </a:p>
        </p:txBody>
      </p:sp>
      <p:sp>
        <p:nvSpPr>
          <p:cNvPr id="2934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0198" y="1948268"/>
            <a:ext cx="11297055" cy="54562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Validar 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implementar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“safety case”</a:t>
            </a:r>
          </a:p>
          <a:p>
            <a:pPr>
              <a:lnSpc>
                <a:spcPct val="100000"/>
              </a:lnSpc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Evaluar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verificar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que los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elementos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criticos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funcionan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Las barreras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fisicas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(hardware) son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inspeccionadas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validadas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El Sistema de gestion (SAP?) se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planear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Auditorias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revisiones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verificar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solidez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Usamos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Facility Status Report para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notar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cambios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modificaciones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Estricta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gestion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cambios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103578" y="4675696"/>
            <a:ext cx="1727689" cy="1579563"/>
            <a:chOff x="126" y="890"/>
            <a:chExt cx="1179" cy="995"/>
          </a:xfrm>
        </p:grpSpPr>
        <p:sp>
          <p:nvSpPr>
            <p:cNvPr id="2934789" name="Oval 5"/>
            <p:cNvSpPr>
              <a:spLocks noChangeArrowheads="1"/>
            </p:cNvSpPr>
            <p:nvPr/>
          </p:nvSpPr>
          <p:spPr bwMode="auto">
            <a:xfrm rot="19800000" flipH="1">
              <a:off x="524" y="890"/>
              <a:ext cx="781" cy="505"/>
            </a:xfrm>
            <a:prstGeom prst="ellipse">
              <a:avLst/>
            </a:prstGeom>
            <a:solidFill>
              <a:srgbClr val="00FF00"/>
            </a:solidFill>
            <a:ln w="635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95959"/>
                </a:solidFill>
                <a:latin typeface="Futura Medium" pitchFamily="2" charset="0"/>
                <a:cs typeface="Times New Roman" pitchFamily="18" charset="0"/>
              </a:endParaRPr>
            </a:p>
          </p:txBody>
        </p:sp>
        <p:sp>
          <p:nvSpPr>
            <p:cNvPr id="2934790" name="Oval 6"/>
            <p:cNvSpPr>
              <a:spLocks noChangeArrowheads="1"/>
            </p:cNvSpPr>
            <p:nvPr/>
          </p:nvSpPr>
          <p:spPr bwMode="auto">
            <a:xfrm rot="1800000">
              <a:off x="126" y="890"/>
              <a:ext cx="781" cy="505"/>
            </a:xfrm>
            <a:prstGeom prst="ellipse">
              <a:avLst/>
            </a:prstGeom>
            <a:noFill/>
            <a:ln w="635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95959"/>
                </a:solidFill>
                <a:latin typeface="Futura Medium" pitchFamily="2" charset="0"/>
                <a:cs typeface="Times New Roman" pitchFamily="18" charset="0"/>
              </a:endParaRPr>
            </a:p>
          </p:txBody>
        </p:sp>
        <p:sp>
          <p:nvSpPr>
            <p:cNvPr id="2934791" name="Oval 7"/>
            <p:cNvSpPr>
              <a:spLocks noChangeArrowheads="1"/>
            </p:cNvSpPr>
            <p:nvPr/>
          </p:nvSpPr>
          <p:spPr bwMode="auto">
            <a:xfrm rot="5400000">
              <a:off x="325" y="1242"/>
              <a:ext cx="781" cy="505"/>
            </a:xfrm>
            <a:prstGeom prst="ellips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95959"/>
                </a:solidFill>
                <a:latin typeface="Futura Medium" pitchFamily="2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2493" y="1131854"/>
            <a:ext cx="10267950" cy="419100"/>
          </a:xfrm>
          <a:prstGeom prst="rect">
            <a:avLst/>
          </a:prstGeom>
        </p:spPr>
        <p:txBody>
          <a:bodyPr/>
          <a:lstStyle/>
          <a:p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Integrity is…</a:t>
            </a:r>
          </a:p>
        </p:txBody>
      </p:sp>
      <p:sp>
        <p:nvSpPr>
          <p:cNvPr id="2936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51038"/>
            <a:ext cx="11567604" cy="4611687"/>
          </a:xfrm>
          <a:prstGeom prst="rect">
            <a:avLst/>
          </a:prstGeom>
        </p:spPr>
        <p:txBody>
          <a:bodyPr/>
          <a:lstStyle/>
          <a:p>
            <a:pPr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Consideramos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acumulativo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pequenas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desviaciones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Todas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nuestras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plantas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operan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dentro de sus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ventanas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operativas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Racionalizacion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alarmas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procedimientos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reaccionar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una</a:t>
            </a:r>
          </a:p>
          <a:p>
            <a:pPr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Comunicacion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clara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efectiva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consistente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cambios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turno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procedimientos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operacion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son claros y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facilmente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accesibles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Toda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documentacion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actualizada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 es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accesible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SzPct val="100000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Gente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competente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todas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las areas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 medio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839915" y="4565683"/>
            <a:ext cx="1727689" cy="1579563"/>
            <a:chOff x="126" y="890"/>
            <a:chExt cx="1179" cy="995"/>
          </a:xfrm>
        </p:grpSpPr>
        <p:sp>
          <p:nvSpPr>
            <p:cNvPr id="2936837" name="Oval 5"/>
            <p:cNvSpPr>
              <a:spLocks noChangeArrowheads="1"/>
            </p:cNvSpPr>
            <p:nvPr/>
          </p:nvSpPr>
          <p:spPr bwMode="auto">
            <a:xfrm rot="5400000">
              <a:off x="325" y="1242"/>
              <a:ext cx="781" cy="505"/>
            </a:xfrm>
            <a:prstGeom prst="ellipse">
              <a:avLst/>
            </a:prstGeom>
            <a:solidFill>
              <a:srgbClr val="FF0000"/>
            </a:solidFill>
            <a:ln w="635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95959"/>
                </a:solidFill>
                <a:latin typeface="Futura Medium" pitchFamily="2" charset="0"/>
                <a:cs typeface="Times New Roman" pitchFamily="18" charset="0"/>
              </a:endParaRPr>
            </a:p>
          </p:txBody>
        </p:sp>
        <p:sp>
          <p:nvSpPr>
            <p:cNvPr id="2936838" name="Oval 6"/>
            <p:cNvSpPr>
              <a:spLocks noChangeArrowheads="1"/>
            </p:cNvSpPr>
            <p:nvPr/>
          </p:nvSpPr>
          <p:spPr bwMode="auto">
            <a:xfrm rot="19800000" flipH="1">
              <a:off x="524" y="890"/>
              <a:ext cx="781" cy="505"/>
            </a:xfrm>
            <a:prstGeom prst="ellipse">
              <a:avLst/>
            </a:prstGeom>
            <a:noFill/>
            <a:ln w="635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95959"/>
                </a:solidFill>
                <a:latin typeface="Futura Medium" pitchFamily="2" charset="0"/>
                <a:cs typeface="Times New Roman" pitchFamily="18" charset="0"/>
              </a:endParaRPr>
            </a:p>
          </p:txBody>
        </p:sp>
        <p:sp>
          <p:nvSpPr>
            <p:cNvPr id="2936839" name="Oval 7"/>
            <p:cNvSpPr>
              <a:spLocks noChangeArrowheads="1"/>
            </p:cNvSpPr>
            <p:nvPr/>
          </p:nvSpPr>
          <p:spPr bwMode="auto">
            <a:xfrm rot="1800000">
              <a:off x="126" y="890"/>
              <a:ext cx="781" cy="505"/>
            </a:xfrm>
            <a:prstGeom prst="ellipse">
              <a:avLst/>
            </a:prstGeom>
            <a:noFill/>
            <a:ln w="635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95959"/>
                </a:solidFill>
                <a:latin typeface="Futura Medium" pitchFamily="2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2025" y="1133881"/>
            <a:ext cx="10267950" cy="419100"/>
          </a:xfrm>
          <a:prstGeom prst="rect">
            <a:avLst/>
          </a:prstGeom>
        </p:spPr>
        <p:txBody>
          <a:bodyPr/>
          <a:lstStyle/>
          <a:p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las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comunes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938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6391" y="1815628"/>
            <a:ext cx="8901392" cy="492601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Deploy the right tools and work processes to support AIPSM</a:t>
            </a:r>
          </a:p>
          <a:p>
            <a:pPr marL="342900" indent="-342900">
              <a:lnSpc>
                <a:spcPct val="150000"/>
              </a:lnSpc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Leading and role modelling the right behaviour everywhere</a:t>
            </a:r>
          </a:p>
          <a:p>
            <a:pPr marL="342900" indent="-342900">
              <a:lnSpc>
                <a:spcPct val="150000"/>
              </a:lnSpc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Provide the training to have the right capabilities at all times</a:t>
            </a:r>
          </a:p>
          <a:p>
            <a:pPr marL="342900" indent="-342900">
              <a:lnSpc>
                <a:spcPct val="150000"/>
              </a:lnSpc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Apply Management of Change process at all times</a:t>
            </a:r>
          </a:p>
          <a:p>
            <a:pPr marL="342900" indent="-342900">
              <a:lnSpc>
                <a:spcPct val="150000"/>
              </a:lnSpc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Measure the effectiveness and intervening where needed</a:t>
            </a:r>
          </a:p>
          <a:p>
            <a:pPr marL="342900" indent="-342900">
              <a:lnSpc>
                <a:spcPct val="150000"/>
              </a:lnSpc>
              <a:buClrTx/>
              <a:buSzPct val="100000"/>
              <a:buFont typeface="Wingdings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Pay particular attention to cumulative risk!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686672" y="4270917"/>
            <a:ext cx="1727689" cy="1579563"/>
            <a:chOff x="126" y="890"/>
            <a:chExt cx="1179" cy="995"/>
          </a:xfrm>
        </p:grpSpPr>
        <p:sp>
          <p:nvSpPr>
            <p:cNvPr id="2938885" name="Freeform 5"/>
            <p:cNvSpPr>
              <a:spLocks/>
            </p:cNvSpPr>
            <p:nvPr/>
          </p:nvSpPr>
          <p:spPr bwMode="auto">
            <a:xfrm>
              <a:off x="550" y="1117"/>
              <a:ext cx="325" cy="317"/>
            </a:xfrm>
            <a:custGeom>
              <a:avLst/>
              <a:gdLst/>
              <a:ahLst/>
              <a:cxnLst>
                <a:cxn ang="0">
                  <a:pos x="166" y="317"/>
                </a:cxn>
                <a:cxn ang="0">
                  <a:pos x="302" y="227"/>
                </a:cxn>
                <a:cxn ang="0">
                  <a:pos x="302" y="45"/>
                </a:cxn>
                <a:cxn ang="0">
                  <a:pos x="211" y="0"/>
                </a:cxn>
                <a:cxn ang="0">
                  <a:pos x="30" y="45"/>
                </a:cxn>
                <a:cxn ang="0">
                  <a:pos x="30" y="227"/>
                </a:cxn>
                <a:cxn ang="0">
                  <a:pos x="166" y="317"/>
                </a:cxn>
              </a:cxnLst>
              <a:rect l="0" t="0" r="r" b="b"/>
              <a:pathLst>
                <a:path w="325" h="317">
                  <a:moveTo>
                    <a:pt x="166" y="317"/>
                  </a:moveTo>
                  <a:cubicBezTo>
                    <a:pt x="211" y="317"/>
                    <a:pt x="279" y="272"/>
                    <a:pt x="302" y="227"/>
                  </a:cubicBezTo>
                  <a:cubicBezTo>
                    <a:pt x="325" y="182"/>
                    <a:pt x="317" y="83"/>
                    <a:pt x="302" y="45"/>
                  </a:cubicBezTo>
                  <a:cubicBezTo>
                    <a:pt x="287" y="7"/>
                    <a:pt x="256" y="0"/>
                    <a:pt x="211" y="0"/>
                  </a:cubicBezTo>
                  <a:cubicBezTo>
                    <a:pt x="166" y="0"/>
                    <a:pt x="60" y="7"/>
                    <a:pt x="30" y="45"/>
                  </a:cubicBezTo>
                  <a:cubicBezTo>
                    <a:pt x="0" y="83"/>
                    <a:pt x="7" y="182"/>
                    <a:pt x="30" y="227"/>
                  </a:cubicBezTo>
                  <a:cubicBezTo>
                    <a:pt x="53" y="272"/>
                    <a:pt x="121" y="317"/>
                    <a:pt x="166" y="317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95959"/>
                </a:solidFill>
                <a:latin typeface="Futura Medium" pitchFamily="2" charset="0"/>
                <a:cs typeface="Times New Roman" pitchFamily="18" charset="0"/>
              </a:endParaRPr>
            </a:p>
          </p:txBody>
        </p:sp>
        <p:sp>
          <p:nvSpPr>
            <p:cNvPr id="2938886" name="Oval 6"/>
            <p:cNvSpPr>
              <a:spLocks noChangeArrowheads="1"/>
            </p:cNvSpPr>
            <p:nvPr/>
          </p:nvSpPr>
          <p:spPr bwMode="auto">
            <a:xfrm rot="5400000">
              <a:off x="325" y="1242"/>
              <a:ext cx="781" cy="505"/>
            </a:xfrm>
            <a:prstGeom prst="ellips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95959"/>
                </a:solidFill>
                <a:latin typeface="Futura Medium" pitchFamily="2" charset="0"/>
                <a:cs typeface="Times New Roman" pitchFamily="18" charset="0"/>
              </a:endParaRPr>
            </a:p>
          </p:txBody>
        </p:sp>
        <p:sp>
          <p:nvSpPr>
            <p:cNvPr id="2938887" name="Oval 7"/>
            <p:cNvSpPr>
              <a:spLocks noChangeArrowheads="1"/>
            </p:cNvSpPr>
            <p:nvPr/>
          </p:nvSpPr>
          <p:spPr bwMode="auto">
            <a:xfrm rot="19800000" flipH="1">
              <a:off x="524" y="890"/>
              <a:ext cx="781" cy="505"/>
            </a:xfrm>
            <a:prstGeom prst="ellipse">
              <a:avLst/>
            </a:prstGeom>
            <a:noFill/>
            <a:ln w="635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95959"/>
                </a:solidFill>
                <a:latin typeface="Futura Medium" pitchFamily="2" charset="0"/>
                <a:cs typeface="Times New Roman" pitchFamily="18" charset="0"/>
              </a:endParaRPr>
            </a:p>
          </p:txBody>
        </p:sp>
        <p:sp>
          <p:nvSpPr>
            <p:cNvPr id="2938888" name="Oval 8"/>
            <p:cNvSpPr>
              <a:spLocks noChangeArrowheads="1"/>
            </p:cNvSpPr>
            <p:nvPr/>
          </p:nvSpPr>
          <p:spPr bwMode="auto">
            <a:xfrm rot="1800000">
              <a:off x="126" y="890"/>
              <a:ext cx="781" cy="505"/>
            </a:xfrm>
            <a:prstGeom prst="ellipse">
              <a:avLst/>
            </a:prstGeom>
            <a:noFill/>
            <a:ln w="635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95959"/>
                </a:solidFill>
                <a:latin typeface="Futura Medium" pitchFamily="2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2434006" y="1322388"/>
            <a:ext cx="6075485" cy="4938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762000"/>
            <a:endParaRPr lang="en-US">
              <a:latin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4A75E26-BF56-4538-AC3E-5D3C427D7774}"/>
              </a:ext>
            </a:extLst>
          </p:cNvPr>
          <p:cNvGrpSpPr/>
          <p:nvPr/>
        </p:nvGrpSpPr>
        <p:grpSpPr>
          <a:xfrm>
            <a:off x="2504571" y="1961225"/>
            <a:ext cx="6498554" cy="4390214"/>
            <a:chOff x="2682124" y="1295400"/>
            <a:chExt cx="6498554" cy="4390214"/>
          </a:xfrm>
        </p:grpSpPr>
        <p:grpSp>
          <p:nvGrpSpPr>
            <p:cNvPr id="100" name="Group 99"/>
            <p:cNvGrpSpPr/>
            <p:nvPr/>
          </p:nvGrpSpPr>
          <p:grpSpPr>
            <a:xfrm>
              <a:off x="3210659" y="3398838"/>
              <a:ext cx="5468815" cy="495300"/>
              <a:chOff x="1686658" y="3398838"/>
              <a:chExt cx="5468815" cy="495300"/>
            </a:xfrm>
          </p:grpSpPr>
          <p:sp>
            <p:nvSpPr>
              <p:cNvPr id="302085" name="Rectangle 5"/>
              <p:cNvSpPr>
                <a:spLocks noChangeArrowheads="1"/>
              </p:cNvSpPr>
              <p:nvPr/>
            </p:nvSpPr>
            <p:spPr bwMode="auto">
              <a:xfrm>
                <a:off x="1686658" y="3398838"/>
                <a:ext cx="5467350" cy="495300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86" name="Rectangle 6"/>
              <p:cNvSpPr>
                <a:spLocks noChangeArrowheads="1"/>
              </p:cNvSpPr>
              <p:nvPr/>
            </p:nvSpPr>
            <p:spPr bwMode="auto">
              <a:xfrm>
                <a:off x="1686658" y="3398838"/>
                <a:ext cx="5467350" cy="495300"/>
              </a:xfrm>
              <a:prstGeom prst="rect">
                <a:avLst/>
              </a:prstGeom>
              <a:solidFill>
                <a:srgbClr val="CCFFCC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87" name="Rectangle 7"/>
              <p:cNvSpPr>
                <a:spLocks noChangeArrowheads="1"/>
              </p:cNvSpPr>
              <p:nvPr/>
            </p:nvSpPr>
            <p:spPr bwMode="auto">
              <a:xfrm>
                <a:off x="1686658" y="3398838"/>
                <a:ext cx="5468815" cy="495300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88" name="Rectangle 8"/>
              <p:cNvSpPr>
                <a:spLocks noChangeArrowheads="1"/>
              </p:cNvSpPr>
              <p:nvPr/>
            </p:nvSpPr>
            <p:spPr bwMode="auto">
              <a:xfrm>
                <a:off x="1686658" y="3398838"/>
                <a:ext cx="5467350" cy="495300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2089" name="Rectangle 9"/>
            <p:cNvSpPr>
              <a:spLocks noChangeArrowheads="1"/>
            </p:cNvSpPr>
            <p:nvPr/>
          </p:nvSpPr>
          <p:spPr bwMode="auto">
            <a:xfrm>
              <a:off x="3210659" y="3398838"/>
              <a:ext cx="5468815" cy="495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90" name="Rectangle 10"/>
            <p:cNvSpPr>
              <a:spLocks noChangeArrowheads="1"/>
            </p:cNvSpPr>
            <p:nvPr/>
          </p:nvSpPr>
          <p:spPr bwMode="auto">
            <a:xfrm>
              <a:off x="3072914" y="2508250"/>
              <a:ext cx="124557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91" name="Rectangle 11"/>
            <p:cNvSpPr>
              <a:spLocks noChangeArrowheads="1"/>
            </p:cNvSpPr>
            <p:nvPr/>
          </p:nvSpPr>
          <p:spPr bwMode="auto">
            <a:xfrm>
              <a:off x="3150577" y="1612900"/>
              <a:ext cx="16120" cy="365283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92" name="Rectangle 12"/>
            <p:cNvSpPr>
              <a:spLocks noChangeArrowheads="1"/>
            </p:cNvSpPr>
            <p:nvPr/>
          </p:nvSpPr>
          <p:spPr bwMode="auto">
            <a:xfrm>
              <a:off x="3182816" y="5256213"/>
              <a:ext cx="5342792" cy="19050"/>
            </a:xfrm>
            <a:prstGeom prst="rect">
              <a:avLst/>
            </a:prstGeom>
            <a:solidFill>
              <a:srgbClr val="00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93" name="Rectangle 13"/>
            <p:cNvSpPr>
              <a:spLocks noChangeArrowheads="1"/>
            </p:cNvSpPr>
            <p:nvPr/>
          </p:nvSpPr>
          <p:spPr bwMode="auto">
            <a:xfrm>
              <a:off x="3260482" y="2397127"/>
              <a:ext cx="1531326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94" name="Rectangle 14"/>
            <p:cNvSpPr>
              <a:spLocks noChangeArrowheads="1"/>
            </p:cNvSpPr>
            <p:nvPr/>
          </p:nvSpPr>
          <p:spPr bwMode="auto">
            <a:xfrm>
              <a:off x="3322028" y="2649540"/>
              <a:ext cx="21555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dirty="0"/>
                <a:t>reaching for excellence</a:t>
              </a:r>
            </a:p>
          </p:txBody>
        </p:sp>
        <p:sp>
          <p:nvSpPr>
            <p:cNvPr id="302095" name="Rectangle 15"/>
            <p:cNvSpPr>
              <a:spLocks noChangeArrowheads="1"/>
            </p:cNvSpPr>
            <p:nvPr/>
          </p:nvSpPr>
          <p:spPr bwMode="auto">
            <a:xfrm>
              <a:off x="3260481" y="3303590"/>
              <a:ext cx="1271954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96" name="Rectangle 16"/>
            <p:cNvSpPr>
              <a:spLocks noChangeArrowheads="1"/>
            </p:cNvSpPr>
            <p:nvPr/>
          </p:nvSpPr>
          <p:spPr bwMode="auto">
            <a:xfrm>
              <a:off x="3322027" y="3556000"/>
              <a:ext cx="125354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365A41"/>
                  </a:solidFill>
                  <a:latin typeface="Futura Medium"/>
                </a:rPr>
                <a:t>THE AIM PLATEAU</a:t>
              </a:r>
              <a:endParaRPr lang="en-US" sz="1200">
                <a:solidFill>
                  <a:srgbClr val="365A41"/>
                </a:solidFill>
                <a:latin typeface="Futura Medium"/>
              </a:endParaRPr>
            </a:p>
          </p:txBody>
        </p:sp>
        <p:sp>
          <p:nvSpPr>
            <p:cNvPr id="302097" name="Rectangle 17"/>
            <p:cNvSpPr>
              <a:spLocks noChangeArrowheads="1"/>
            </p:cNvSpPr>
            <p:nvPr/>
          </p:nvSpPr>
          <p:spPr bwMode="auto">
            <a:xfrm>
              <a:off x="3210658" y="4367215"/>
              <a:ext cx="121626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98" name="Rectangle 18"/>
            <p:cNvSpPr>
              <a:spLocks noChangeArrowheads="1"/>
            </p:cNvSpPr>
            <p:nvPr/>
          </p:nvSpPr>
          <p:spPr bwMode="auto">
            <a:xfrm rot="16200000">
              <a:off x="1798709" y="3376226"/>
              <a:ext cx="20438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06100B"/>
                  </a:solidFill>
                  <a:latin typeface="Futura Medium"/>
                </a:rPr>
                <a:t>QUALITY OF AIPSM</a:t>
              </a:r>
              <a:endParaRPr lang="en-US" dirty="0">
                <a:solidFill>
                  <a:srgbClr val="06100B"/>
                </a:solidFill>
                <a:latin typeface="Futura Medium"/>
              </a:endParaRPr>
            </a:p>
          </p:txBody>
        </p:sp>
        <p:sp>
          <p:nvSpPr>
            <p:cNvPr id="302099" name="Rectangle 19"/>
            <p:cNvSpPr>
              <a:spLocks noChangeArrowheads="1"/>
            </p:cNvSpPr>
            <p:nvPr/>
          </p:nvSpPr>
          <p:spPr bwMode="auto">
            <a:xfrm>
              <a:off x="4931020" y="5265740"/>
              <a:ext cx="2737338" cy="28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00" name="Rectangle 20"/>
            <p:cNvSpPr>
              <a:spLocks noChangeArrowheads="1"/>
            </p:cNvSpPr>
            <p:nvPr/>
          </p:nvSpPr>
          <p:spPr bwMode="auto">
            <a:xfrm>
              <a:off x="4865566" y="5408615"/>
              <a:ext cx="4889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333333"/>
                  </a:solidFill>
                  <a:latin typeface="Futura Medium"/>
                </a:rPr>
                <a:t>TIME</a:t>
              </a:r>
              <a:endParaRPr lang="en-US" dirty="0">
                <a:solidFill>
                  <a:srgbClr val="333333"/>
                </a:solidFill>
                <a:latin typeface="Futura Medium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2759320" y="1731965"/>
              <a:ext cx="90854" cy="688975"/>
              <a:chOff x="1387720" y="1655764"/>
              <a:chExt cx="90854" cy="688975"/>
            </a:xfrm>
          </p:grpSpPr>
          <p:sp>
            <p:nvSpPr>
              <p:cNvPr id="302102" name="Rectangle 22"/>
              <p:cNvSpPr>
                <a:spLocks noChangeArrowheads="1"/>
              </p:cNvSpPr>
              <p:nvPr/>
            </p:nvSpPr>
            <p:spPr bwMode="auto">
              <a:xfrm>
                <a:off x="1424355" y="1722439"/>
                <a:ext cx="16119" cy="62230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03" name="Freeform 23"/>
              <p:cNvSpPr>
                <a:spLocks/>
              </p:cNvSpPr>
              <p:nvPr/>
            </p:nvSpPr>
            <p:spPr bwMode="auto">
              <a:xfrm>
                <a:off x="1387720" y="1655764"/>
                <a:ext cx="90854" cy="100013"/>
              </a:xfrm>
              <a:custGeom>
                <a:avLst/>
                <a:gdLst/>
                <a:ahLst/>
                <a:cxnLst>
                  <a:cxn ang="0">
                    <a:pos x="125" y="126"/>
                  </a:cxn>
                  <a:cxn ang="0">
                    <a:pos x="62" y="0"/>
                  </a:cxn>
                  <a:cxn ang="0">
                    <a:pos x="0" y="126"/>
                  </a:cxn>
                  <a:cxn ang="0">
                    <a:pos x="62" y="87"/>
                  </a:cxn>
                  <a:cxn ang="0">
                    <a:pos x="125" y="126"/>
                  </a:cxn>
                </a:cxnLst>
                <a:rect l="0" t="0" r="r" b="b"/>
                <a:pathLst>
                  <a:path w="125" h="126">
                    <a:moveTo>
                      <a:pt x="125" y="126"/>
                    </a:moveTo>
                    <a:lnTo>
                      <a:pt x="62" y="0"/>
                    </a:lnTo>
                    <a:lnTo>
                      <a:pt x="0" y="126"/>
                    </a:lnTo>
                    <a:lnTo>
                      <a:pt x="62" y="87"/>
                    </a:lnTo>
                    <a:lnTo>
                      <a:pt x="125" y="12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752123" y="5537202"/>
              <a:ext cx="937846" cy="100013"/>
              <a:chOff x="4240823" y="5410201"/>
              <a:chExt cx="937846" cy="100013"/>
            </a:xfrm>
          </p:grpSpPr>
          <p:sp>
            <p:nvSpPr>
              <p:cNvPr id="302105" name="Rectangle 25"/>
              <p:cNvSpPr>
                <a:spLocks noChangeArrowheads="1"/>
              </p:cNvSpPr>
              <p:nvPr/>
            </p:nvSpPr>
            <p:spPr bwMode="auto">
              <a:xfrm>
                <a:off x="4240823" y="5449889"/>
                <a:ext cx="877765" cy="190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06" name="Freeform 26"/>
              <p:cNvSpPr>
                <a:spLocks/>
              </p:cNvSpPr>
              <p:nvPr/>
            </p:nvSpPr>
            <p:spPr bwMode="auto">
              <a:xfrm>
                <a:off x="5087815" y="5410201"/>
                <a:ext cx="90854" cy="100013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126" y="62"/>
                  </a:cxn>
                  <a:cxn ang="0">
                    <a:pos x="0" y="0"/>
                  </a:cxn>
                  <a:cxn ang="0">
                    <a:pos x="39" y="62"/>
                  </a:cxn>
                  <a:cxn ang="0">
                    <a:pos x="0" y="125"/>
                  </a:cxn>
                </a:cxnLst>
                <a:rect l="0" t="0" r="r" b="b"/>
                <a:pathLst>
                  <a:path w="126" h="125">
                    <a:moveTo>
                      <a:pt x="0" y="125"/>
                    </a:moveTo>
                    <a:lnTo>
                      <a:pt x="126" y="62"/>
                    </a:lnTo>
                    <a:lnTo>
                      <a:pt x="0" y="0"/>
                    </a:lnTo>
                    <a:lnTo>
                      <a:pt x="39" y="62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2107" name="Rectangle 27"/>
            <p:cNvSpPr>
              <a:spLocks noChangeArrowheads="1"/>
            </p:cNvSpPr>
            <p:nvPr/>
          </p:nvSpPr>
          <p:spPr bwMode="auto">
            <a:xfrm>
              <a:off x="6753958" y="2398713"/>
              <a:ext cx="1362808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08" name="Rectangle 28"/>
            <p:cNvSpPr>
              <a:spLocks noChangeArrowheads="1"/>
            </p:cNvSpPr>
            <p:nvPr/>
          </p:nvSpPr>
          <p:spPr bwMode="auto">
            <a:xfrm>
              <a:off x="6815504" y="2432051"/>
              <a:ext cx="5129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60992"/>
                  </a:solidFill>
                  <a:latin typeface="MS LineDraw" charset="2"/>
                </a:rPr>
                <a:t></a:t>
              </a:r>
              <a:endParaRPr lang="en-US">
                <a:solidFill>
                  <a:srgbClr val="060992"/>
                </a:solidFill>
              </a:endParaRPr>
            </a:p>
          </p:txBody>
        </p:sp>
        <p:sp>
          <p:nvSpPr>
            <p:cNvPr id="302109" name="Rectangle 29"/>
            <p:cNvSpPr>
              <a:spLocks noChangeArrowheads="1"/>
            </p:cNvSpPr>
            <p:nvPr/>
          </p:nvSpPr>
          <p:spPr bwMode="auto">
            <a:xfrm>
              <a:off x="7042639" y="2435227"/>
              <a:ext cx="1255152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60992"/>
                  </a:solidFill>
                  <a:latin typeface="Futura Medium"/>
                </a:rPr>
                <a:t>RISK-BASED DECISIONS</a:t>
              </a:r>
              <a:endParaRPr lang="en-US" sz="900">
                <a:solidFill>
                  <a:srgbClr val="060992"/>
                </a:solidFill>
                <a:latin typeface="Futura Medium"/>
              </a:endParaRPr>
            </a:p>
          </p:txBody>
        </p:sp>
        <p:sp>
          <p:nvSpPr>
            <p:cNvPr id="302110" name="Rectangle 30"/>
            <p:cNvSpPr>
              <a:spLocks noChangeArrowheads="1"/>
            </p:cNvSpPr>
            <p:nvPr/>
          </p:nvSpPr>
          <p:spPr bwMode="auto">
            <a:xfrm>
              <a:off x="6044714" y="3441700"/>
              <a:ext cx="1443403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11" name="Rectangle 31"/>
            <p:cNvSpPr>
              <a:spLocks noChangeArrowheads="1"/>
            </p:cNvSpPr>
            <p:nvPr/>
          </p:nvSpPr>
          <p:spPr bwMode="auto">
            <a:xfrm>
              <a:off x="6106258" y="3475040"/>
              <a:ext cx="5129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2A724B"/>
                  </a:solidFill>
                  <a:latin typeface="MS LineDraw" charset="2"/>
                </a:rPr>
                <a:t></a:t>
              </a:r>
              <a:endParaRPr lang="en-US">
                <a:solidFill>
                  <a:srgbClr val="2A724B"/>
                </a:solidFill>
              </a:endParaRPr>
            </a:p>
          </p:txBody>
        </p:sp>
        <p:sp>
          <p:nvSpPr>
            <p:cNvPr id="302112" name="Rectangle 32"/>
            <p:cNvSpPr>
              <a:spLocks noChangeArrowheads="1"/>
            </p:cNvSpPr>
            <p:nvPr/>
          </p:nvSpPr>
          <p:spPr bwMode="auto">
            <a:xfrm>
              <a:off x="6334858" y="3478214"/>
              <a:ext cx="133690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2A724B"/>
                  </a:solidFill>
                  <a:latin typeface="Futura Medium"/>
                </a:rPr>
                <a:t>BEST PRACTICE SHARING</a:t>
              </a:r>
              <a:endParaRPr lang="en-US" sz="900">
                <a:solidFill>
                  <a:srgbClr val="2A724B"/>
                </a:solidFill>
                <a:latin typeface="Futura Medium"/>
              </a:endParaRPr>
            </a:p>
          </p:txBody>
        </p:sp>
        <p:sp>
          <p:nvSpPr>
            <p:cNvPr id="302113" name="Rectangle 33"/>
            <p:cNvSpPr>
              <a:spLocks noChangeArrowheads="1"/>
            </p:cNvSpPr>
            <p:nvPr/>
          </p:nvSpPr>
          <p:spPr bwMode="auto">
            <a:xfrm>
              <a:off x="6642589" y="2563813"/>
              <a:ext cx="1985596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14" name="Rectangle 34"/>
            <p:cNvSpPr>
              <a:spLocks noChangeArrowheads="1"/>
            </p:cNvSpPr>
            <p:nvPr/>
          </p:nvSpPr>
          <p:spPr bwMode="auto">
            <a:xfrm>
              <a:off x="6702670" y="2597151"/>
              <a:ext cx="5129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60992"/>
                  </a:solidFill>
                  <a:latin typeface="MS LineDraw" charset="2"/>
                </a:rPr>
                <a:t></a:t>
              </a:r>
              <a:endParaRPr lang="en-US">
                <a:solidFill>
                  <a:srgbClr val="060992"/>
                </a:solidFill>
              </a:endParaRPr>
            </a:p>
          </p:txBody>
        </p:sp>
        <p:sp>
          <p:nvSpPr>
            <p:cNvPr id="302115" name="Rectangle 35"/>
            <p:cNvSpPr>
              <a:spLocks noChangeArrowheads="1"/>
            </p:cNvSpPr>
            <p:nvPr/>
          </p:nvSpPr>
          <p:spPr bwMode="auto">
            <a:xfrm>
              <a:off x="6931270" y="2600327"/>
              <a:ext cx="2107949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60992"/>
                  </a:solidFill>
                  <a:latin typeface="Futura Medium"/>
                </a:rPr>
                <a:t>MANAGEMENT OF PROCESS CHANGES</a:t>
              </a:r>
              <a:endParaRPr lang="en-US" sz="900">
                <a:solidFill>
                  <a:srgbClr val="060992"/>
                </a:solidFill>
                <a:latin typeface="Futura Medium"/>
              </a:endParaRPr>
            </a:p>
          </p:txBody>
        </p:sp>
        <p:sp>
          <p:nvSpPr>
            <p:cNvPr id="302116" name="Rectangle 36"/>
            <p:cNvSpPr>
              <a:spLocks noChangeArrowheads="1"/>
            </p:cNvSpPr>
            <p:nvPr/>
          </p:nvSpPr>
          <p:spPr bwMode="auto">
            <a:xfrm>
              <a:off x="6551735" y="2728913"/>
              <a:ext cx="1414096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17" name="Rectangle 37"/>
            <p:cNvSpPr>
              <a:spLocks noChangeArrowheads="1"/>
            </p:cNvSpPr>
            <p:nvPr/>
          </p:nvSpPr>
          <p:spPr bwMode="auto">
            <a:xfrm>
              <a:off x="6611816" y="2762251"/>
              <a:ext cx="5129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60992"/>
                  </a:solidFill>
                  <a:latin typeface="MS LineDraw" charset="2"/>
                </a:rPr>
                <a:t></a:t>
              </a:r>
              <a:endParaRPr lang="en-US">
                <a:solidFill>
                  <a:srgbClr val="060992"/>
                </a:solidFill>
              </a:endParaRPr>
            </a:p>
          </p:txBody>
        </p:sp>
        <p:sp>
          <p:nvSpPr>
            <p:cNvPr id="302118" name="Rectangle 38"/>
            <p:cNvSpPr>
              <a:spLocks noChangeArrowheads="1"/>
            </p:cNvSpPr>
            <p:nvPr/>
          </p:nvSpPr>
          <p:spPr bwMode="auto">
            <a:xfrm>
              <a:off x="6840416" y="2765427"/>
              <a:ext cx="131286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60992"/>
                  </a:solidFill>
                  <a:latin typeface="Futura Medium"/>
                </a:rPr>
                <a:t>RISK-BASED INSPECTION</a:t>
              </a:r>
              <a:endParaRPr lang="en-US" sz="900">
                <a:solidFill>
                  <a:srgbClr val="060992"/>
                </a:solidFill>
                <a:latin typeface="Futura Medium"/>
              </a:endParaRPr>
            </a:p>
          </p:txBody>
        </p:sp>
        <p:sp>
          <p:nvSpPr>
            <p:cNvPr id="302119" name="Rectangle 39"/>
            <p:cNvSpPr>
              <a:spLocks noChangeArrowheads="1"/>
            </p:cNvSpPr>
            <p:nvPr/>
          </p:nvSpPr>
          <p:spPr bwMode="auto">
            <a:xfrm>
              <a:off x="6399337" y="3046413"/>
              <a:ext cx="1392115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20" name="Rectangle 40"/>
            <p:cNvSpPr>
              <a:spLocks noChangeArrowheads="1"/>
            </p:cNvSpPr>
            <p:nvPr/>
          </p:nvSpPr>
          <p:spPr bwMode="auto">
            <a:xfrm>
              <a:off x="6460881" y="3079751"/>
              <a:ext cx="5129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60992"/>
                  </a:solidFill>
                  <a:latin typeface="MS LineDraw" charset="2"/>
                </a:rPr>
                <a:t></a:t>
              </a:r>
              <a:endParaRPr lang="en-US">
                <a:solidFill>
                  <a:srgbClr val="060992"/>
                </a:solidFill>
              </a:endParaRPr>
            </a:p>
          </p:txBody>
        </p:sp>
        <p:sp>
          <p:nvSpPr>
            <p:cNvPr id="302121" name="Rectangle 41"/>
            <p:cNvSpPr>
              <a:spLocks noChangeArrowheads="1"/>
            </p:cNvSpPr>
            <p:nvPr/>
          </p:nvSpPr>
          <p:spPr bwMode="auto">
            <a:xfrm>
              <a:off x="6688015" y="3082927"/>
              <a:ext cx="1263166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60992"/>
                  </a:solidFill>
                  <a:latin typeface="Futura Medium"/>
                </a:rPr>
                <a:t>KNOWLEDGE TRANSFER</a:t>
              </a:r>
              <a:endParaRPr lang="en-US" sz="900">
                <a:solidFill>
                  <a:srgbClr val="060992"/>
                </a:solidFill>
                <a:latin typeface="Futura Medium"/>
              </a:endParaRPr>
            </a:p>
          </p:txBody>
        </p:sp>
        <p:sp>
          <p:nvSpPr>
            <p:cNvPr id="302122" name="Rectangle 42"/>
            <p:cNvSpPr>
              <a:spLocks noChangeArrowheads="1"/>
            </p:cNvSpPr>
            <p:nvPr/>
          </p:nvSpPr>
          <p:spPr bwMode="auto">
            <a:xfrm>
              <a:off x="6298224" y="3222627"/>
              <a:ext cx="1532792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23" name="Rectangle 43"/>
            <p:cNvSpPr>
              <a:spLocks noChangeArrowheads="1"/>
            </p:cNvSpPr>
            <p:nvPr/>
          </p:nvSpPr>
          <p:spPr bwMode="auto">
            <a:xfrm>
              <a:off x="6359770" y="3255965"/>
              <a:ext cx="5129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60992"/>
                  </a:solidFill>
                  <a:latin typeface="MS LineDraw" charset="2"/>
                </a:rPr>
                <a:t></a:t>
              </a:r>
              <a:endParaRPr lang="en-US">
                <a:solidFill>
                  <a:srgbClr val="060992"/>
                </a:solidFill>
              </a:endParaRPr>
            </a:p>
          </p:txBody>
        </p:sp>
        <p:sp>
          <p:nvSpPr>
            <p:cNvPr id="302124" name="Rectangle 44"/>
            <p:cNvSpPr>
              <a:spLocks noChangeArrowheads="1"/>
            </p:cNvSpPr>
            <p:nvPr/>
          </p:nvSpPr>
          <p:spPr bwMode="auto">
            <a:xfrm>
              <a:off x="6586904" y="3259140"/>
              <a:ext cx="1479572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60992"/>
                  </a:solidFill>
                  <a:latin typeface="Futura Medium"/>
                </a:rPr>
                <a:t>MANAGEMENT LEADERSHIP</a:t>
              </a:r>
              <a:endParaRPr lang="en-US" sz="900">
                <a:solidFill>
                  <a:srgbClr val="060992"/>
                </a:solidFill>
                <a:latin typeface="Futura Medium"/>
              </a:endParaRPr>
            </a:p>
          </p:txBody>
        </p:sp>
        <p:sp>
          <p:nvSpPr>
            <p:cNvPr id="302125" name="Rectangle 45"/>
            <p:cNvSpPr>
              <a:spLocks noChangeArrowheads="1"/>
            </p:cNvSpPr>
            <p:nvPr/>
          </p:nvSpPr>
          <p:spPr bwMode="auto">
            <a:xfrm>
              <a:off x="5928947" y="3606802"/>
              <a:ext cx="1434612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26" name="Rectangle 46"/>
            <p:cNvSpPr>
              <a:spLocks noChangeArrowheads="1"/>
            </p:cNvSpPr>
            <p:nvPr/>
          </p:nvSpPr>
          <p:spPr bwMode="auto">
            <a:xfrm>
              <a:off x="5991958" y="3640140"/>
              <a:ext cx="5129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2A724B"/>
                  </a:solidFill>
                  <a:latin typeface="MS LineDraw" charset="2"/>
                </a:rPr>
                <a:t></a:t>
              </a:r>
              <a:endParaRPr lang="en-US">
                <a:solidFill>
                  <a:srgbClr val="2A724B"/>
                </a:solidFill>
              </a:endParaRPr>
            </a:p>
          </p:txBody>
        </p:sp>
        <p:sp>
          <p:nvSpPr>
            <p:cNvPr id="302127" name="Rectangle 47"/>
            <p:cNvSpPr>
              <a:spLocks noChangeArrowheads="1"/>
            </p:cNvSpPr>
            <p:nvPr/>
          </p:nvSpPr>
          <p:spPr bwMode="auto">
            <a:xfrm>
              <a:off x="6217628" y="3643315"/>
              <a:ext cx="1362552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2A724B"/>
                  </a:solidFill>
                  <a:latin typeface="Futura Medium"/>
                </a:rPr>
                <a:t>DISCIPLINE NETWORKING</a:t>
              </a:r>
              <a:endParaRPr lang="en-US" sz="900">
                <a:solidFill>
                  <a:srgbClr val="2A724B"/>
                </a:solidFill>
                <a:latin typeface="Futura Medium"/>
              </a:endParaRPr>
            </a:p>
          </p:txBody>
        </p:sp>
        <p:sp>
          <p:nvSpPr>
            <p:cNvPr id="302128" name="Rectangle 48"/>
            <p:cNvSpPr>
              <a:spLocks noChangeArrowheads="1"/>
            </p:cNvSpPr>
            <p:nvPr/>
          </p:nvSpPr>
          <p:spPr bwMode="auto">
            <a:xfrm>
              <a:off x="5791201" y="3771902"/>
              <a:ext cx="1077058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29" name="Rectangle 49"/>
            <p:cNvSpPr>
              <a:spLocks noChangeArrowheads="1"/>
            </p:cNvSpPr>
            <p:nvPr/>
          </p:nvSpPr>
          <p:spPr bwMode="auto">
            <a:xfrm>
              <a:off x="5852747" y="3805239"/>
              <a:ext cx="5129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2A724B"/>
                  </a:solidFill>
                  <a:latin typeface="MS LineDraw" charset="2"/>
                </a:rPr>
                <a:t></a:t>
              </a:r>
              <a:endParaRPr lang="en-US">
                <a:solidFill>
                  <a:srgbClr val="2A724B"/>
                </a:solidFill>
              </a:endParaRPr>
            </a:p>
          </p:txBody>
        </p:sp>
        <p:sp>
          <p:nvSpPr>
            <p:cNvPr id="302130" name="Rectangle 50"/>
            <p:cNvSpPr>
              <a:spLocks noChangeArrowheads="1"/>
            </p:cNvSpPr>
            <p:nvPr/>
          </p:nvSpPr>
          <p:spPr bwMode="auto">
            <a:xfrm>
              <a:off x="6081346" y="3808415"/>
              <a:ext cx="948978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2A724B"/>
                  </a:solidFill>
                  <a:latin typeface="Futura Medium"/>
                </a:rPr>
                <a:t>HARDWARE MOC</a:t>
              </a:r>
              <a:endParaRPr lang="en-US" sz="900">
                <a:solidFill>
                  <a:srgbClr val="2A724B"/>
                </a:solidFill>
                <a:latin typeface="Futura Medium"/>
              </a:endParaRPr>
            </a:p>
          </p:txBody>
        </p:sp>
        <p:sp>
          <p:nvSpPr>
            <p:cNvPr id="302131" name="Rectangle 51"/>
            <p:cNvSpPr>
              <a:spLocks noChangeArrowheads="1"/>
            </p:cNvSpPr>
            <p:nvPr/>
          </p:nvSpPr>
          <p:spPr bwMode="auto">
            <a:xfrm>
              <a:off x="6450624" y="2881313"/>
              <a:ext cx="2271346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32" name="Rectangle 52"/>
            <p:cNvSpPr>
              <a:spLocks noChangeArrowheads="1"/>
            </p:cNvSpPr>
            <p:nvPr/>
          </p:nvSpPr>
          <p:spPr bwMode="auto">
            <a:xfrm>
              <a:off x="6510704" y="2914651"/>
              <a:ext cx="5129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60992"/>
                  </a:solidFill>
                  <a:latin typeface="MS LineDraw" charset="2"/>
                </a:rPr>
                <a:t></a:t>
              </a:r>
              <a:endParaRPr lang="en-US">
                <a:solidFill>
                  <a:srgbClr val="060992"/>
                </a:solidFill>
              </a:endParaRPr>
            </a:p>
          </p:txBody>
        </p:sp>
        <p:sp>
          <p:nvSpPr>
            <p:cNvPr id="302133" name="Rectangle 53"/>
            <p:cNvSpPr>
              <a:spLocks noChangeArrowheads="1"/>
            </p:cNvSpPr>
            <p:nvPr/>
          </p:nvSpPr>
          <p:spPr bwMode="auto">
            <a:xfrm>
              <a:off x="6739304" y="2917827"/>
              <a:ext cx="244137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60992"/>
                  </a:solidFill>
                  <a:latin typeface="Futura Medium"/>
                </a:rPr>
                <a:t>CORROSION CONTROL/FAILURE PREVENTION</a:t>
              </a:r>
              <a:endParaRPr lang="en-US" sz="900">
                <a:solidFill>
                  <a:srgbClr val="060992"/>
                </a:solidFill>
                <a:latin typeface="Futura Medium"/>
              </a:endParaRPr>
            </a:p>
          </p:txBody>
        </p:sp>
        <p:sp>
          <p:nvSpPr>
            <p:cNvPr id="302134" name="Rectangle 54"/>
            <p:cNvSpPr>
              <a:spLocks noChangeArrowheads="1"/>
            </p:cNvSpPr>
            <p:nvPr/>
          </p:nvSpPr>
          <p:spPr bwMode="auto">
            <a:xfrm>
              <a:off x="4838701" y="4156075"/>
              <a:ext cx="1770185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35" name="Rectangle 55"/>
            <p:cNvSpPr>
              <a:spLocks noChangeArrowheads="1"/>
            </p:cNvSpPr>
            <p:nvPr/>
          </p:nvSpPr>
          <p:spPr bwMode="auto">
            <a:xfrm>
              <a:off x="4900247" y="4189415"/>
              <a:ext cx="5129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73200F"/>
                  </a:solidFill>
                  <a:latin typeface="MS LineDraw" charset="2"/>
                </a:rPr>
                <a:t></a:t>
              </a:r>
              <a:endParaRPr lang="en-US">
                <a:solidFill>
                  <a:srgbClr val="73200F"/>
                </a:solidFill>
              </a:endParaRPr>
            </a:p>
          </p:txBody>
        </p:sp>
        <p:sp>
          <p:nvSpPr>
            <p:cNvPr id="302136" name="Rectangle 56"/>
            <p:cNvSpPr>
              <a:spLocks noChangeArrowheads="1"/>
            </p:cNvSpPr>
            <p:nvPr/>
          </p:nvSpPr>
          <p:spPr bwMode="auto">
            <a:xfrm>
              <a:off x="5128846" y="4192590"/>
              <a:ext cx="1968488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 dirty="0">
                  <a:solidFill>
                    <a:srgbClr val="73200F"/>
                  </a:solidFill>
                  <a:latin typeface="Futura Medium"/>
                </a:rPr>
                <a:t>AIPSM TECHNOLOGY DEVELOPMENT</a:t>
              </a:r>
              <a:endParaRPr lang="en-US" sz="900" dirty="0">
                <a:solidFill>
                  <a:srgbClr val="73200F"/>
                </a:solidFill>
                <a:latin typeface="Futura Medium"/>
              </a:endParaRPr>
            </a:p>
          </p:txBody>
        </p:sp>
        <p:sp>
          <p:nvSpPr>
            <p:cNvPr id="302137" name="Rectangle 57"/>
            <p:cNvSpPr>
              <a:spLocks noChangeArrowheads="1"/>
            </p:cNvSpPr>
            <p:nvPr/>
          </p:nvSpPr>
          <p:spPr bwMode="auto">
            <a:xfrm>
              <a:off x="4687766" y="4332288"/>
              <a:ext cx="1166446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38" name="Rectangle 58"/>
            <p:cNvSpPr>
              <a:spLocks noChangeArrowheads="1"/>
            </p:cNvSpPr>
            <p:nvPr/>
          </p:nvSpPr>
          <p:spPr bwMode="auto">
            <a:xfrm>
              <a:off x="4747847" y="4365626"/>
              <a:ext cx="5129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73200F"/>
                  </a:solidFill>
                  <a:latin typeface="MS LineDraw" charset="2"/>
                </a:rPr>
                <a:t></a:t>
              </a:r>
              <a:endParaRPr lang="en-US">
                <a:solidFill>
                  <a:srgbClr val="73200F"/>
                </a:solidFill>
              </a:endParaRPr>
            </a:p>
          </p:txBody>
        </p:sp>
        <p:sp>
          <p:nvSpPr>
            <p:cNvPr id="302139" name="Rectangle 59"/>
            <p:cNvSpPr>
              <a:spLocks noChangeArrowheads="1"/>
            </p:cNvSpPr>
            <p:nvPr/>
          </p:nvSpPr>
          <p:spPr bwMode="auto">
            <a:xfrm>
              <a:off x="4976447" y="4368802"/>
              <a:ext cx="985847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73200F"/>
                  </a:solidFill>
                  <a:latin typeface="Futura Medium"/>
                </a:rPr>
                <a:t>FAILURE ANALYSIS</a:t>
              </a:r>
              <a:endParaRPr lang="en-US" sz="900">
                <a:solidFill>
                  <a:srgbClr val="73200F"/>
                </a:solidFill>
                <a:latin typeface="Futura Medium"/>
              </a:endParaRPr>
            </a:p>
          </p:txBody>
        </p:sp>
        <p:sp>
          <p:nvSpPr>
            <p:cNvPr id="302140" name="Rectangle 60"/>
            <p:cNvSpPr>
              <a:spLocks noChangeArrowheads="1"/>
            </p:cNvSpPr>
            <p:nvPr/>
          </p:nvSpPr>
          <p:spPr bwMode="auto">
            <a:xfrm>
              <a:off x="5121520" y="3992563"/>
              <a:ext cx="1751134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41" name="Rectangle 61"/>
            <p:cNvSpPr>
              <a:spLocks noChangeArrowheads="1"/>
            </p:cNvSpPr>
            <p:nvPr/>
          </p:nvSpPr>
          <p:spPr bwMode="auto">
            <a:xfrm>
              <a:off x="5183066" y="4025901"/>
              <a:ext cx="5129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73200F"/>
                  </a:solidFill>
                  <a:latin typeface="MS LineDraw" charset="2"/>
                  <a:sym typeface="MS LineDraw" charset="2"/>
                </a:rPr>
                <a:t></a:t>
              </a:r>
              <a:endParaRPr lang="en-US">
                <a:solidFill>
                  <a:srgbClr val="73200F"/>
                </a:solidFill>
              </a:endParaRPr>
            </a:p>
          </p:txBody>
        </p:sp>
        <p:sp>
          <p:nvSpPr>
            <p:cNvPr id="302142" name="Rectangle 62"/>
            <p:cNvSpPr>
              <a:spLocks noChangeArrowheads="1"/>
            </p:cNvSpPr>
            <p:nvPr/>
          </p:nvSpPr>
          <p:spPr bwMode="auto">
            <a:xfrm>
              <a:off x="5411667" y="4029077"/>
              <a:ext cx="1691169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73200F"/>
                  </a:solidFill>
                  <a:latin typeface="Futura Medium"/>
                </a:rPr>
                <a:t>FITNESS FOR SERVICE ANALYSIS</a:t>
              </a:r>
              <a:endParaRPr lang="en-US" sz="900">
                <a:solidFill>
                  <a:srgbClr val="73200F"/>
                </a:solidFill>
                <a:latin typeface="Futura Medium"/>
              </a:endParaRPr>
            </a:p>
          </p:txBody>
        </p:sp>
        <p:sp>
          <p:nvSpPr>
            <p:cNvPr id="302143" name="Rectangle 63"/>
            <p:cNvSpPr>
              <a:spLocks noChangeArrowheads="1"/>
            </p:cNvSpPr>
            <p:nvPr/>
          </p:nvSpPr>
          <p:spPr bwMode="auto">
            <a:xfrm>
              <a:off x="4535366" y="4497388"/>
              <a:ext cx="1629508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44" name="Rectangle 64"/>
            <p:cNvSpPr>
              <a:spLocks noChangeArrowheads="1"/>
            </p:cNvSpPr>
            <p:nvPr/>
          </p:nvSpPr>
          <p:spPr bwMode="auto">
            <a:xfrm>
              <a:off x="4596912" y="4530726"/>
              <a:ext cx="5129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73200F"/>
                  </a:solidFill>
                  <a:latin typeface="MS LineDraw" charset="2"/>
                </a:rPr>
                <a:t></a:t>
              </a:r>
              <a:endParaRPr lang="en-US">
                <a:solidFill>
                  <a:srgbClr val="73200F"/>
                </a:solidFill>
              </a:endParaRPr>
            </a:p>
          </p:txBody>
        </p:sp>
        <p:sp>
          <p:nvSpPr>
            <p:cNvPr id="302145" name="Rectangle 65"/>
            <p:cNvSpPr>
              <a:spLocks noChangeArrowheads="1"/>
            </p:cNvSpPr>
            <p:nvPr/>
          </p:nvSpPr>
          <p:spPr bwMode="auto">
            <a:xfrm>
              <a:off x="4824047" y="4533902"/>
              <a:ext cx="1570943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73200F"/>
                  </a:solidFill>
                  <a:latin typeface="Futura Medium"/>
                </a:rPr>
                <a:t>COMPUTERIZED PEI RECORDS</a:t>
              </a:r>
              <a:endParaRPr lang="en-US" sz="900">
                <a:solidFill>
                  <a:srgbClr val="73200F"/>
                </a:solidFill>
                <a:latin typeface="Futura Medium"/>
              </a:endParaRPr>
            </a:p>
          </p:txBody>
        </p:sp>
        <p:sp>
          <p:nvSpPr>
            <p:cNvPr id="302146" name="Rectangle 66"/>
            <p:cNvSpPr>
              <a:spLocks noChangeArrowheads="1"/>
            </p:cNvSpPr>
            <p:nvPr/>
          </p:nvSpPr>
          <p:spPr bwMode="auto">
            <a:xfrm>
              <a:off x="4382966" y="4662488"/>
              <a:ext cx="1575288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47" name="Rectangle 67"/>
            <p:cNvSpPr>
              <a:spLocks noChangeArrowheads="1"/>
            </p:cNvSpPr>
            <p:nvPr/>
          </p:nvSpPr>
          <p:spPr bwMode="auto">
            <a:xfrm>
              <a:off x="4444512" y="4695826"/>
              <a:ext cx="5129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73200F"/>
                  </a:solidFill>
                  <a:latin typeface="MS LineDraw" charset="2"/>
                </a:rPr>
                <a:t></a:t>
              </a:r>
              <a:endParaRPr lang="en-US">
                <a:solidFill>
                  <a:srgbClr val="73200F"/>
                </a:solidFill>
              </a:endParaRPr>
            </a:p>
          </p:txBody>
        </p:sp>
        <p:sp>
          <p:nvSpPr>
            <p:cNvPr id="302148" name="Rectangle 68"/>
            <p:cNvSpPr>
              <a:spLocks noChangeArrowheads="1"/>
            </p:cNvSpPr>
            <p:nvPr/>
          </p:nvSpPr>
          <p:spPr bwMode="auto">
            <a:xfrm>
              <a:off x="4673112" y="4699002"/>
              <a:ext cx="1524456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73200F"/>
                  </a:solidFill>
                  <a:latin typeface="Futura Medium"/>
                </a:rPr>
                <a:t>DOCUMENTED PROCEDURES</a:t>
              </a:r>
              <a:endParaRPr lang="en-US" sz="900">
                <a:solidFill>
                  <a:srgbClr val="73200F"/>
                </a:solidFill>
                <a:latin typeface="Futura Medium"/>
              </a:endParaRPr>
            </a:p>
          </p:txBody>
        </p:sp>
        <p:sp>
          <p:nvSpPr>
            <p:cNvPr id="302149" name="Rectangle 69"/>
            <p:cNvSpPr>
              <a:spLocks noChangeArrowheads="1"/>
            </p:cNvSpPr>
            <p:nvPr/>
          </p:nvSpPr>
          <p:spPr bwMode="auto">
            <a:xfrm>
              <a:off x="4232031" y="4881563"/>
              <a:ext cx="1699846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50" name="Rectangle 70"/>
            <p:cNvSpPr>
              <a:spLocks noChangeArrowheads="1"/>
            </p:cNvSpPr>
            <p:nvPr/>
          </p:nvSpPr>
          <p:spPr bwMode="auto">
            <a:xfrm>
              <a:off x="4293577" y="4914901"/>
              <a:ext cx="5129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73200F"/>
                  </a:solidFill>
                  <a:latin typeface="MS LineDraw" charset="2"/>
                </a:rPr>
                <a:t></a:t>
              </a:r>
              <a:endParaRPr lang="en-US">
                <a:solidFill>
                  <a:srgbClr val="73200F"/>
                </a:solidFill>
              </a:endParaRPr>
            </a:p>
          </p:txBody>
        </p:sp>
        <p:sp>
          <p:nvSpPr>
            <p:cNvPr id="302151" name="Rectangle 71"/>
            <p:cNvSpPr>
              <a:spLocks noChangeArrowheads="1"/>
            </p:cNvSpPr>
            <p:nvPr/>
          </p:nvSpPr>
          <p:spPr bwMode="auto">
            <a:xfrm>
              <a:off x="4520713" y="4918077"/>
              <a:ext cx="1558119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73200F"/>
                  </a:solidFill>
                  <a:latin typeface="Futura Medium"/>
                </a:rPr>
                <a:t>  TRAINING &amp; CERTIFICATION</a:t>
              </a:r>
              <a:endParaRPr lang="en-US" sz="900">
                <a:solidFill>
                  <a:srgbClr val="73200F"/>
                </a:solidFill>
                <a:latin typeface="Futura Medium"/>
              </a:endParaRPr>
            </a:p>
          </p:txBody>
        </p:sp>
        <p:sp>
          <p:nvSpPr>
            <p:cNvPr id="302152" name="Rectangle 72"/>
            <p:cNvSpPr>
              <a:spLocks noChangeArrowheads="1"/>
            </p:cNvSpPr>
            <p:nvPr/>
          </p:nvSpPr>
          <p:spPr bwMode="auto">
            <a:xfrm>
              <a:off x="4120662" y="5076825"/>
              <a:ext cx="1434612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53" name="Rectangle 73"/>
            <p:cNvSpPr>
              <a:spLocks noChangeArrowheads="1"/>
            </p:cNvSpPr>
            <p:nvPr/>
          </p:nvSpPr>
          <p:spPr bwMode="auto">
            <a:xfrm>
              <a:off x="4182208" y="5110165"/>
              <a:ext cx="5129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73200F"/>
                  </a:solidFill>
                  <a:latin typeface="MS LineDraw" charset="2"/>
                </a:rPr>
                <a:t></a:t>
              </a:r>
              <a:endParaRPr lang="en-US">
                <a:solidFill>
                  <a:srgbClr val="73200F"/>
                </a:solidFill>
              </a:endParaRPr>
            </a:p>
          </p:txBody>
        </p:sp>
        <p:sp>
          <p:nvSpPr>
            <p:cNvPr id="302154" name="Rectangle 74"/>
            <p:cNvSpPr>
              <a:spLocks noChangeArrowheads="1"/>
            </p:cNvSpPr>
            <p:nvPr/>
          </p:nvSpPr>
          <p:spPr bwMode="auto">
            <a:xfrm>
              <a:off x="4410809" y="5113340"/>
              <a:ext cx="1378583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73200F"/>
                  </a:solidFill>
                  <a:latin typeface="Futura Medium"/>
                </a:rPr>
                <a:t>MINIMUM REQUIREMENTS</a:t>
              </a:r>
              <a:endParaRPr lang="en-US" sz="900">
                <a:solidFill>
                  <a:srgbClr val="73200F"/>
                </a:solidFill>
                <a:latin typeface="Futura Medium"/>
              </a:endParaRPr>
            </a:p>
          </p:txBody>
        </p:sp>
        <p:sp>
          <p:nvSpPr>
            <p:cNvPr id="302155" name="Rectangle 75"/>
            <p:cNvSpPr>
              <a:spLocks noChangeArrowheads="1"/>
            </p:cNvSpPr>
            <p:nvPr/>
          </p:nvSpPr>
          <p:spPr bwMode="auto">
            <a:xfrm>
              <a:off x="7363560" y="1601788"/>
              <a:ext cx="917331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56" name="Rectangle 76"/>
            <p:cNvSpPr>
              <a:spLocks noChangeArrowheads="1"/>
            </p:cNvSpPr>
            <p:nvPr/>
          </p:nvSpPr>
          <p:spPr bwMode="auto">
            <a:xfrm>
              <a:off x="7422174" y="1639888"/>
              <a:ext cx="91371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333333"/>
                  </a:solidFill>
                  <a:latin typeface="Futura Medium"/>
                </a:rPr>
                <a:t>EXCELLENCE</a:t>
              </a:r>
              <a:endParaRPr lang="en-US" sz="1200">
                <a:solidFill>
                  <a:srgbClr val="333333"/>
                </a:solidFill>
                <a:latin typeface="Futura Medium"/>
              </a:endParaRPr>
            </a:p>
          </p:txBody>
        </p:sp>
        <p:sp>
          <p:nvSpPr>
            <p:cNvPr id="302157" name="Rectangle 77"/>
            <p:cNvSpPr>
              <a:spLocks noChangeArrowheads="1"/>
            </p:cNvSpPr>
            <p:nvPr/>
          </p:nvSpPr>
          <p:spPr bwMode="auto">
            <a:xfrm>
              <a:off x="7760677" y="1838325"/>
              <a:ext cx="15709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333333"/>
                  </a:solidFill>
                  <a:latin typeface="Futura Medium"/>
                </a:rPr>
                <a:t>IN</a:t>
              </a:r>
              <a:endParaRPr lang="en-US" sz="1200">
                <a:solidFill>
                  <a:srgbClr val="333333"/>
                </a:solidFill>
                <a:latin typeface="Futura Medium"/>
              </a:endParaRPr>
            </a:p>
          </p:txBody>
        </p:sp>
        <p:sp>
          <p:nvSpPr>
            <p:cNvPr id="302158" name="Rectangle 78"/>
            <p:cNvSpPr>
              <a:spLocks noChangeArrowheads="1"/>
            </p:cNvSpPr>
            <p:nvPr/>
          </p:nvSpPr>
          <p:spPr bwMode="auto">
            <a:xfrm>
              <a:off x="7599486" y="2044701"/>
              <a:ext cx="41838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dirty="0">
                  <a:solidFill>
                    <a:srgbClr val="333333"/>
                  </a:solidFill>
                  <a:latin typeface="Futura Medium"/>
                </a:rPr>
                <a:t>AIM</a:t>
              </a:r>
              <a:endParaRPr lang="en-US" dirty="0">
                <a:solidFill>
                  <a:srgbClr val="333333"/>
                </a:solidFill>
                <a:latin typeface="Futura Medium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7302014" y="1295400"/>
              <a:ext cx="1115157" cy="1131888"/>
              <a:chOff x="5778013" y="1295400"/>
              <a:chExt cx="1115157" cy="1131888"/>
            </a:xfrm>
          </p:grpSpPr>
          <p:sp>
            <p:nvSpPr>
              <p:cNvPr id="302160" name="Oval 80"/>
              <p:cNvSpPr>
                <a:spLocks noChangeArrowheads="1"/>
              </p:cNvSpPr>
              <p:nvPr/>
            </p:nvSpPr>
            <p:spPr bwMode="auto">
              <a:xfrm>
                <a:off x="5778013" y="1295400"/>
                <a:ext cx="1097856" cy="1110698"/>
              </a:xfrm>
              <a:prstGeom prst="ellipse">
                <a:avLst/>
              </a:prstGeom>
              <a:noFill/>
              <a:ln w="36513">
                <a:solidFill>
                  <a:srgbClr val="E8E26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61" name="Oval 81"/>
              <p:cNvSpPr>
                <a:spLocks noChangeArrowheads="1"/>
              </p:cNvSpPr>
              <p:nvPr/>
            </p:nvSpPr>
            <p:spPr bwMode="auto">
              <a:xfrm>
                <a:off x="5796887" y="1316590"/>
                <a:ext cx="1096283" cy="1110698"/>
              </a:xfrm>
              <a:prstGeom prst="ellipse">
                <a:avLst/>
              </a:prstGeom>
              <a:noFill/>
              <a:ln w="36513">
                <a:solidFill>
                  <a:srgbClr val="827C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62" name="Oval 82"/>
              <p:cNvSpPr>
                <a:spLocks noChangeArrowheads="1"/>
              </p:cNvSpPr>
              <p:nvPr/>
            </p:nvSpPr>
            <p:spPr bwMode="auto">
              <a:xfrm>
                <a:off x="5787450" y="1305995"/>
                <a:ext cx="1097856" cy="1110698"/>
              </a:xfrm>
              <a:prstGeom prst="ellipse">
                <a:avLst/>
              </a:prstGeom>
              <a:noFill/>
              <a:ln w="36513">
                <a:solidFill>
                  <a:srgbClr val="D9CF0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2163" name="Freeform 83"/>
            <p:cNvSpPr>
              <a:spLocks/>
            </p:cNvSpPr>
            <p:nvPr/>
          </p:nvSpPr>
          <p:spPr bwMode="auto">
            <a:xfrm>
              <a:off x="7096858" y="1781175"/>
              <a:ext cx="174380" cy="1920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41" y="119"/>
                </a:cxn>
                <a:cxn ang="0">
                  <a:pos x="0" y="0"/>
                </a:cxn>
                <a:cxn ang="0">
                  <a:pos x="75" y="119"/>
                </a:cxn>
                <a:cxn ang="0">
                  <a:pos x="0" y="240"/>
                </a:cxn>
              </a:cxnLst>
              <a:rect l="0" t="0" r="r" b="b"/>
              <a:pathLst>
                <a:path w="241" h="240">
                  <a:moveTo>
                    <a:pt x="0" y="240"/>
                  </a:moveTo>
                  <a:lnTo>
                    <a:pt x="241" y="119"/>
                  </a:lnTo>
                  <a:lnTo>
                    <a:pt x="0" y="0"/>
                  </a:lnTo>
                  <a:lnTo>
                    <a:pt x="75" y="119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64" name="Rectangle 84"/>
            <p:cNvSpPr>
              <a:spLocks noChangeArrowheads="1"/>
            </p:cNvSpPr>
            <p:nvPr/>
          </p:nvSpPr>
          <p:spPr bwMode="auto">
            <a:xfrm>
              <a:off x="7756282" y="5278440"/>
              <a:ext cx="751742" cy="16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65" name="Freeform 85"/>
            <p:cNvSpPr>
              <a:spLocks/>
            </p:cNvSpPr>
            <p:nvPr/>
          </p:nvSpPr>
          <p:spPr bwMode="auto">
            <a:xfrm>
              <a:off x="3210659" y="1878015"/>
              <a:ext cx="3947746" cy="3400425"/>
            </a:xfrm>
            <a:custGeom>
              <a:avLst/>
              <a:gdLst/>
              <a:ahLst/>
              <a:cxnLst>
                <a:cxn ang="0">
                  <a:pos x="0" y="4283"/>
                </a:cxn>
                <a:cxn ang="0">
                  <a:pos x="31" y="4266"/>
                </a:cxn>
                <a:cxn ang="0">
                  <a:pos x="72" y="4247"/>
                </a:cxn>
                <a:cxn ang="0">
                  <a:pos x="185" y="4203"/>
                </a:cxn>
                <a:cxn ang="0">
                  <a:pos x="309" y="4131"/>
                </a:cxn>
                <a:cxn ang="0">
                  <a:pos x="432" y="4059"/>
                </a:cxn>
                <a:cxn ang="0">
                  <a:pos x="545" y="3988"/>
                </a:cxn>
                <a:cxn ang="0">
                  <a:pos x="648" y="3916"/>
                </a:cxn>
                <a:cxn ang="0">
                  <a:pos x="709" y="3863"/>
                </a:cxn>
                <a:cxn ang="0">
                  <a:pos x="771" y="3808"/>
                </a:cxn>
                <a:cxn ang="0">
                  <a:pos x="853" y="3727"/>
                </a:cxn>
                <a:cxn ang="0">
                  <a:pos x="946" y="3638"/>
                </a:cxn>
                <a:cxn ang="0">
                  <a:pos x="998" y="3585"/>
                </a:cxn>
                <a:cxn ang="0">
                  <a:pos x="1049" y="3522"/>
                </a:cxn>
                <a:cxn ang="0">
                  <a:pos x="1162" y="3369"/>
                </a:cxn>
                <a:cxn ang="0">
                  <a:pos x="1286" y="3199"/>
                </a:cxn>
                <a:cxn ang="0">
                  <a:pos x="1419" y="3029"/>
                </a:cxn>
                <a:cxn ang="0">
                  <a:pos x="1563" y="2849"/>
                </a:cxn>
                <a:cxn ang="0">
                  <a:pos x="1718" y="2679"/>
                </a:cxn>
                <a:cxn ang="0">
                  <a:pos x="1892" y="2526"/>
                </a:cxn>
                <a:cxn ang="0">
                  <a:pos x="2078" y="2401"/>
                </a:cxn>
                <a:cxn ang="0">
                  <a:pos x="2180" y="2348"/>
                </a:cxn>
                <a:cxn ang="0">
                  <a:pos x="2294" y="2312"/>
                </a:cxn>
                <a:cxn ang="0">
                  <a:pos x="2530" y="2240"/>
                </a:cxn>
                <a:cxn ang="0">
                  <a:pos x="2788" y="2195"/>
                </a:cxn>
                <a:cxn ang="0">
                  <a:pos x="3054" y="2150"/>
                </a:cxn>
                <a:cxn ang="0">
                  <a:pos x="3322" y="2106"/>
                </a:cxn>
                <a:cxn ang="0">
                  <a:pos x="3580" y="2052"/>
                </a:cxn>
                <a:cxn ang="0">
                  <a:pos x="3816" y="1980"/>
                </a:cxn>
                <a:cxn ang="0">
                  <a:pos x="3918" y="1927"/>
                </a:cxn>
                <a:cxn ang="0">
                  <a:pos x="4011" y="1872"/>
                </a:cxn>
                <a:cxn ang="0">
                  <a:pos x="4104" y="1810"/>
                </a:cxn>
                <a:cxn ang="0">
                  <a:pos x="4186" y="1730"/>
                </a:cxn>
                <a:cxn ang="0">
                  <a:pos x="4330" y="1558"/>
                </a:cxn>
                <a:cxn ang="0">
                  <a:pos x="4474" y="1361"/>
                </a:cxn>
                <a:cxn ang="0">
                  <a:pos x="4587" y="1155"/>
                </a:cxn>
                <a:cxn ang="0">
                  <a:pos x="4700" y="949"/>
                </a:cxn>
                <a:cxn ang="0">
                  <a:pos x="4793" y="752"/>
                </a:cxn>
                <a:cxn ang="0">
                  <a:pos x="4875" y="573"/>
                </a:cxn>
                <a:cxn ang="0">
                  <a:pos x="4916" y="501"/>
                </a:cxn>
                <a:cxn ang="0">
                  <a:pos x="4957" y="429"/>
                </a:cxn>
                <a:cxn ang="0">
                  <a:pos x="5029" y="312"/>
                </a:cxn>
                <a:cxn ang="0">
                  <a:pos x="5091" y="232"/>
                </a:cxn>
                <a:cxn ang="0">
                  <a:pos x="5153" y="161"/>
                </a:cxn>
                <a:cxn ang="0">
                  <a:pos x="5204" y="116"/>
                </a:cxn>
                <a:cxn ang="0">
                  <a:pos x="5255" y="80"/>
                </a:cxn>
                <a:cxn ang="0">
                  <a:pos x="5297" y="53"/>
                </a:cxn>
                <a:cxn ang="0">
                  <a:pos x="5389" y="0"/>
                </a:cxn>
              </a:cxnLst>
              <a:rect l="0" t="0" r="r" b="b"/>
              <a:pathLst>
                <a:path w="5389" h="4283">
                  <a:moveTo>
                    <a:pt x="0" y="4283"/>
                  </a:moveTo>
                  <a:lnTo>
                    <a:pt x="31" y="4266"/>
                  </a:lnTo>
                  <a:lnTo>
                    <a:pt x="72" y="4247"/>
                  </a:lnTo>
                  <a:lnTo>
                    <a:pt x="185" y="4203"/>
                  </a:lnTo>
                  <a:lnTo>
                    <a:pt x="309" y="4131"/>
                  </a:lnTo>
                  <a:lnTo>
                    <a:pt x="432" y="4059"/>
                  </a:lnTo>
                  <a:lnTo>
                    <a:pt x="545" y="3988"/>
                  </a:lnTo>
                  <a:lnTo>
                    <a:pt x="648" y="3916"/>
                  </a:lnTo>
                  <a:lnTo>
                    <a:pt x="709" y="3863"/>
                  </a:lnTo>
                  <a:lnTo>
                    <a:pt x="771" y="3808"/>
                  </a:lnTo>
                  <a:lnTo>
                    <a:pt x="853" y="3727"/>
                  </a:lnTo>
                  <a:lnTo>
                    <a:pt x="946" y="3638"/>
                  </a:lnTo>
                  <a:lnTo>
                    <a:pt x="998" y="3585"/>
                  </a:lnTo>
                  <a:lnTo>
                    <a:pt x="1049" y="3522"/>
                  </a:lnTo>
                  <a:lnTo>
                    <a:pt x="1162" y="3369"/>
                  </a:lnTo>
                  <a:lnTo>
                    <a:pt x="1286" y="3199"/>
                  </a:lnTo>
                  <a:lnTo>
                    <a:pt x="1419" y="3029"/>
                  </a:lnTo>
                  <a:lnTo>
                    <a:pt x="1563" y="2849"/>
                  </a:lnTo>
                  <a:lnTo>
                    <a:pt x="1718" y="2679"/>
                  </a:lnTo>
                  <a:lnTo>
                    <a:pt x="1892" y="2526"/>
                  </a:lnTo>
                  <a:lnTo>
                    <a:pt x="2078" y="2401"/>
                  </a:lnTo>
                  <a:lnTo>
                    <a:pt x="2180" y="2348"/>
                  </a:lnTo>
                  <a:lnTo>
                    <a:pt x="2294" y="2312"/>
                  </a:lnTo>
                  <a:lnTo>
                    <a:pt x="2530" y="2240"/>
                  </a:lnTo>
                  <a:lnTo>
                    <a:pt x="2788" y="2195"/>
                  </a:lnTo>
                  <a:lnTo>
                    <a:pt x="3054" y="2150"/>
                  </a:lnTo>
                  <a:lnTo>
                    <a:pt x="3322" y="2106"/>
                  </a:lnTo>
                  <a:lnTo>
                    <a:pt x="3580" y="2052"/>
                  </a:lnTo>
                  <a:lnTo>
                    <a:pt x="3816" y="1980"/>
                  </a:lnTo>
                  <a:lnTo>
                    <a:pt x="3918" y="1927"/>
                  </a:lnTo>
                  <a:lnTo>
                    <a:pt x="4011" y="1872"/>
                  </a:lnTo>
                  <a:lnTo>
                    <a:pt x="4104" y="1810"/>
                  </a:lnTo>
                  <a:lnTo>
                    <a:pt x="4186" y="1730"/>
                  </a:lnTo>
                  <a:lnTo>
                    <a:pt x="4330" y="1558"/>
                  </a:lnTo>
                  <a:lnTo>
                    <a:pt x="4474" y="1361"/>
                  </a:lnTo>
                  <a:lnTo>
                    <a:pt x="4587" y="1155"/>
                  </a:lnTo>
                  <a:lnTo>
                    <a:pt x="4700" y="949"/>
                  </a:lnTo>
                  <a:lnTo>
                    <a:pt x="4793" y="752"/>
                  </a:lnTo>
                  <a:lnTo>
                    <a:pt x="4875" y="573"/>
                  </a:lnTo>
                  <a:lnTo>
                    <a:pt x="4916" y="501"/>
                  </a:lnTo>
                  <a:lnTo>
                    <a:pt x="4957" y="429"/>
                  </a:lnTo>
                  <a:lnTo>
                    <a:pt x="5029" y="312"/>
                  </a:lnTo>
                  <a:lnTo>
                    <a:pt x="5091" y="232"/>
                  </a:lnTo>
                  <a:lnTo>
                    <a:pt x="5153" y="161"/>
                  </a:lnTo>
                  <a:lnTo>
                    <a:pt x="5204" y="116"/>
                  </a:lnTo>
                  <a:lnTo>
                    <a:pt x="5255" y="80"/>
                  </a:lnTo>
                  <a:lnTo>
                    <a:pt x="5297" y="53"/>
                  </a:lnTo>
                  <a:lnTo>
                    <a:pt x="5389" y="0"/>
                  </a:lnTo>
                </a:path>
              </a:pathLst>
            </a:custGeom>
            <a:noFill/>
            <a:ln w="365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66" name="Rectangle 86"/>
            <p:cNvSpPr>
              <a:spLocks noChangeArrowheads="1"/>
            </p:cNvSpPr>
            <p:nvPr/>
          </p:nvSpPr>
          <p:spPr bwMode="auto">
            <a:xfrm>
              <a:off x="3260483" y="4143377"/>
              <a:ext cx="1115157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67" name="Rectangle 87"/>
            <p:cNvSpPr>
              <a:spLocks noChangeArrowheads="1"/>
            </p:cNvSpPr>
            <p:nvPr/>
          </p:nvSpPr>
          <p:spPr bwMode="auto">
            <a:xfrm>
              <a:off x="3141785" y="4343401"/>
              <a:ext cx="103393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802310"/>
                  </a:solidFill>
                  <a:latin typeface="Futura Medium"/>
                </a:rPr>
                <a:t>COMPLIANCE</a:t>
              </a:r>
              <a:endParaRPr lang="en-US" sz="1200">
                <a:solidFill>
                  <a:srgbClr val="802310"/>
                </a:solidFill>
                <a:latin typeface="Futura Medium"/>
              </a:endParaRPr>
            </a:p>
          </p:txBody>
        </p:sp>
        <p:sp>
          <p:nvSpPr>
            <p:cNvPr id="302168" name="Rectangle 88"/>
            <p:cNvSpPr>
              <a:spLocks noChangeArrowheads="1"/>
            </p:cNvSpPr>
            <p:nvPr/>
          </p:nvSpPr>
          <p:spPr bwMode="auto">
            <a:xfrm>
              <a:off x="8719039" y="5205414"/>
              <a:ext cx="96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3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</p:grpSp>
      <p:sp>
        <p:nvSpPr>
          <p:cNvPr id="92" name="Title 91"/>
          <p:cNvSpPr>
            <a:spLocks noGrp="1"/>
          </p:cNvSpPr>
          <p:nvPr>
            <p:ph type="title" idx="4294967295"/>
          </p:nvPr>
        </p:nvSpPr>
        <p:spPr>
          <a:xfrm>
            <a:off x="853721" y="937456"/>
            <a:ext cx="10267200" cy="419156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Excelencia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activos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( AIM)</a:t>
            </a:r>
          </a:p>
        </p:txBody>
      </p:sp>
      <p:sp>
        <p:nvSpPr>
          <p:cNvPr id="90" name="Date Placeholder 8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F8A762-5AA0-429F-BE34-630AC0DB568D}" type="datetime1">
              <a:rPr lang="en-US" smtClean="0"/>
              <a:pPr/>
              <a:t>5/26/2021</a:t>
            </a:fld>
            <a:endParaRPr lang="en-GB" dirty="0"/>
          </a:p>
        </p:txBody>
      </p:sp>
      <p:sp>
        <p:nvSpPr>
          <p:cNvPr id="98" name="Slide Number Placeholder 9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212258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1499389" y="1642533"/>
            <a:ext cx="9586220" cy="52154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buClr>
                <a:schemeClr val="accent2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Failure Reporting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APDings" pitchFamily="49" charset="2"/>
              </a:rPr>
              <a:t>;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Inspection Recommendation Tracking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APDings" pitchFamily="49" charset="2"/>
              </a:rPr>
              <a:t>;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Risk Management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APDings" pitchFamily="49" charset="2"/>
              </a:rPr>
              <a:t>;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External Corrosion Prevention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APDings" pitchFamily="49" charset="2"/>
              </a:rPr>
              <a:t>;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Fatigue Failures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APDings" pitchFamily="49" charset="2"/>
              </a:rPr>
              <a:t>;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Flange Gaskets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APDings" pitchFamily="49" charset="2"/>
              </a:rPr>
              <a:t>;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Fitness for Service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APDings" pitchFamily="49" charset="2"/>
              </a:rPr>
              <a:t>;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Positive Materials Identification; Relief Valve Testing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APDings" pitchFamily="49" charset="2"/>
              </a:rPr>
              <a:t>;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Hydrotesting Safety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APDings" pitchFamily="49" charset="2"/>
              </a:rPr>
              <a:t>;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On-Stream Inspection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APDings" pitchFamily="49" charset="2"/>
              </a:rPr>
              <a:t>;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NDE Specialists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APDings" pitchFamily="49" charset="2"/>
              </a:rPr>
              <a:t>;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Knowledge Transfer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APDings" pitchFamily="49" charset="2"/>
              </a:rPr>
              <a:t>;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Localized Corrosion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APDings" pitchFamily="49" charset="2"/>
              </a:rPr>
              <a:t>;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Bio Corrosion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APDings" pitchFamily="49" charset="2"/>
              </a:rPr>
              <a:t>;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Pressure Relief Device Auditing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APDings" pitchFamily="49" charset="2"/>
              </a:rPr>
              <a:t>;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Tank Bottom and Tank Roof Inspection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APDings" pitchFamily="49" charset="2"/>
              </a:rPr>
              <a:t>; Gestion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SAPDings" pitchFamily="49" charset="2"/>
              </a:rPr>
              <a:t>Cambios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APDings" pitchFamily="49" charset="2"/>
              </a:rPr>
              <a:t>; Pigging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20000"/>
              </a:lnSpc>
              <a:buClr>
                <a:schemeClr val="accent2"/>
              </a:buClr>
            </a:pPr>
            <a:endParaRPr lang="en-US" sz="28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20000"/>
              </a:lnSpc>
              <a:buClr>
                <a:schemeClr val="accent2"/>
              </a:buClr>
            </a:pPr>
            <a:r>
              <a:rPr lang="en-US" sz="28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18409" y="1021279"/>
            <a:ext cx="10267200" cy="419156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esenciales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E&amp;P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52262C-AD62-4522-8706-86EC5CB93601}" type="datetime1">
              <a:rPr lang="en-US" smtClean="0"/>
              <a:pPr/>
              <a:t>5/26/2021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2D9CD5-7E6A-475E-AA66-7BE8F026B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970" y="1285874"/>
            <a:ext cx="9236954" cy="51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3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623916-7D95-4A37-8505-5DD37BA70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89" b="4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DC64D1F-A1D7-4F2F-A80D-A1A2DC63C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basico: operaciones seguras, operaciones rentables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61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DB499-0152-4065-BB1F-2C17710729C4}" type="datetime1">
              <a:rPr lang="en-US">
                <a:solidFill>
                  <a:srgbClr val="595959"/>
                </a:solidFill>
                <a:latin typeface="Futura Mediu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5/26/2021</a:t>
            </a:fld>
            <a:endParaRPr lang="en-GB" dirty="0">
              <a:solidFill>
                <a:srgbClr val="595959"/>
              </a:solidFill>
              <a:latin typeface="Futura Medium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2BAE6A-B452-4007-8177-56DD051636F9}" type="slidenum">
              <a:rPr lang="en-GB">
                <a:solidFill>
                  <a:srgbClr val="595959"/>
                </a:solidFill>
                <a:latin typeface="Futura Mediu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dirty="0">
              <a:solidFill>
                <a:srgbClr val="595959"/>
              </a:solidFill>
              <a:latin typeface="Futura Medium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05761" y="1355590"/>
            <a:ext cx="10267950" cy="4191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Prioritizacion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disponibles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019512" y="2501834"/>
            <a:ext cx="10267950" cy="3422312"/>
          </a:xfrm>
          <a:prstGeom prst="rect">
            <a:avLst/>
          </a:prstGeom>
        </p:spPr>
        <p:txBody>
          <a:bodyPr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Prioritizar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es fundamental – no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podemos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simultaneamente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Nuestros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limitados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lleva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esfuerzo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constante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lograr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trepar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escalera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mecanica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101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escalones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Primero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debemos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fortalecer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los puntos mas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debiles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ninguno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los 101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Elementos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ignorado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fallas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confiabilidad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27969" y="1379029"/>
            <a:ext cx="10501631" cy="741600"/>
          </a:xfrm>
          <a:prstGeom prst="rect">
            <a:avLst/>
          </a:prstGeom>
        </p:spPr>
        <p:txBody>
          <a:bodyPr/>
          <a:lstStyle/>
          <a:p>
            <a:r>
              <a:rPr lang="en-US" sz="3200" b="1" cap="non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Asegurar</a:t>
            </a:r>
            <a:r>
              <a:rPr lang="en-US" sz="3200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200" b="1" cap="non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  <a:r>
              <a:rPr lang="en-US" sz="3200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mecanica</a:t>
            </a:r>
            <a:r>
              <a:rPr lang="en-US" sz="3200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cap="non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nuestros</a:t>
            </a:r>
            <a:r>
              <a:rPr lang="en-US" sz="3200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activos</a:t>
            </a:r>
            <a:r>
              <a:rPr lang="en-US" sz="3200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productivos</a:t>
            </a:r>
            <a:r>
              <a:rPr lang="en-US" sz="3200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es un </a:t>
            </a:r>
            <a:r>
              <a:rPr lang="en-US" sz="3200" b="1" cap="non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misterio</a:t>
            </a:r>
            <a:endParaRPr lang="en-US" sz="3200" b="1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521040" y="2510687"/>
            <a:ext cx="8848077" cy="2540707"/>
          </a:xfrm>
        </p:spPr>
        <p:txBody>
          <a:bodyPr/>
          <a:lstStyle/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pasar,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rematar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usando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una analogia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futbolera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simplemente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bien lo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basico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entrenamiento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planificacion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ejecucion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todas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cosas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bien,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perseverancia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 no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distraerse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 no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distraerse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del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4294967295"/>
          </p:nvPr>
        </p:nvSpPr>
        <p:spPr>
          <a:xfrm>
            <a:off x="9670343" y="6469200"/>
            <a:ext cx="1440000" cy="169200"/>
          </a:xfrm>
          <a:prstGeom prst="rect">
            <a:avLst/>
          </a:prstGeom>
        </p:spPr>
        <p:txBody>
          <a:bodyPr/>
          <a:lstStyle/>
          <a:p>
            <a:fld id="{5E5DC13B-FC24-41A1-B3C8-F0125F4858F3}" type="datetime1">
              <a:rPr lang="en-US" smtClean="0"/>
              <a:pPr/>
              <a:t>5/26/2021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06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9D8C9A-F603-4F23-8A7B-AADA82964BBD}"/>
              </a:ext>
            </a:extLst>
          </p:cNvPr>
          <p:cNvSpPr txBox="1"/>
          <p:nvPr/>
        </p:nvSpPr>
        <p:spPr>
          <a:xfrm>
            <a:off x="887767" y="1705451"/>
            <a:ext cx="102359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mecanica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Nuestros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activos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productivos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(assets)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plantas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refinerias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ductos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pozos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son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seguros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 lo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podemos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demostrar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Nuestros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assets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producen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esperados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8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E1927D-25F8-4F20-8BC2-95A28C704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9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8D9D17-2D95-49A9-AAFF-8831693D99EE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Los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accidentes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son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inevitables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36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E1927D-25F8-4F20-8BC2-95A28C704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9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8D9D17-2D95-49A9-AAFF-8831693D99EE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Los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accidentes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son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evitables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eliminando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sus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causas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1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8E6C46-703D-43B4-9D2F-A84016587DDF}"/>
              </a:ext>
            </a:extLst>
          </p:cNvPr>
          <p:cNvSpPr txBox="1"/>
          <p:nvPr/>
        </p:nvSpPr>
        <p:spPr>
          <a:xfrm>
            <a:off x="807868" y="1615736"/>
            <a:ext cx="97476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Investigacion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accidentes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mas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culpabilidad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Culpabilidad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no es un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concepto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ingenieria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es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enemiga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progreso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Causa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es un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concepto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atractivo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peligroso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Error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humano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 es una causa, es un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sintoma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“El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cayo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por culpa de 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gravedad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0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2E8E4B-C8F5-4626-9D81-221205D58F66}" type="datetime1">
              <a:rPr lang="en-US">
                <a:solidFill>
                  <a:srgbClr val="595959"/>
                </a:solidFill>
                <a:latin typeface="Futura Mediu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5/26/2021</a:t>
            </a:fld>
            <a:endParaRPr lang="en-GB" dirty="0">
              <a:solidFill>
                <a:srgbClr val="595959"/>
              </a:solidFill>
              <a:latin typeface="Futura Medium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2BAE6A-B452-4007-8177-56DD051636F9}" type="slidenum">
              <a:rPr lang="en-GB">
                <a:solidFill>
                  <a:srgbClr val="595959"/>
                </a:solidFill>
                <a:latin typeface="Futura Mediu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>
              <a:solidFill>
                <a:srgbClr val="595959"/>
              </a:solidFill>
              <a:latin typeface="Futura Medium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43113" y="995666"/>
            <a:ext cx="10267950" cy="4191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vs.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Excelencia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plantas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52762" y="1468437"/>
            <a:ext cx="11058301" cy="507047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Compliance no 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suficiente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asegurar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confiabilidad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Excelencia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gestion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(AIM) 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camino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correcto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Simplemente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cumplir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requerimientos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basicos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resulta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confiabilidad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mediocre.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aguardemos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 proximo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fuego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explosion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asegurarnos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efectivo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gestion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(AIM)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Excelencia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no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significa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exagerado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excesivo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significa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efectivo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145B93-820F-4CCA-990E-AE372D8FB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349" y="1156988"/>
            <a:ext cx="7373566" cy="524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7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37F41BD-0E6C-445E-AE5A-04ACECD38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502" y="1257300"/>
            <a:ext cx="9593094" cy="539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49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964</Words>
  <Application>Microsoft Office PowerPoint</Application>
  <PresentationFormat>Panorámica</PresentationFormat>
  <Paragraphs>153</Paragraphs>
  <Slides>22</Slides>
  <Notes>10</Notes>
  <HiddenSlides>1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Futura Medium</vt:lpstr>
      <vt:lpstr>MS LineDraw</vt:lpstr>
      <vt:lpstr>SAPDings</vt:lpstr>
      <vt:lpstr>Times New Roman</vt:lpstr>
      <vt:lpstr>Wingdings</vt:lpstr>
      <vt:lpstr>Tema de Office</vt:lpstr>
      <vt:lpstr>  </vt:lpstr>
      <vt:lpstr>Lo basico: operaciones seguras, operaciones rentables</vt:lpstr>
      <vt:lpstr>Presentación de PowerPoint</vt:lpstr>
      <vt:lpstr>Presentación de PowerPoint</vt:lpstr>
      <vt:lpstr>Presentación de PowerPoint</vt:lpstr>
      <vt:lpstr>Presentación de PowerPoint</vt:lpstr>
      <vt:lpstr>Compliance vs. Excelencia en integridad de plantas</vt:lpstr>
      <vt:lpstr>Presentación de PowerPoint</vt:lpstr>
      <vt:lpstr>Presentación de PowerPoint</vt:lpstr>
      <vt:lpstr>Presentación de PowerPoint</vt:lpstr>
      <vt:lpstr>Presentación de PowerPoint</vt:lpstr>
      <vt:lpstr>Como se logra la integridad mecanica?</vt:lpstr>
      <vt:lpstr>Diseno de integridad es…</vt:lpstr>
      <vt:lpstr>La integridad tecnica es …</vt:lpstr>
      <vt:lpstr>Operating Integrity is…</vt:lpstr>
      <vt:lpstr>Y las herramientas comunes a todos…</vt:lpstr>
      <vt:lpstr>Excelencia en integridad de activos ( AIM)</vt:lpstr>
      <vt:lpstr>101 elementos esenciales de integridad E&amp;P</vt:lpstr>
      <vt:lpstr>Presentación de PowerPoint</vt:lpstr>
      <vt:lpstr>Prioritizacion vs. recursos disponibles</vt:lpstr>
      <vt:lpstr>Asegurar la integridad mecanica de nuestros activos productivos no es un misterio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Fuentes</dc:creator>
  <cp:lastModifiedBy>Adriana Divito</cp:lastModifiedBy>
  <cp:revision>27</cp:revision>
  <dcterms:created xsi:type="dcterms:W3CDTF">2020-02-03T14:06:28Z</dcterms:created>
  <dcterms:modified xsi:type="dcterms:W3CDTF">2021-05-26T17:27:01Z</dcterms:modified>
</cp:coreProperties>
</file>